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66" r:id="rId3"/>
    <p:sldId id="273" r:id="rId4"/>
    <p:sldId id="274" r:id="rId5"/>
    <p:sldId id="275" r:id="rId6"/>
    <p:sldId id="276" r:id="rId7"/>
    <p:sldId id="277" r:id="rId8"/>
    <p:sldId id="263" r:id="rId9"/>
    <p:sldId id="270" r:id="rId10"/>
    <p:sldId id="256" r:id="rId11"/>
    <p:sldId id="258" r:id="rId12"/>
    <p:sldId id="271" r:id="rId13"/>
    <p:sldId id="268" r:id="rId14"/>
    <p:sldId id="269" r:id="rId15"/>
    <p:sldId id="272" r:id="rId16"/>
    <p:sldId id="278" r:id="rId17"/>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FF0066"/>
    <a:srgbClr val="FFFF66"/>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906" autoAdjust="0"/>
    <p:restoredTop sz="94629" autoAdjust="0"/>
  </p:normalViewPr>
  <p:slideViewPr>
    <p:cSldViewPr>
      <p:cViewPr varScale="1">
        <p:scale>
          <a:sx n="111" d="100"/>
          <a:sy n="111" d="100"/>
        </p:scale>
        <p:origin x="-16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1448545E-B67A-40B9-8AB0-A25AD57C6DAA}" type="slidenum">
              <a:rPr lang="en-US"/>
              <a:pPr/>
              <a:t>‹#›</a:t>
            </a:fld>
            <a:endParaRPr lang="en-US"/>
          </a:p>
        </p:txBody>
      </p:sp>
    </p:spTree>
    <p:extLst>
      <p:ext uri="{BB962C8B-B14F-4D97-AF65-F5344CB8AC3E}">
        <p14:creationId xmlns:p14="http://schemas.microsoft.com/office/powerpoint/2010/main" val="256236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95E6C307-803F-4BEB-B352-F8C526C34D56}" type="slidenum">
              <a:rPr lang="en-US"/>
              <a:pPr/>
              <a:t>‹#›</a:t>
            </a:fld>
            <a:endParaRPr lang="en-US"/>
          </a:p>
        </p:txBody>
      </p:sp>
    </p:spTree>
    <p:extLst>
      <p:ext uri="{BB962C8B-B14F-4D97-AF65-F5344CB8AC3E}">
        <p14:creationId xmlns:p14="http://schemas.microsoft.com/office/powerpoint/2010/main" val="34294837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BA542A31-0500-4F68-89E8-2B9D078AE8A1}" type="slidenum">
              <a:rPr lang="en-US"/>
              <a:pPr/>
              <a:t>‹#›</a:t>
            </a:fld>
            <a:endParaRPr lang="en-US"/>
          </a:p>
        </p:txBody>
      </p:sp>
    </p:spTree>
    <p:extLst>
      <p:ext uri="{BB962C8B-B14F-4D97-AF65-F5344CB8AC3E}">
        <p14:creationId xmlns:p14="http://schemas.microsoft.com/office/powerpoint/2010/main" val="2537954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6BAAA983-DB35-46C0-AF24-2DD9CC52B53D}" type="slidenum">
              <a:rPr lang="en-US"/>
              <a:pPr/>
              <a:t>‹#›</a:t>
            </a:fld>
            <a:endParaRPr lang="en-US"/>
          </a:p>
        </p:txBody>
      </p:sp>
    </p:spTree>
    <p:extLst>
      <p:ext uri="{BB962C8B-B14F-4D97-AF65-F5344CB8AC3E}">
        <p14:creationId xmlns:p14="http://schemas.microsoft.com/office/powerpoint/2010/main" val="3912815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3BA3757F-5C7D-4EB9-A37F-3ABE9D57E2AA}" type="slidenum">
              <a:rPr lang="en-US"/>
              <a:pPr/>
              <a:t>‹#›</a:t>
            </a:fld>
            <a:endParaRPr lang="en-US"/>
          </a:p>
        </p:txBody>
      </p:sp>
    </p:spTree>
    <p:extLst>
      <p:ext uri="{BB962C8B-B14F-4D97-AF65-F5344CB8AC3E}">
        <p14:creationId xmlns:p14="http://schemas.microsoft.com/office/powerpoint/2010/main" val="4023470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C76AE670-FB04-470E-971B-70671C751366}" type="slidenum">
              <a:rPr lang="en-US"/>
              <a:pPr/>
              <a:t>‹#›</a:t>
            </a:fld>
            <a:endParaRPr lang="en-US"/>
          </a:p>
        </p:txBody>
      </p:sp>
    </p:spTree>
    <p:extLst>
      <p:ext uri="{BB962C8B-B14F-4D97-AF65-F5344CB8AC3E}">
        <p14:creationId xmlns:p14="http://schemas.microsoft.com/office/powerpoint/2010/main" val="1810365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9A4E6815-6AE5-4B8D-BB71-788BF9245BBF}" type="slidenum">
              <a:rPr lang="en-US"/>
              <a:pPr/>
              <a:t>‹#›</a:t>
            </a:fld>
            <a:endParaRPr lang="en-US"/>
          </a:p>
        </p:txBody>
      </p:sp>
    </p:spTree>
    <p:extLst>
      <p:ext uri="{BB962C8B-B14F-4D97-AF65-F5344CB8AC3E}">
        <p14:creationId xmlns:p14="http://schemas.microsoft.com/office/powerpoint/2010/main" val="1885546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3A3703B1-D9F3-4A1B-B7B3-7CBD39A61857}" type="slidenum">
              <a:rPr lang="en-US"/>
              <a:pPr/>
              <a:t>‹#›</a:t>
            </a:fld>
            <a:endParaRPr lang="en-US"/>
          </a:p>
        </p:txBody>
      </p:sp>
    </p:spTree>
    <p:extLst>
      <p:ext uri="{BB962C8B-B14F-4D97-AF65-F5344CB8AC3E}">
        <p14:creationId xmlns:p14="http://schemas.microsoft.com/office/powerpoint/2010/main" val="2279946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9B3E1992-DBA8-4673-AF23-3A17828BF284}" type="slidenum">
              <a:rPr lang="en-US"/>
              <a:pPr/>
              <a:t>‹#›</a:t>
            </a:fld>
            <a:endParaRPr lang="en-US"/>
          </a:p>
        </p:txBody>
      </p:sp>
    </p:spTree>
    <p:extLst>
      <p:ext uri="{BB962C8B-B14F-4D97-AF65-F5344CB8AC3E}">
        <p14:creationId xmlns:p14="http://schemas.microsoft.com/office/powerpoint/2010/main" val="2630287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7D4F9654-E4EB-44CB-BC6A-7647D8912B91}" type="slidenum">
              <a:rPr lang="en-US"/>
              <a:pPr/>
              <a:t>‹#›</a:t>
            </a:fld>
            <a:endParaRPr lang="en-US"/>
          </a:p>
        </p:txBody>
      </p:sp>
    </p:spTree>
    <p:extLst>
      <p:ext uri="{BB962C8B-B14F-4D97-AF65-F5344CB8AC3E}">
        <p14:creationId xmlns:p14="http://schemas.microsoft.com/office/powerpoint/2010/main" val="230743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B31B248F-E01E-4C3F-B05C-D0244F4A3D96}" type="slidenum">
              <a:rPr lang="en-US"/>
              <a:pPr/>
              <a:t>‹#›</a:t>
            </a:fld>
            <a:endParaRPr lang="en-US"/>
          </a:p>
        </p:txBody>
      </p:sp>
    </p:spTree>
    <p:extLst>
      <p:ext uri="{BB962C8B-B14F-4D97-AF65-F5344CB8AC3E}">
        <p14:creationId xmlns:p14="http://schemas.microsoft.com/office/powerpoint/2010/main" val="17844707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0066"/>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EA6EDDDC-EB71-425A-9072-E59AE4081D6D}"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charset="0"/>
        </a:defRPr>
      </a:lvl2pPr>
      <a:lvl3pPr algn="ctr" rtl="0" eaLnBrk="0" fontAlgn="base" hangingPunct="0">
        <a:spcBef>
          <a:spcPct val="0"/>
        </a:spcBef>
        <a:spcAft>
          <a:spcPct val="0"/>
        </a:spcAft>
        <a:defRPr sz="4400">
          <a:solidFill>
            <a:schemeClr val="tx2"/>
          </a:solidFill>
          <a:latin typeface="Times New Roman" charset="0"/>
        </a:defRPr>
      </a:lvl3pPr>
      <a:lvl4pPr algn="ctr" rtl="0" eaLnBrk="0" fontAlgn="base" hangingPunct="0">
        <a:spcBef>
          <a:spcPct val="0"/>
        </a:spcBef>
        <a:spcAft>
          <a:spcPct val="0"/>
        </a:spcAft>
        <a:defRPr sz="4400">
          <a:solidFill>
            <a:schemeClr val="tx2"/>
          </a:solidFill>
          <a:latin typeface="Times New Roman" charset="0"/>
        </a:defRPr>
      </a:lvl4pPr>
      <a:lvl5pPr algn="ctr" rtl="0" eaLnBrk="0" fontAlgn="base" hangingPunct="0">
        <a:spcBef>
          <a:spcPct val="0"/>
        </a:spcBef>
        <a:spcAft>
          <a:spcPct val="0"/>
        </a:spcAft>
        <a:defRPr sz="4400">
          <a:solidFill>
            <a:schemeClr val="tx2"/>
          </a:solidFill>
          <a:latin typeface="Times New Roman" charset="0"/>
        </a:defRPr>
      </a:lvl5pPr>
      <a:lvl6pPr marL="457200" algn="ctr" rtl="0" fontAlgn="base">
        <a:spcBef>
          <a:spcPct val="0"/>
        </a:spcBef>
        <a:spcAft>
          <a:spcPct val="0"/>
        </a:spcAft>
        <a:defRPr sz="4400">
          <a:solidFill>
            <a:schemeClr val="tx2"/>
          </a:solidFill>
          <a:latin typeface="Times New Roman" charset="0"/>
        </a:defRPr>
      </a:lvl6pPr>
      <a:lvl7pPr marL="914400" algn="ctr" rtl="0" fontAlgn="base">
        <a:spcBef>
          <a:spcPct val="0"/>
        </a:spcBef>
        <a:spcAft>
          <a:spcPct val="0"/>
        </a:spcAft>
        <a:defRPr sz="4400">
          <a:solidFill>
            <a:schemeClr val="tx2"/>
          </a:solidFill>
          <a:latin typeface="Times New Roman" charset="0"/>
        </a:defRPr>
      </a:lvl7pPr>
      <a:lvl8pPr marL="1371600" algn="ctr" rtl="0" fontAlgn="base">
        <a:spcBef>
          <a:spcPct val="0"/>
        </a:spcBef>
        <a:spcAft>
          <a:spcPct val="0"/>
        </a:spcAft>
        <a:defRPr sz="4400">
          <a:solidFill>
            <a:schemeClr val="tx2"/>
          </a:solidFill>
          <a:latin typeface="Times New Roman" charset="0"/>
        </a:defRPr>
      </a:lvl8pPr>
      <a:lvl9pPr marL="1828800" algn="ctr" rtl="0" fontAlgn="base">
        <a:spcBef>
          <a:spcPct val="0"/>
        </a:spcBef>
        <a:spcAft>
          <a:spcPct val="0"/>
        </a:spcAft>
        <a:defRPr sz="4400">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685800" y="2743200"/>
            <a:ext cx="7772400" cy="1143000"/>
          </a:xfrm>
        </p:spPr>
        <p:txBody>
          <a:bodyPr/>
          <a:lstStyle/>
          <a:p>
            <a:pPr eaLnBrk="1" hangingPunct="1"/>
            <a:r>
              <a:rPr lang="en-US" sz="8800" b="1" smtClean="0"/>
              <a:t>Wood Chippers</a:t>
            </a:r>
            <a:r>
              <a:rPr lang="en-US" sz="3200" b="1" smtClean="0"/>
              <a:t/>
            </a:r>
            <a:br>
              <a:rPr lang="en-US" sz="3200" b="1" smtClean="0"/>
            </a:br>
            <a:r>
              <a:rPr lang="en-US" sz="8800" b="1" smtClean="0"/>
              <a:t/>
            </a:r>
            <a:br>
              <a:rPr lang="en-US" sz="8800" b="1" smtClean="0"/>
            </a:br>
            <a:endParaRPr lang="en-US" sz="2800"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3"/>
          <p:cNvSpPr txBox="1">
            <a:spLocks noChangeArrowheads="1"/>
          </p:cNvSpPr>
          <p:nvPr/>
        </p:nvSpPr>
        <p:spPr bwMode="auto">
          <a:xfrm>
            <a:off x="152400" y="1981200"/>
            <a:ext cx="8991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solidFill>
                  <a:srgbClr val="FFFF66"/>
                </a:solidFill>
              </a:rPr>
              <a:t> </a:t>
            </a:r>
            <a:r>
              <a:rPr lang="en-US" sz="2800" b="1" dirty="0"/>
              <a:t>Wear close-fitting clothes, gloves without cuffs, trousers without cuts, and skid-resistant footwear.  Keep clothing tucked in.</a:t>
            </a:r>
          </a:p>
          <a:p>
            <a:pPr eaLnBrk="1" hangingPunct="1">
              <a:spcBef>
                <a:spcPct val="50000"/>
              </a:spcBef>
              <a:buFont typeface="Arial" charset="0"/>
              <a:buChar char="•"/>
            </a:pPr>
            <a:r>
              <a:rPr lang="en-US" sz="2800" b="1" dirty="0"/>
              <a:t> Wear a hard hat, eye protection, and hearing protection.</a:t>
            </a:r>
          </a:p>
          <a:p>
            <a:pPr eaLnBrk="1" hangingPunct="1">
              <a:spcBef>
                <a:spcPct val="50000"/>
              </a:spcBef>
              <a:buFont typeface="Arial" charset="0"/>
              <a:buChar char="•"/>
            </a:pPr>
            <a:r>
              <a:rPr lang="en-US" sz="2800" b="1" dirty="0"/>
              <a:t> Make sure materials to be chipped are free from stones, metal, and other foreign objects even if the chipper is equipped with a curtain.</a:t>
            </a:r>
          </a:p>
        </p:txBody>
      </p:sp>
      <p:sp>
        <p:nvSpPr>
          <p:cNvPr id="6"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Proper Use of a Wood Chipper</a:t>
            </a:r>
          </a:p>
        </p:txBody>
      </p:sp>
      <p:sp>
        <p:nvSpPr>
          <p:cNvPr id="7"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Pre-Operation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3"/>
          <p:cNvSpPr txBox="1">
            <a:spLocks noChangeArrowheads="1"/>
          </p:cNvSpPr>
          <p:nvPr/>
        </p:nvSpPr>
        <p:spPr bwMode="auto">
          <a:xfrm>
            <a:off x="152400" y="1981200"/>
            <a:ext cx="8991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solidFill>
                  <a:srgbClr val="FFFF66"/>
                </a:solidFill>
              </a:rPr>
              <a:t> </a:t>
            </a:r>
            <a:r>
              <a:rPr lang="en-US" sz="2800" b="1" dirty="0"/>
              <a:t>Close and latch the hood covering the chipping knives before starting the machine.</a:t>
            </a:r>
          </a:p>
          <a:p>
            <a:pPr eaLnBrk="1" hangingPunct="1">
              <a:spcBef>
                <a:spcPct val="50000"/>
              </a:spcBef>
              <a:buFont typeface="Arial" charset="0"/>
              <a:buChar char="•"/>
            </a:pPr>
            <a:r>
              <a:rPr lang="en-US" sz="2800" b="1" dirty="0"/>
              <a:t> Check the area around the wood chipper for tripping hazards.</a:t>
            </a:r>
          </a:p>
        </p:txBody>
      </p:sp>
      <p:sp>
        <p:nvSpPr>
          <p:cNvPr id="12"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Proper Use of a Wood Chipper</a:t>
            </a:r>
          </a:p>
        </p:txBody>
      </p:sp>
      <p:sp>
        <p:nvSpPr>
          <p:cNvPr id="13"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Pre-Operation</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5" descr="14-d6chipper40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685800"/>
            <a:ext cx="83820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291" name="Text Box 6"/>
          <p:cNvSpPr txBox="1">
            <a:spLocks noChangeArrowheads="1"/>
          </p:cNvSpPr>
          <p:nvPr/>
        </p:nvSpPr>
        <p:spPr bwMode="auto">
          <a:xfrm>
            <a:off x="381000" y="685800"/>
            <a:ext cx="8382000"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dirty="0">
                <a:solidFill>
                  <a:schemeClr val="bg2"/>
                </a:solidFill>
              </a:rPr>
              <a:t>Safe operating procedures go beyond wearing protective clothing, </a:t>
            </a:r>
            <a:r>
              <a:rPr lang="en-US" dirty="0" smtClean="0">
                <a:solidFill>
                  <a:schemeClr val="bg2"/>
                </a:solidFill>
              </a:rPr>
              <a:t>always be </a:t>
            </a:r>
            <a:r>
              <a:rPr lang="en-US" dirty="0">
                <a:solidFill>
                  <a:schemeClr val="bg2"/>
                </a:solidFill>
              </a:rPr>
              <a:t>aware of </a:t>
            </a:r>
            <a:r>
              <a:rPr lang="en-US" dirty="0" smtClean="0">
                <a:solidFill>
                  <a:schemeClr val="bg2"/>
                </a:solidFill>
              </a:rPr>
              <a:t>the surroundings</a:t>
            </a:r>
            <a:r>
              <a:rPr lang="en-US" dirty="0">
                <a:solidFill>
                  <a:schemeClr val="bg1"/>
                </a:solidFill>
              </a:rPr>
              <a:t>.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3"/>
          <p:cNvSpPr txBox="1">
            <a:spLocks noChangeArrowheads="1"/>
          </p:cNvSpPr>
          <p:nvPr/>
        </p:nvSpPr>
        <p:spPr bwMode="auto">
          <a:xfrm>
            <a:off x="152400" y="1981200"/>
            <a:ext cx="8991600" cy="354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solidFill>
                  <a:srgbClr val="FFFF66"/>
                </a:solidFill>
              </a:rPr>
              <a:t> </a:t>
            </a:r>
            <a:r>
              <a:rPr lang="en-US" sz="2800" b="1" dirty="0"/>
              <a:t>Use the “buddy system”: while one worker is feeding materials into the in-feed hopper, another worker should remain stationed at the feed wheel control bar.</a:t>
            </a:r>
          </a:p>
          <a:p>
            <a:pPr eaLnBrk="1" hangingPunct="1">
              <a:spcBef>
                <a:spcPct val="50000"/>
              </a:spcBef>
              <a:buFont typeface="Arial" charset="0"/>
              <a:buChar char="•"/>
            </a:pPr>
            <a:r>
              <a:rPr lang="en-US" sz="2800" b="1" dirty="0"/>
              <a:t> Feed brush and limbs into the in-feed hopper butt end first.</a:t>
            </a:r>
          </a:p>
          <a:p>
            <a:pPr eaLnBrk="1" hangingPunct="1">
              <a:spcBef>
                <a:spcPct val="50000"/>
              </a:spcBef>
              <a:buFont typeface="Arial" charset="0"/>
              <a:buChar char="•"/>
            </a:pPr>
            <a:r>
              <a:rPr lang="en-US" sz="2800" b="1" dirty="0"/>
              <a:t> Always feed small pieces first to open feed wheels.  Follow with large pieces.</a:t>
            </a:r>
          </a:p>
        </p:txBody>
      </p:sp>
      <p:sp>
        <p:nvSpPr>
          <p:cNvPr id="3"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Proper Use of a Wood Chipper</a:t>
            </a:r>
          </a:p>
        </p:txBody>
      </p:sp>
      <p:sp>
        <p:nvSpPr>
          <p:cNvPr id="4"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Operation</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3"/>
          <p:cNvSpPr txBox="1">
            <a:spLocks noChangeArrowheads="1"/>
          </p:cNvSpPr>
          <p:nvPr/>
        </p:nvSpPr>
        <p:spPr bwMode="auto">
          <a:xfrm>
            <a:off x="152400" y="1981200"/>
            <a:ext cx="89916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t> Put short materials on top of longer materials while feeding the chipper.  Use a push stick to force short or thorny brush into the chipper.</a:t>
            </a:r>
          </a:p>
          <a:p>
            <a:pPr eaLnBrk="1" hangingPunct="1">
              <a:spcBef>
                <a:spcPct val="50000"/>
              </a:spcBef>
              <a:buFont typeface="Arial" charset="0"/>
              <a:buChar char="•"/>
            </a:pPr>
            <a:r>
              <a:rPr lang="en-US" sz="2800" b="1" dirty="0"/>
              <a:t> </a:t>
            </a:r>
            <a:r>
              <a:rPr lang="en-US" sz="2800" b="1" dirty="0" smtClean="0"/>
              <a:t>Do not </a:t>
            </a:r>
            <a:r>
              <a:rPr lang="en-US" sz="2800" b="1" dirty="0"/>
              <a:t>load small raked-up materials like twigs and leaves into the chipper.</a:t>
            </a:r>
          </a:p>
          <a:p>
            <a:pPr eaLnBrk="1" hangingPunct="1">
              <a:spcBef>
                <a:spcPct val="50000"/>
              </a:spcBef>
              <a:buFont typeface="Arial" charset="0"/>
              <a:buChar char="•"/>
            </a:pPr>
            <a:r>
              <a:rPr lang="en-US" sz="2800" b="1" i="1" u="sng" dirty="0"/>
              <a:t> </a:t>
            </a:r>
            <a:r>
              <a:rPr lang="en-US" sz="2700" b="1" i="1" u="sng" dirty="0"/>
              <a:t>FOCUS ON THE JOB.  ALWAYS USE COMMON SENSE</a:t>
            </a:r>
          </a:p>
        </p:txBody>
      </p:sp>
      <p:sp>
        <p:nvSpPr>
          <p:cNvPr id="3"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Proper Use of a Wood Chipper</a:t>
            </a:r>
          </a:p>
        </p:txBody>
      </p:sp>
      <p:sp>
        <p:nvSpPr>
          <p:cNvPr id="4"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Operation</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1295400"/>
            <a:ext cx="7924800" cy="5330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txBox="1">
            <a:spLocks noChangeArrowheads="1"/>
          </p:cNvSpPr>
          <p:nvPr/>
        </p:nvSpPr>
        <p:spPr>
          <a:xfrm>
            <a:off x="152400" y="381000"/>
            <a:ext cx="8839200" cy="1143000"/>
          </a:xfrm>
          <a:prstGeom prst="rect">
            <a:avLst/>
          </a:prstGeom>
        </p:spPr>
        <p:txBody>
          <a:bodyPr/>
          <a:lstStyle/>
          <a:p>
            <a:pPr algn="ctr">
              <a:defRPr/>
            </a:pPr>
            <a:r>
              <a:rPr lang="en-US" sz="3600" b="1" kern="0" dirty="0">
                <a:solidFill>
                  <a:schemeClr val="tx2"/>
                </a:solidFill>
                <a:latin typeface="+mj-lt"/>
                <a:ea typeface="+mj-ea"/>
                <a:cs typeface="+mj-cs"/>
              </a:rPr>
              <a:t>The Proper Way to Use a Wood Chipper</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52600" y="1905000"/>
            <a:ext cx="5715000" cy="1938992"/>
          </a:xfrm>
          <a:prstGeom prst="rect">
            <a:avLst/>
          </a:prstGeom>
          <a:noFill/>
        </p:spPr>
        <p:txBody>
          <a:bodyPr wrap="square" rtlCol="0">
            <a:spAutoFit/>
          </a:bodyPr>
          <a:lstStyle/>
          <a:p>
            <a:pPr algn="ctr"/>
            <a:r>
              <a:rPr lang="en-US" sz="4000" dirty="0" smtClean="0">
                <a:solidFill>
                  <a:srgbClr val="FFFF00"/>
                </a:solidFill>
                <a:latin typeface="Arial Black" pitchFamily="34" charset="0"/>
              </a:rPr>
              <a:t>Think Safety</a:t>
            </a:r>
          </a:p>
          <a:p>
            <a:pPr algn="ctr"/>
            <a:endParaRPr lang="en-US" sz="4000" dirty="0">
              <a:solidFill>
                <a:srgbClr val="FFFF00"/>
              </a:solidFill>
              <a:latin typeface="Arial Black" pitchFamily="34" charset="0"/>
            </a:endParaRPr>
          </a:p>
          <a:p>
            <a:pPr algn="ctr"/>
            <a:r>
              <a:rPr lang="en-US" sz="4000" dirty="0" smtClean="0">
                <a:solidFill>
                  <a:srgbClr val="FFFF00"/>
                </a:solidFill>
                <a:latin typeface="Arial Black" pitchFamily="34" charset="0"/>
              </a:rPr>
              <a:t>Work Safely</a:t>
            </a:r>
            <a:endParaRPr lang="en-US" sz="4000" dirty="0">
              <a:solidFill>
                <a:srgbClr val="FFFF00"/>
              </a:solidFill>
              <a:latin typeface="Arial Black" pitchFamily="34" charset="0"/>
            </a:endParaRPr>
          </a:p>
        </p:txBody>
      </p:sp>
    </p:spTree>
    <p:extLst>
      <p:ext uri="{BB962C8B-B14F-4D97-AF65-F5344CB8AC3E}">
        <p14:creationId xmlns:p14="http://schemas.microsoft.com/office/powerpoint/2010/main" val="3119402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609600" y="0"/>
            <a:ext cx="8077200" cy="1143000"/>
          </a:xfrm>
        </p:spPr>
        <p:txBody>
          <a:bodyPr/>
          <a:lstStyle/>
          <a:p>
            <a:pPr eaLnBrk="1" hangingPunct="1"/>
            <a:r>
              <a:rPr lang="en-US" sz="4000" b="1" smtClean="0"/>
              <a:t>Parts of a Wood Chipper</a:t>
            </a:r>
          </a:p>
        </p:txBody>
      </p:sp>
      <p:pic>
        <p:nvPicPr>
          <p:cNvPr id="3075" name="Picture 6" descr="Fig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143000"/>
            <a:ext cx="81534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5334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Wood Chipper Accidents</a:t>
            </a:r>
          </a:p>
        </p:txBody>
      </p:sp>
      <p:pic>
        <p:nvPicPr>
          <p:cNvPr id="4099" name="Picture 5" descr="http://www.indsafe.com.au/images/woodchipper_vs_wor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1447800"/>
            <a:ext cx="6545263"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p:cNvSpPr txBox="1">
            <a:spLocks noChangeArrowheads="1"/>
          </p:cNvSpPr>
          <p:nvPr/>
        </p:nvSpPr>
        <p:spPr bwMode="auto">
          <a:xfrm>
            <a:off x="533400" y="2362200"/>
            <a:ext cx="8991600" cy="1816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t> 31 Work-Related Deaths</a:t>
            </a:r>
          </a:p>
          <a:p>
            <a:pPr eaLnBrk="1" hangingPunct="1">
              <a:spcBef>
                <a:spcPct val="50000"/>
              </a:spcBef>
              <a:buFont typeface="Arial" charset="0"/>
              <a:buChar char="•"/>
            </a:pPr>
            <a:r>
              <a:rPr lang="en-US" sz="2800" b="1" dirty="0"/>
              <a:t> An average of 204 injuries per year</a:t>
            </a:r>
          </a:p>
          <a:p>
            <a:pPr eaLnBrk="1" hangingPunct="1">
              <a:spcBef>
                <a:spcPct val="50000"/>
              </a:spcBef>
              <a:buFont typeface="Arial" charset="0"/>
              <a:buChar char="•"/>
            </a:pPr>
            <a:r>
              <a:rPr lang="en-US" sz="2800" b="1" dirty="0"/>
              <a:t> An estimated total of 155 amputations</a:t>
            </a:r>
          </a:p>
        </p:txBody>
      </p:sp>
      <p:sp>
        <p:nvSpPr>
          <p:cNvPr id="5"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Injury Statistics (1992 – 2002)</a:t>
            </a:r>
          </a:p>
        </p:txBody>
      </p:sp>
      <p:sp>
        <p:nvSpPr>
          <p:cNvPr id="6"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United States</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p:cNvSpPr txBox="1">
            <a:spLocks noChangeArrowheads="1"/>
          </p:cNvSpPr>
          <p:nvPr/>
        </p:nvSpPr>
        <p:spPr bwMode="auto">
          <a:xfrm>
            <a:off x="152400" y="1828800"/>
            <a:ext cx="8991600" cy="1816100"/>
          </a:xfrm>
          <a:prstGeom prst="rect">
            <a:avLst/>
          </a:prstGeom>
          <a:noFill/>
          <a:ln w="9525">
            <a:noFill/>
            <a:miter lim="800000"/>
            <a:headEnd/>
            <a:tailEnd/>
          </a:ln>
          <a:effectLst/>
        </p:spPr>
        <p:txBody>
          <a:bodyPr>
            <a:spAutoFit/>
          </a:bodyPr>
          <a:lstStyle/>
          <a:p>
            <a:pPr>
              <a:defRPr/>
            </a:pPr>
            <a:r>
              <a:rPr lang="en-US" sz="2800" b="1" dirty="0">
                <a:latin typeface="Times New Roman" charset="0"/>
              </a:rPr>
              <a:t>Workers feeding </a:t>
            </a:r>
            <a:r>
              <a:rPr lang="en-US" sz="2800" b="1" dirty="0" smtClean="0">
                <a:latin typeface="Times New Roman" charset="0"/>
              </a:rPr>
              <a:t>material </a:t>
            </a:r>
            <a:r>
              <a:rPr lang="en-US" sz="2800" b="1" dirty="0">
                <a:latin typeface="Times New Roman" charset="0"/>
              </a:rPr>
              <a:t>into self-feeding wood chippers are at risk of being fed through the chipper knives if they reach or fall into the in-feed hopper or become entangled in branches feeding into the machine.   </a:t>
            </a:r>
          </a:p>
        </p:txBody>
      </p:sp>
      <p:sp>
        <p:nvSpPr>
          <p:cNvPr id="5"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Common Wood Chipper Accidents</a:t>
            </a:r>
          </a:p>
        </p:txBody>
      </p:sp>
      <p:sp>
        <p:nvSpPr>
          <p:cNvPr id="6" name="Rectangle 2"/>
          <p:cNvSpPr txBox="1">
            <a:spLocks noChangeArrowheads="1"/>
          </p:cNvSpPr>
          <p:nvPr/>
        </p:nvSpPr>
        <p:spPr>
          <a:xfrm>
            <a:off x="533400" y="1066800"/>
            <a:ext cx="8077200" cy="1143000"/>
          </a:xfrm>
          <a:prstGeom prst="rect">
            <a:avLst/>
          </a:prstGeom>
        </p:spPr>
        <p:txBody>
          <a:bodyPr/>
          <a:lstStyle/>
          <a:p>
            <a:pPr algn="ctr">
              <a:defRPr/>
            </a:pPr>
            <a:r>
              <a:rPr lang="en-US" sz="4000" b="1" kern="0" dirty="0">
                <a:latin typeface="+mj-lt"/>
                <a:ea typeface="+mj-ea"/>
                <a:cs typeface="+mj-cs"/>
              </a:rPr>
              <a:t>Caught-By Hazard</a:t>
            </a:r>
          </a:p>
        </p:txBody>
      </p:sp>
      <p:sp>
        <p:nvSpPr>
          <p:cNvPr id="7" name="Rectangle 2"/>
          <p:cNvSpPr txBox="1">
            <a:spLocks noChangeArrowheads="1"/>
          </p:cNvSpPr>
          <p:nvPr/>
        </p:nvSpPr>
        <p:spPr>
          <a:xfrm>
            <a:off x="533400" y="3733800"/>
            <a:ext cx="8077200" cy="1143000"/>
          </a:xfrm>
          <a:prstGeom prst="rect">
            <a:avLst/>
          </a:prstGeom>
        </p:spPr>
        <p:txBody>
          <a:bodyPr/>
          <a:lstStyle/>
          <a:p>
            <a:pPr algn="ctr">
              <a:defRPr/>
            </a:pPr>
            <a:r>
              <a:rPr lang="en-US" sz="4000" b="1" kern="0" dirty="0">
                <a:latin typeface="+mj-lt"/>
                <a:ea typeface="+mj-ea"/>
                <a:cs typeface="+mj-cs"/>
              </a:rPr>
              <a:t>Struck-By Hazard</a:t>
            </a:r>
          </a:p>
        </p:txBody>
      </p:sp>
      <p:sp>
        <p:nvSpPr>
          <p:cNvPr id="8" name="Text Box 3"/>
          <p:cNvSpPr txBox="1">
            <a:spLocks noChangeArrowheads="1"/>
          </p:cNvSpPr>
          <p:nvPr/>
        </p:nvSpPr>
        <p:spPr bwMode="auto">
          <a:xfrm>
            <a:off x="152400" y="4572000"/>
            <a:ext cx="8991600" cy="1816100"/>
          </a:xfrm>
          <a:prstGeom prst="rect">
            <a:avLst/>
          </a:prstGeom>
          <a:noFill/>
          <a:ln w="9525">
            <a:noFill/>
            <a:miter lim="800000"/>
            <a:headEnd/>
            <a:tailEnd/>
          </a:ln>
          <a:effectLst/>
        </p:spPr>
        <p:txBody>
          <a:bodyPr>
            <a:spAutoFit/>
          </a:bodyPr>
          <a:lstStyle/>
          <a:p>
            <a:pPr>
              <a:defRPr/>
            </a:pPr>
            <a:r>
              <a:rPr lang="en-US" sz="2800" b="1" dirty="0">
                <a:latin typeface="Times New Roman" charset="0"/>
              </a:rPr>
              <a:t>Workers are at risk of being struck by unlatched, improperly secured, or damaged or improperly maintained hoods that may be thrown from the wood chipper after contacting the rotating chipper knives.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3"/>
          <p:cNvSpPr txBox="1">
            <a:spLocks noChangeArrowheads="1"/>
          </p:cNvSpPr>
          <p:nvPr/>
        </p:nvSpPr>
        <p:spPr bwMode="auto">
          <a:xfrm>
            <a:off x="152400" y="1600200"/>
            <a:ext cx="8991600" cy="3108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sz="2800" b="1" dirty="0" smtClean="0"/>
              <a:t>A worker </a:t>
            </a:r>
            <a:r>
              <a:rPr lang="en-US" sz="2800" b="1" dirty="0"/>
              <a:t>worked for </a:t>
            </a:r>
            <a:r>
              <a:rPr lang="en-US" sz="2800" b="1" dirty="0" smtClean="0"/>
              <a:t>tree service and </a:t>
            </a:r>
            <a:r>
              <a:rPr lang="en-US" sz="2800" b="1" dirty="0"/>
              <a:t>was helping clear brush </a:t>
            </a:r>
            <a:r>
              <a:rPr lang="en-US" sz="2800" b="1" dirty="0" smtClean="0"/>
              <a:t>in subdivision.</a:t>
            </a:r>
            <a:r>
              <a:rPr lang="en-US" sz="2800" b="1" dirty="0"/>
              <a:t/>
            </a:r>
            <a:br>
              <a:rPr lang="en-US" sz="2800" b="1" dirty="0"/>
            </a:br>
            <a:r>
              <a:rPr lang="en-US" sz="2800" b="1" dirty="0"/>
              <a:t/>
            </a:r>
            <a:br>
              <a:rPr lang="en-US" sz="2800" b="1" dirty="0"/>
            </a:br>
            <a:r>
              <a:rPr lang="en-US" sz="2800" b="1" dirty="0"/>
              <a:t>Shortly before 5 p.m., </a:t>
            </a:r>
            <a:r>
              <a:rPr lang="en-US" sz="2800" b="1" dirty="0" smtClean="0"/>
              <a:t>the worker </a:t>
            </a:r>
            <a:r>
              <a:rPr lang="en-US" sz="2800" b="1" dirty="0"/>
              <a:t>got up onto a jammed wood chipper as it ran. Witnesses said he tried to kick at the jammed limbs and the chipper caught his foot and pulled him in. He was pronounced dead at the scene.</a:t>
            </a:r>
          </a:p>
        </p:txBody>
      </p:sp>
      <p:sp>
        <p:nvSpPr>
          <p:cNvPr id="5" name="Rectangle 2"/>
          <p:cNvSpPr txBox="1">
            <a:spLocks noChangeArrowheads="1"/>
          </p:cNvSpPr>
          <p:nvPr/>
        </p:nvSpPr>
        <p:spPr>
          <a:xfrm>
            <a:off x="609600" y="533400"/>
            <a:ext cx="8077200" cy="1143000"/>
          </a:xfrm>
          <a:prstGeom prst="rect">
            <a:avLst/>
          </a:prstGeom>
        </p:spPr>
        <p:txBody>
          <a:bodyPr/>
          <a:lstStyle/>
          <a:p>
            <a:pPr algn="ctr">
              <a:defRPr/>
            </a:pPr>
            <a:r>
              <a:rPr lang="en-US" sz="4000" b="1" kern="0" dirty="0">
                <a:solidFill>
                  <a:schemeClr val="tx2"/>
                </a:solidFill>
                <a:latin typeface="+mj-lt"/>
                <a:ea typeface="+mj-ea"/>
                <a:cs typeface="+mj-cs"/>
              </a:rPr>
              <a:t>Actual Wood Chipper Accident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3"/>
          <p:cNvSpPr txBox="1">
            <a:spLocks noChangeArrowheads="1"/>
          </p:cNvSpPr>
          <p:nvPr/>
        </p:nvSpPr>
        <p:spPr bwMode="auto">
          <a:xfrm>
            <a:off x="152400" y="1143000"/>
            <a:ext cx="8991600" cy="53860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n-US" b="1" dirty="0"/>
              <a:t>An immigrant from Guatemala working for a tree-cutting service was sucked into a wood chipper.</a:t>
            </a:r>
          </a:p>
          <a:p>
            <a:pPr eaLnBrk="1" hangingPunct="1">
              <a:spcBef>
                <a:spcPct val="50000"/>
              </a:spcBef>
            </a:pPr>
            <a:r>
              <a:rPr lang="en-US" b="1" dirty="0" smtClean="0"/>
              <a:t>The </a:t>
            </a:r>
            <a:r>
              <a:rPr lang="en-US" b="1" dirty="0"/>
              <a:t>tree service </a:t>
            </a:r>
            <a:r>
              <a:rPr lang="en-US" b="1" dirty="0" smtClean="0"/>
              <a:t>was clearing </a:t>
            </a:r>
            <a:r>
              <a:rPr lang="en-US" b="1" dirty="0"/>
              <a:t>land behind </a:t>
            </a:r>
            <a:r>
              <a:rPr lang="en-US" b="1" dirty="0" smtClean="0"/>
              <a:t>a home</a:t>
            </a:r>
            <a:r>
              <a:rPr lang="en-US" b="1" dirty="0"/>
              <a:t>. The owner was up in a tree chopping off limbs and dropping them to </a:t>
            </a:r>
            <a:r>
              <a:rPr lang="en-US" b="1" dirty="0" smtClean="0"/>
              <a:t>the worker below</a:t>
            </a:r>
            <a:r>
              <a:rPr lang="en-US" b="1" dirty="0"/>
              <a:t>, who was putting them into a commercial wood chipper.</a:t>
            </a:r>
          </a:p>
          <a:p>
            <a:pPr eaLnBrk="1" hangingPunct="1">
              <a:spcBef>
                <a:spcPct val="50000"/>
              </a:spcBef>
            </a:pPr>
            <a:r>
              <a:rPr lang="en-US" b="1" dirty="0"/>
              <a:t>When the owner heard the wood chipper stop operating, he climbed down to investigate.</a:t>
            </a:r>
          </a:p>
          <a:p>
            <a:pPr eaLnBrk="1" hangingPunct="1">
              <a:spcBef>
                <a:spcPct val="50000"/>
              </a:spcBef>
            </a:pPr>
            <a:r>
              <a:rPr lang="en-US" b="1" dirty="0"/>
              <a:t>He found a gruesome scene – one of </a:t>
            </a:r>
            <a:r>
              <a:rPr lang="en-US" b="1" dirty="0" smtClean="0"/>
              <a:t>worker's </a:t>
            </a:r>
            <a:r>
              <a:rPr lang="en-US" b="1" dirty="0"/>
              <a:t>hands was sticking out of the machine.</a:t>
            </a:r>
          </a:p>
          <a:p>
            <a:pPr eaLnBrk="1" hangingPunct="1">
              <a:spcBef>
                <a:spcPct val="50000"/>
              </a:spcBef>
            </a:pPr>
            <a:r>
              <a:rPr lang="en-US" b="1" dirty="0"/>
              <a:t>"It was an instant death," </a:t>
            </a:r>
            <a:r>
              <a:rPr lang="en-US" b="1" dirty="0" smtClean="0"/>
              <a:t>according to the coroner.</a:t>
            </a:r>
            <a:r>
              <a:rPr lang="en-US" sz="2800" dirty="0"/>
              <a:t/>
            </a:r>
            <a:br>
              <a:rPr lang="en-US" sz="2800" dirty="0"/>
            </a:br>
            <a:r>
              <a:rPr lang="en-US" sz="2800" dirty="0"/>
              <a:t> </a:t>
            </a:r>
            <a:br>
              <a:rPr lang="en-US" sz="2800" dirty="0"/>
            </a:br>
            <a:endParaRPr lang="en-US" sz="2800" b="1" dirty="0">
              <a:solidFill>
                <a:srgbClr val="FFFF66"/>
              </a:solidFill>
            </a:endParaRPr>
          </a:p>
        </p:txBody>
      </p:sp>
      <p:sp>
        <p:nvSpPr>
          <p:cNvPr id="5" name="Rectangle 2"/>
          <p:cNvSpPr txBox="1">
            <a:spLocks noChangeArrowheads="1"/>
          </p:cNvSpPr>
          <p:nvPr/>
        </p:nvSpPr>
        <p:spPr>
          <a:xfrm>
            <a:off x="609600" y="152400"/>
            <a:ext cx="8077200" cy="1143000"/>
          </a:xfrm>
          <a:prstGeom prst="rect">
            <a:avLst/>
          </a:prstGeom>
        </p:spPr>
        <p:txBody>
          <a:bodyPr/>
          <a:lstStyle/>
          <a:p>
            <a:pPr algn="ctr">
              <a:defRPr/>
            </a:pPr>
            <a:r>
              <a:rPr lang="en-US" sz="4000" b="1" kern="0" dirty="0">
                <a:solidFill>
                  <a:schemeClr val="tx2"/>
                </a:solidFill>
                <a:latin typeface="+mj-lt"/>
                <a:ea typeface="+mj-ea"/>
                <a:cs typeface="+mj-cs"/>
              </a:rPr>
              <a:t>Actual Wood Chipper Accident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txBox="1">
            <a:spLocks noChangeArrowheads="1"/>
          </p:cNvSpPr>
          <p:nvPr/>
        </p:nvSpPr>
        <p:spPr>
          <a:xfrm>
            <a:off x="609600" y="609600"/>
            <a:ext cx="8077200" cy="1143000"/>
          </a:xfrm>
          <a:prstGeom prst="rect">
            <a:avLst/>
          </a:prstGeom>
        </p:spPr>
        <p:txBody>
          <a:bodyPr/>
          <a:lstStyle/>
          <a:p>
            <a:pPr algn="ctr">
              <a:defRPr/>
            </a:pPr>
            <a:r>
              <a:rPr lang="en-US" sz="4000" b="1" kern="0" dirty="0">
                <a:solidFill>
                  <a:schemeClr val="tx2"/>
                </a:solidFill>
                <a:latin typeface="+mj-lt"/>
                <a:ea typeface="+mj-ea"/>
                <a:cs typeface="+mj-cs"/>
              </a:rPr>
              <a:t>OSHA Regulations</a:t>
            </a:r>
          </a:p>
        </p:txBody>
      </p:sp>
      <p:sp>
        <p:nvSpPr>
          <p:cNvPr id="13" name="Text Box 3"/>
          <p:cNvSpPr txBox="1">
            <a:spLocks noChangeArrowheads="1"/>
          </p:cNvSpPr>
          <p:nvPr/>
        </p:nvSpPr>
        <p:spPr bwMode="auto">
          <a:xfrm>
            <a:off x="152400" y="1981200"/>
            <a:ext cx="8991600" cy="2246313"/>
          </a:xfrm>
          <a:prstGeom prst="rect">
            <a:avLst/>
          </a:prstGeom>
          <a:noFill/>
          <a:ln w="9525">
            <a:noFill/>
            <a:miter lim="800000"/>
            <a:headEnd/>
            <a:tailEnd/>
          </a:ln>
          <a:effectLst/>
        </p:spPr>
        <p:txBody>
          <a:bodyPr>
            <a:spAutoFit/>
          </a:bodyPr>
          <a:lstStyle/>
          <a:p>
            <a:pPr>
              <a:spcBef>
                <a:spcPct val="50000"/>
              </a:spcBef>
              <a:buFont typeface="Arial" pitchFamily="34" charset="0"/>
              <a:buChar char="•"/>
              <a:defRPr/>
            </a:pPr>
            <a:r>
              <a:rPr lang="en-US" sz="2800" b="1" dirty="0">
                <a:latin typeface="Times New Roman" charset="0"/>
              </a:rPr>
              <a:t> 1910.269 - Electric Power Generation, Transmission, and Distribution</a:t>
            </a:r>
          </a:p>
          <a:p>
            <a:pPr>
              <a:spcBef>
                <a:spcPct val="50000"/>
              </a:spcBef>
              <a:buFont typeface="Arial" pitchFamily="34" charset="0"/>
              <a:buChar char="•"/>
              <a:defRPr/>
            </a:pPr>
            <a:r>
              <a:rPr lang="en-US" sz="2800" b="1" i="1" dirty="0">
                <a:latin typeface="Times New Roman" charset="0"/>
              </a:rPr>
              <a:t> </a:t>
            </a:r>
            <a:r>
              <a:rPr lang="en-US" sz="2800" b="1" dirty="0">
                <a:latin typeface="Times New Roman" charset="0"/>
              </a:rPr>
              <a:t>1910.265 – Sawmills</a:t>
            </a:r>
          </a:p>
          <a:p>
            <a:pPr marL="0" lvl="1">
              <a:spcBef>
                <a:spcPct val="50000"/>
              </a:spcBef>
              <a:buFont typeface="Arial" pitchFamily="34" charset="0"/>
              <a:buChar char="•"/>
              <a:defRPr/>
            </a:pPr>
            <a:r>
              <a:rPr lang="en-US" sz="2800" b="1" dirty="0">
                <a:latin typeface="Times New Roman" charset="0"/>
              </a:rPr>
              <a:t>1910.266 - Logging Operations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3"/>
          <p:cNvSpPr txBox="1">
            <a:spLocks noChangeArrowheads="1"/>
          </p:cNvSpPr>
          <p:nvPr/>
        </p:nvSpPr>
        <p:spPr bwMode="auto">
          <a:xfrm>
            <a:off x="152400" y="4495800"/>
            <a:ext cx="8991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buFont typeface="Arial" charset="0"/>
              <a:buChar char="•"/>
            </a:pPr>
            <a:r>
              <a:rPr lang="en-US" sz="2800" b="1" dirty="0"/>
              <a:t> Use chippers equipped with a “kill switch” that is easily accessible to workers.</a:t>
            </a:r>
          </a:p>
          <a:p>
            <a:pPr eaLnBrk="1" hangingPunct="1">
              <a:spcBef>
                <a:spcPct val="50000"/>
              </a:spcBef>
              <a:buFont typeface="Arial" charset="0"/>
              <a:buChar char="•"/>
            </a:pPr>
            <a:r>
              <a:rPr lang="en-US" sz="2800" b="1" dirty="0"/>
              <a:t> Never stand or sit on any part of the chipper while the chipper is in operation.</a:t>
            </a:r>
          </a:p>
        </p:txBody>
      </p:sp>
      <p:sp>
        <p:nvSpPr>
          <p:cNvPr id="5" name="Rectangle 2"/>
          <p:cNvSpPr txBox="1">
            <a:spLocks noChangeArrowheads="1"/>
          </p:cNvSpPr>
          <p:nvPr/>
        </p:nvSpPr>
        <p:spPr>
          <a:xfrm>
            <a:off x="609600" y="3657600"/>
            <a:ext cx="8077200" cy="1143000"/>
          </a:xfrm>
          <a:prstGeom prst="rect">
            <a:avLst/>
          </a:prstGeom>
        </p:spPr>
        <p:txBody>
          <a:bodyPr/>
          <a:lstStyle/>
          <a:p>
            <a:pPr algn="ctr">
              <a:defRPr/>
            </a:pPr>
            <a:r>
              <a:rPr lang="en-US" sz="4000" b="1" kern="0" dirty="0">
                <a:solidFill>
                  <a:schemeClr val="tx2"/>
                </a:solidFill>
                <a:latin typeface="+mj-lt"/>
                <a:ea typeface="+mj-ea"/>
                <a:cs typeface="+mj-cs"/>
              </a:rPr>
              <a:t>Machine Safety</a:t>
            </a:r>
          </a:p>
        </p:txBody>
      </p:sp>
      <p:sp>
        <p:nvSpPr>
          <p:cNvPr id="7" name="Text Box 3"/>
          <p:cNvSpPr txBox="1">
            <a:spLocks noChangeArrowheads="1"/>
          </p:cNvSpPr>
          <p:nvPr/>
        </p:nvSpPr>
        <p:spPr bwMode="auto">
          <a:xfrm>
            <a:off x="152400" y="1371600"/>
            <a:ext cx="8991600" cy="2032000"/>
          </a:xfrm>
          <a:prstGeom prst="rect">
            <a:avLst/>
          </a:prstGeom>
          <a:noFill/>
          <a:ln w="9525">
            <a:noFill/>
            <a:miter lim="800000"/>
            <a:headEnd/>
            <a:tailEnd/>
          </a:ln>
          <a:effectLst/>
        </p:spPr>
        <p:txBody>
          <a:bodyPr>
            <a:spAutoFit/>
          </a:bodyPr>
          <a:lstStyle/>
          <a:p>
            <a:pPr>
              <a:spcBef>
                <a:spcPct val="50000"/>
              </a:spcBef>
              <a:buFont typeface="Arial" pitchFamily="34" charset="0"/>
              <a:buChar char="•"/>
              <a:defRPr/>
            </a:pPr>
            <a:r>
              <a:rPr lang="en-US" sz="2800" b="1" dirty="0">
                <a:latin typeface="Times New Roman" charset="0"/>
              </a:rPr>
              <a:t> Take part in training for safe work procedures.  Learn chipper safety devices and controls.</a:t>
            </a:r>
          </a:p>
          <a:p>
            <a:pPr>
              <a:spcBef>
                <a:spcPct val="50000"/>
              </a:spcBef>
              <a:buFont typeface="Arial" pitchFamily="34" charset="0"/>
              <a:buChar char="•"/>
              <a:defRPr/>
            </a:pPr>
            <a:r>
              <a:rPr lang="en-US" sz="2800" b="1" dirty="0">
                <a:latin typeface="Times New Roman" charset="0"/>
              </a:rPr>
              <a:t>Read warning labels on machines.  Different models have different features.</a:t>
            </a:r>
          </a:p>
        </p:txBody>
      </p:sp>
      <p:sp>
        <p:nvSpPr>
          <p:cNvPr id="8" name="Rectangle 2"/>
          <p:cNvSpPr txBox="1">
            <a:spLocks noChangeArrowheads="1"/>
          </p:cNvSpPr>
          <p:nvPr/>
        </p:nvSpPr>
        <p:spPr>
          <a:xfrm>
            <a:off x="609600" y="381000"/>
            <a:ext cx="8077200" cy="1143000"/>
          </a:xfrm>
          <a:prstGeom prst="rect">
            <a:avLst/>
          </a:prstGeom>
        </p:spPr>
        <p:txBody>
          <a:bodyPr/>
          <a:lstStyle/>
          <a:p>
            <a:pPr algn="ctr">
              <a:defRPr/>
            </a:pPr>
            <a:r>
              <a:rPr lang="en-US" sz="4000" b="1" kern="0" dirty="0">
                <a:solidFill>
                  <a:schemeClr val="tx2"/>
                </a:solidFill>
                <a:latin typeface="+mj-lt"/>
                <a:ea typeface="+mj-ea"/>
                <a:cs typeface="+mj-cs"/>
              </a:rPr>
              <a:t>Training</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1991</TotalTime>
  <Words>583</Words>
  <Application>Microsoft Office PowerPoint</Application>
  <PresentationFormat>On-screen Show (4:3)</PresentationFormat>
  <Paragraphs>55</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Times New Roman</vt:lpstr>
      <vt:lpstr>Arial</vt:lpstr>
      <vt:lpstr>Calibri</vt:lpstr>
      <vt:lpstr>Default Design</vt:lpstr>
      <vt:lpstr>Wood Chippers  </vt:lpstr>
      <vt:lpstr>Parts of a Wood Chipper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University of Florida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hinze</dc:creator>
  <cp:lastModifiedBy>Jimmie</cp:lastModifiedBy>
  <cp:revision>29</cp:revision>
  <dcterms:created xsi:type="dcterms:W3CDTF">2004-03-09T21:17:18Z</dcterms:created>
  <dcterms:modified xsi:type="dcterms:W3CDTF">2013-05-05T02:06:38Z</dcterms:modified>
</cp:coreProperties>
</file>