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E72"/>
    <a:srgbClr val="F3FE86"/>
    <a:srgbClr val="F4FE90"/>
    <a:srgbClr val="DBF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5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C7420-99C5-4000-B01C-6499ECC71A1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68D2-38C8-4317-9C50-313334F1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919CA-3535-48DE-82D7-2DC16B06B8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C2600-8768-456F-B3D9-7D71B29652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AA6E1-53F9-4D8C-B060-C1014CE9C0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883CA-5F69-4870-AF80-02C0F710ED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97789-15C1-4CDA-8B63-9D45471DAF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434B7-65D5-4D4B-9510-8CB3B15EDB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63400-ECDF-463C-A0A2-C82E174E36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DC347-257C-4F8D-8362-374EE3B4C4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707FF-4BBF-4B5F-B5D9-CCC924A914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E0CE4-769D-43F9-9DEF-0A39A1843E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8227-DC0D-479D-9F3E-11D6BC6D4C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1B1C3-75D6-4B38-AF19-435568AD72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C6911-80F4-4DBF-A818-3FF282B4CA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DE1A-D251-4CE7-B300-9F29D992C0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4C21-CC97-4CE4-A8F5-437C9C06B7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E18F-3431-43F4-BEF9-9E6AB1B1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eartwoodtree.com/customers/107101211483425/images/Stump-grinder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wa.net/Documents/Meetings/Congress/2008/Handouts/415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e.gov.uk/pubns/indg27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osha.org/standards/fatals/pdf/descriptions/acc-fatalFFY0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osha.org/standards/fatals/pdf/descriptions/acc-fatalFFY06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fieldid.com/wp-content/uploads/ppe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xt.lsuagcenter.com/en/lawn_garden/home_gardening/equipment/other_lawn_garden_equipment/Use+of+Stump+Grinder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ndcarenetwork.org/planetFile/pdfs/SafetySolutionsJan06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ngtool.com/images/grinder.jpg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orthlandchippers.com/images/sp2000lef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ump_grinder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upload.wikimedia.org/wikipedia/commons/c/c6/Stump_grinder_cutting_wheel_ar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lotscapes.com/eqp/eqp_Stump_Grinder3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mandmtreeservices.com/images/stump_grinder_machine_2_28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sets.newmediaretailer.com/9000/9849/web_doskomanualstumpgrinder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4ubuild.com/photos/clearing/P0001965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dsteerhiresolutions.co.uk/sitebuildercontent/sitebuilderpictures/stumpgrinder.jpe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://www.slashbuster.com/images/stumpgrinder_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chiewiki.com/wiki/index.php/Stump_Cut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chiewiki.com/wiki/index.php/Stump_Cut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tchiewiki.com/wiki/index.php/Stump_Cutter" TargetMode="External"/><Relationship Id="rId4" Type="http://schemas.openxmlformats.org/officeDocument/2006/relationships/hyperlink" Target="http://ezinearticles.com/?Stump-Grinders---Use-Stump-Grinders-Safely!&amp;id=16357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STUMP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callexperttree.com/stump-gri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05000"/>
            <a:ext cx="6477000" cy="42505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GRINDERS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5"/>
              </a:rPr>
              <a:t>http://heartwoodtree.com/customers/107101211483425/images/Stump-grinder.JPG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Stump Grinder Accidents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19275" y="1872659"/>
            <a:ext cx="5486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In one incident, the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victim got too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close to the stump grinder,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allowing his shirt to become entangled in the cutting wheel, and he was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pulled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underneath the machine.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971800" y="5486400"/>
            <a:ext cx="2971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4"/>
              </a:rPr>
              <a:t>By 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Carly Rothman, Sunday September 09, 2007(http://www.apwa.net/Documents/Meetings/Congress/2008/Handouts/4153.pdf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)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59436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 operator required extensive surgery following severe lacerations to the instep of his left foot when it came into contact the grinding wheel.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The guard of the grinding wheel was not fitted, the brake was incorrectly adjusted, and there was no stopping device provided at the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operator’s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position.</a:t>
            </a:r>
            <a:endParaRPr lang="en-US" sz="26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581400" y="5943600"/>
            <a:ext cx="21050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://www.hse.gov.uk/pubns/indg278.pdf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Stump Grinder Accidents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239000" cy="41910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Accident investigated by OSHA</a:t>
            </a:r>
            <a:endParaRPr lang="en-US" sz="2800" b="1" u="sng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While </a:t>
            </a: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an employee was grinding a stump below the road, three logs (decked above the road) rolled towards the worker.</a:t>
            </a:r>
          </a:p>
          <a:p>
            <a:pPr eaLnBrk="1" hangingPunct="1"/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The logs pinned and trapped the man against the stump, also breaking his pelvis in the process.</a:t>
            </a:r>
            <a:endParaRPr lang="en-US" sz="28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286000" y="5867400"/>
            <a:ext cx="3627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://www.orosha.org/standards/fatals/pdf/descriptions/acc-fatalFFY06.pdf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Stump Grinder Accidents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600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Accident investigated by OSHA:</a:t>
            </a:r>
          </a:p>
          <a:p>
            <a:pPr eaLnBrk="1" hangingPunct="1">
              <a:buFont typeface="Arial" charset="0"/>
              <a:buNone/>
            </a:pPr>
            <a:endParaRPr lang="en-US" sz="2600" b="1" u="sng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During a grinding operation,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 worker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attempted to clear the debris that had collected behind the cutting wheel with his foot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.   This was done</a:t>
            </a:r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without stopping or turning the machine off.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When the victim went to kick the debris clear, his right foot made contact with the blade.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He sustained a deep laceration on the sole of his foot and two severely fractured toes.</a:t>
            </a:r>
            <a:endParaRPr lang="en-US" sz="26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590800" y="6096000"/>
            <a:ext cx="3627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://www.orosha.org/standards/fatals/pdf/descriptions/acc-fatalFFY06.pdf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Stump Grinder Accidents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5257800" cy="3733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The OSHA regulations do not specifically mention stump grinders.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However, other OSHA regulations pertaining to safe equipment operations would generally apply.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0" y="54864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Arial" charset="0"/>
              <a:buNone/>
            </a:pPr>
            <a:r>
              <a:rPr lang="en-US" sz="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OSHA 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 CFR 1926 Construction </a:t>
            </a:r>
            <a:r>
              <a:rPr lang="en-US" sz="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Industry Regulations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8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Geneseo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IL: </a:t>
            </a:r>
            <a:r>
              <a:rPr lang="en-US" sz="8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Reglas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Press, LLC,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 Work Practices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388229"/>
            <a:ext cx="8001000" cy="41910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Goggles for eye protection.</a:t>
            </a: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Hardhat for falling object</a:t>
            </a:r>
          </a:p>
          <a:p>
            <a:pPr>
              <a:buNone/>
            </a:pPr>
            <a:r>
              <a:rPr lang="en-US" sz="2300" b="1" dirty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protection.</a:t>
            </a: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Hearing protection.</a:t>
            </a:r>
            <a:endParaRPr lang="en-US" sz="23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Gloves for protection of hands from flying debris.</a:t>
            </a: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Respirators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to block airborne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dust/wood particles from being inhaled.</a:t>
            </a: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Full shield over safety glasses to cover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protect entire face from flying debris</a:t>
            </a:r>
          </a:p>
          <a:p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Steel-toed boots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to protect </a:t>
            </a:r>
            <a:r>
              <a:rPr lang="en-US" sz="23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feet during equipment operation.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19400" y="6581001"/>
            <a:ext cx="632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Arial" charset="0"/>
              <a:buNone/>
            </a:pPr>
            <a:r>
              <a:rPr lang="en-US" sz="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OSHA 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 CFR 1926 Construction Industry Regulations.  </a:t>
            </a:r>
            <a:r>
              <a:rPr lang="en-US" sz="8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Geneseo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IL: </a:t>
            </a:r>
            <a:r>
              <a:rPr lang="en-US" sz="8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Reglas</a:t>
            </a:r>
            <a:r>
              <a:rPr lang="en-US" sz="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Press, LLC, 2007</a:t>
            </a:r>
          </a:p>
        </p:txBody>
      </p:sp>
      <p:pic>
        <p:nvPicPr>
          <p:cNvPr id="37890" name="Picture 2" descr="http://blog.fieldid.com/wp-content/uploads/p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434340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PPE to be worn:</a:t>
            </a:r>
            <a:endParaRPr lang="en-US" sz="40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733800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5"/>
              </a:rPr>
              <a:t>http://blog.fieldid.com/wp-content/uploads/ppe.jpg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Precautions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Because of the direction of rotation of the cutting wheel, stump grinders will not kick back</a:t>
            </a: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Instead, they tend to jump forward.  This endangers bystanders and must be accounted for by the operator.</a:t>
            </a:r>
            <a:endParaRPr lang="en-US" sz="2600" b="1" i="1" baseline="4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Crews should take care to reduce the amount of airborne particles during grinding operations or protect against them.</a:t>
            </a:r>
            <a:endParaRPr lang="en-US" sz="28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Respirators for all workers in the immediate area.</a:t>
            </a: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work area watered down to prevent dust generation.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581400" y="58674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://text.lsuagcenter.com/en/lawn_garden/home_gardening/equipment/other_lawn_garden_equipment/Use+of+Stump+Grinders.htm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Precautions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56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All employees who will be operating a stump grinder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must have adequate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training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use the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equipment safely.</a:t>
            </a:r>
            <a:endParaRPr lang="en-US" sz="26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Be sure to call for underground inspections and locate any underground utilities in the vicinity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(e.g. gas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communications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Remember, stump grinders also grind below the surface of the ground.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 When working on roads, an </a:t>
            </a:r>
            <a:r>
              <a:rPr lang="en-US" sz="2600" b="1" i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b="1" i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approved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 traffic control management system (M.O.T. – Maintenance Of Traffic) must be in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place.</a:t>
            </a:r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baseline="40000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828800" y="6396335"/>
            <a:ext cx="2285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libri" pitchFamily="34" charset="0"/>
                <a:hlinkClick r:id="rId4"/>
              </a:rPr>
              <a:t>http</a:t>
            </a:r>
            <a:r>
              <a:rPr lang="en-US" sz="1200" dirty="0">
                <a:solidFill>
                  <a:schemeClr val="accent1"/>
                </a:solidFill>
                <a:latin typeface="Calibri" pitchFamily="34" charset="0"/>
                <a:hlinkClick r:id="rId4"/>
              </a:rPr>
              <a:t>://</a:t>
            </a:r>
            <a:r>
              <a:rPr lang="en-US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4"/>
              </a:rPr>
              <a:t>www.landcarenetwork.org/planetFile/pdfs/SafetySolutionsJan06.pdf</a:t>
            </a:r>
            <a:r>
              <a:rPr lang="en-US" sz="12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100" dirty="0">
                <a:solidFill>
                  <a:schemeClr val="accent1"/>
                </a:solidFill>
                <a:latin typeface="Calibri" pitchFamily="34" charset="0"/>
              </a:rPr>
              <a:t>, page4</a:t>
            </a:r>
            <a:endParaRPr lang="en-US" sz="12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8600" y="990600"/>
            <a:ext cx="8915400" cy="1066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Equipment Care </a:t>
            </a:r>
            <a:r>
              <a:rPr lang="en-US" sz="4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Maintenance:</a:t>
            </a:r>
            <a:endParaRPr lang="en-US" sz="4000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058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Never leave stump grinder unattended when </a:t>
            </a:r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running </a:t>
            </a:r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or in use.</a:t>
            </a:r>
          </a:p>
          <a:p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Whenever the need arises to change the direction of the machine, it should be turned off and taken out of use beforehand.</a:t>
            </a:r>
          </a:p>
          <a:p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Proper maintenance of critical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	components of the machine.</a:t>
            </a:r>
          </a:p>
          <a:p>
            <a:pPr lvl="1"/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hydraulic fluid full</a:t>
            </a:r>
          </a:p>
          <a:p>
            <a:pPr lvl="1"/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out worn parts; especially</a:t>
            </a:r>
          </a:p>
          <a:p>
            <a:pPr lvl="1">
              <a:buNone/>
            </a:pP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the teeth or any part of the cutting</a:t>
            </a:r>
          </a:p>
          <a:p>
            <a:pPr lvl="1">
              <a:buNone/>
            </a:pP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disk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Safe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Work Practices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http://www.langtool.com/images/gri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3048000" cy="30050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67400" y="6400800"/>
            <a:ext cx="2156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5"/>
              </a:rPr>
              <a:t>http://www.langtool.com/images/grinder.jpg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52600" y="2133600"/>
            <a:ext cx="5714999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Think  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safety!</a:t>
            </a:r>
            <a:endParaRPr lang="en-US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Work 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safely!</a:t>
            </a:r>
            <a:endParaRPr lang="en-US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51816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 stump grinder can be used as a stand-alone power tool, or as an attachment for various types of equipment; they remove tree stumps by “grinding” them away with a rotating cutting wheel that chips away the wood.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grinders come in a variety of sizes, ranging from the size of a lawn mover, up to the size of a small truck.</a:t>
            </a:r>
          </a:p>
        </p:txBody>
      </p:sp>
      <p:pic>
        <p:nvPicPr>
          <p:cNvPr id="3078" name="Picture 4" descr="http://www.northlandchippers.com/images/sp2000le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4012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File:Stump-gri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34289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762000" y="6400800"/>
            <a:ext cx="2209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6"/>
              </a:rPr>
              <a:t>http://en.wikipedia.org/wiki/Stump_grinder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810000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7"/>
              </a:rPr>
              <a:t>http://www.northlandchippers.com/images/sp2000left.JPG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General Info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14800" y="1143000"/>
            <a:ext cx="5029200" cy="54864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grinders work by passing back and forth, across the stump, with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high-speed cutting wheel.</a:t>
            </a:r>
          </a:p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The cutting disk is equipped with specially designed, carbide teeth that grind the stump and roots into small chips.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 attachments vary widely, allowing for use with almost any type of machinery.</a:t>
            </a:r>
          </a:p>
        </p:txBody>
      </p:sp>
      <p:pic>
        <p:nvPicPr>
          <p:cNvPr id="33794" name="Picture 2" descr="http://www.lotscapes.com/eqp/eqp_Stump_Grind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683000" cy="2762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3657600"/>
            <a:ext cx="335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5"/>
              </a:rPr>
              <a:t>http://www.lotscapes.com/eqp/eqp_Stump_Grinder3.jpg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File:Stump grinder cutting wheel ar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36576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642556"/>
            <a:ext cx="449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7"/>
              </a:rPr>
              <a:t>http://upload.wikimedia.org/wikipedia/commons/c/c6/Stump_grinder_cutting_wheel_arp.jpg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Stump Grinders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47800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rgbClr val="F1FE72"/>
                </a:solidFill>
                <a:latin typeface="Arial" pitchFamily="34" charset="0"/>
                <a:ea typeface="+mj-ea"/>
                <a:cs typeface="Arial" pitchFamily="34" charset="0"/>
              </a:rPr>
              <a:t>Manually/Hand Driven &amp; </a:t>
            </a:r>
            <a:r>
              <a:rPr lang="en-US" sz="3200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Stand-Alone Machine</a:t>
            </a:r>
          </a:p>
        </p:txBody>
      </p:sp>
      <p:pic>
        <p:nvPicPr>
          <p:cNvPr id="22530" name="Picture 2" descr="http://www.mandmtreeservices.com/images/stump_grinder_machine_2_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1" y="2438400"/>
            <a:ext cx="4840140" cy="3279070"/>
          </a:xfrm>
          <a:prstGeom prst="rect">
            <a:avLst/>
          </a:prstGeom>
          <a:noFill/>
        </p:spPr>
      </p:pic>
      <p:pic>
        <p:nvPicPr>
          <p:cNvPr id="31746" name="Picture 2" descr="http://assets.newmediaretailer.com/9000/9849/web_doskomanualstumpgri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3924758" cy="3429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562600"/>
            <a:ext cx="4114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6"/>
              </a:rPr>
              <a:t>http://assets.newmediaretailer.com/9000/9849/web_doskomanualstumpgrinder.jpg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5486400"/>
            <a:ext cx="381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7"/>
              </a:rPr>
              <a:t>http://www.mandmtreeservices.com/images/stump_grinder_machine_2_28.jpg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Stump Grinders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953000" cy="609599"/>
          </a:xfrm>
        </p:spPr>
        <p:txBody>
          <a:bodyPr>
            <a:noAutofit/>
          </a:bodyPr>
          <a:lstStyle/>
          <a:p>
            <a:pPr algn="r" eaLnBrk="1" hangingPunct="1">
              <a:buFont typeface="Arial" charset="0"/>
              <a:buNone/>
            </a:pPr>
            <a:r>
              <a:rPr lang="en-US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Skid Steer Attachment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3048000"/>
            <a:ext cx="4724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1FE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82" name="Picture 6" descr="http://www.slashbuster.com/images/stumpgrind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4632023" cy="2971800"/>
          </a:xfrm>
          <a:prstGeom prst="rect">
            <a:avLst/>
          </a:prstGeom>
          <a:noFill/>
        </p:spPr>
      </p:pic>
      <p:pic>
        <p:nvPicPr>
          <p:cNvPr id="24580" name="Picture 4" descr="http://www.skidsteerhiresolutions.co.uk/sitebuildercontent/sitebuilderpictures/stumpgrind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4495800" cy="299251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29400" y="44958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6"/>
              </a:rPr>
              <a:t>http://www.skidsteerhiresolutions.co.uk/sitebuildercontent/sitebuilderpictures/stumpgrinder.jpeg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28600" y="1219200"/>
            <a:ext cx="5029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Backhoe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1FE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Attachment</a:t>
            </a:r>
          </a:p>
        </p:txBody>
      </p:sp>
      <p:pic>
        <p:nvPicPr>
          <p:cNvPr id="24584" name="Picture 8" descr="http://www.b4ubuild.com/photos/clearing/P00019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965221"/>
            <a:ext cx="4038600" cy="2892779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-228600" y="5181600"/>
            <a:ext cx="2819400" cy="184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Dozer 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1FE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1FE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1FE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Attachment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6642556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8"/>
              </a:rPr>
              <a:t>http://www.b4ubuild.com/photos/clearing/P0001965.jpg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72000"/>
            <a:ext cx="274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9"/>
              </a:rPr>
              <a:t>http://www.slashbuster.com/images/stumpgrinder_2.jpg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grinders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in use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today evolved from the original Vermeer Stump Grinder.</a:t>
            </a:r>
          </a:p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Gary Vermeer, founder of Vermeer Manufacturing Company, invented the </a:t>
            </a:r>
            <a:r>
              <a:rPr lang="en-US" sz="2600" b="1" i="1" u="sng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modern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 stump grinder.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 that there were mechanical stump grinders prior to Vermeer’s model.</a:t>
            </a:r>
          </a:p>
          <a:p>
            <a:pPr lvl="1"/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owever, these earlier forms were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&amp;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required an entire group of people to operate.</a:t>
            </a:r>
          </a:p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In 1956, Gary Vermeer’s innovative design marked the first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grinder that could be operated by a single person.</a:t>
            </a:r>
          </a:p>
          <a:p>
            <a:endParaRPr lang="en-US" sz="24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5943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http://www.ritchiewiki.com/wiki/index.php/Stump_Cutter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8006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Prior to the invention of the modern stump grinder, there were two main alternatives: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Manually digging up the stump and root system with mattocks and shovels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Injecting the stump with kerosene in order to burn it (this was largely unsuccessful because of a lack of oxygen inside the stump)</a:t>
            </a:r>
          </a:p>
          <a:p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Another, more modern alternative is the use of nitrogen fertilizers that decompose the stump.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method is very eco-friendly, however, it takes far too long to be feasible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5867400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http://www.ritchiewiki.com/wiki/index.php/Stump_Cutter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Purpose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grinders are mainly used for the finishing stages of tree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removal. </a:t>
            </a:r>
            <a:endParaRPr lang="en-US" sz="2600" b="1" dirty="0" smtClean="0">
              <a:solidFill>
                <a:srgbClr val="F1FE7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Stand-alone and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manually-operated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grinders are usually gas-powered machines.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being used as an attachment, stump grinders typically receive their power by hooking into the hydraulic system of the machine they are attached to.</a:t>
            </a:r>
          </a:p>
          <a:p>
            <a:pPr eaLnBrk="1" hangingPunct="1"/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Stump grinders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can grind </a:t>
            </a:r>
            <a:r>
              <a:rPr lang="en-US" sz="26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away stump and roots that are as much as 4-8 inches underground, and even deeper with larger or specialized models.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057400" y="5867400"/>
            <a:ext cx="40286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4"/>
              </a:rPr>
              <a:t>://ezinearticles.com/?Stump-Grinders---Use-Stump-Grinders-Safely!&amp;id=163572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096000"/>
            <a:ext cx="381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5"/>
              </a:rPr>
              <a:t>http://www.ritchiewiki.com/wiki/index.php/Stump_Cutter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Hazards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153400" cy="5410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Exposed cutting </a:t>
            </a:r>
            <a:r>
              <a:rPr lang="en-US" sz="3400" b="1" dirty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heel</a:t>
            </a:r>
          </a:p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Flying debris</a:t>
            </a:r>
          </a:p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Generation of dust</a:t>
            </a:r>
          </a:p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Inhalation of suspended </a:t>
            </a:r>
            <a:r>
              <a:rPr lang="en-US" sz="3400" b="1" dirty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articles increases the risk of asthma &amp; lung disease.</a:t>
            </a:r>
          </a:p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Projectiles due to potential blade failure</a:t>
            </a:r>
          </a:p>
          <a:p>
            <a:r>
              <a:rPr lang="en-US" sz="3400" b="1" dirty="0" smtClean="0">
                <a:solidFill>
                  <a:srgbClr val="F1FE72"/>
                </a:solidFill>
                <a:latin typeface="Arial" pitchFamily="34" charset="0"/>
                <a:cs typeface="Arial" pitchFamily="34" charset="0"/>
              </a:rPr>
              <a:t>Potential risk to bystanders</a:t>
            </a:r>
            <a:endParaRPr lang="en-US" sz="3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1043</Words>
  <Application>Microsoft Office PowerPoint</Application>
  <PresentationFormat>On-screen Show (4:3)</PresentationFormat>
  <Paragraphs>132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Introduction</vt:lpstr>
      <vt:lpstr>General Info</vt:lpstr>
      <vt:lpstr>Types Of Stump Grinders</vt:lpstr>
      <vt:lpstr>Types of Stump Grinders </vt:lpstr>
      <vt:lpstr>History</vt:lpstr>
      <vt:lpstr>History</vt:lpstr>
      <vt:lpstr>Purpose &amp; Uses</vt:lpstr>
      <vt:lpstr>Safety Hazards</vt:lpstr>
      <vt:lpstr>Stump Grinder Accidents</vt:lpstr>
      <vt:lpstr>Stump Grinder Accidents</vt:lpstr>
      <vt:lpstr>Stump Grinder Accidents</vt:lpstr>
      <vt:lpstr>Stump Grinder Accidents</vt:lpstr>
      <vt:lpstr>OSHA REGULATIONS</vt:lpstr>
      <vt:lpstr>Safe Work Practices</vt:lpstr>
      <vt:lpstr>Safety Precautions</vt:lpstr>
      <vt:lpstr>Safety Precautions</vt:lpstr>
      <vt:lpstr> Equipment Care Maintenance: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Jimmie</cp:lastModifiedBy>
  <cp:revision>31</cp:revision>
  <dcterms:created xsi:type="dcterms:W3CDTF">2011-04-15T09:03:43Z</dcterms:created>
  <dcterms:modified xsi:type="dcterms:W3CDTF">2013-03-04T21:58:01Z</dcterms:modified>
</cp:coreProperties>
</file>