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3.png" ContentType="image/png"/>
  <Override PartName="/ppt/media/image13.png" ContentType="image/png"/>
  <Override PartName="/ppt/media/image2.jpeg" ContentType="image/jpeg"/>
  <Override PartName="/ppt/media/image9.png" ContentType="image/png"/>
  <Override PartName="/ppt/media/image4.jpeg" ContentType="image/jpeg"/>
  <Override PartName="/ppt/media/image5.png" ContentType="image/png"/>
  <Override PartName="/ppt/media/image15.png" ContentType="image/png"/>
  <Override PartName="/ppt/media/image6.png" ContentType="image/png"/>
  <Override PartName="/ppt/media/image7.jpeg" ContentType="image/jpeg"/>
  <Override PartName="/ppt/media/image16.png" ContentType="image/png"/>
  <Override PartName="/ppt/media/image8.png" ContentType="image/png"/>
  <Override PartName="/ppt/media/image10.png" ContentType="image/png"/>
  <Override PartName="/ppt/media/image11.jpeg" ContentType="image/jpeg"/>
  <Override PartName="/ppt/media/image1.jpeg" ContentType="image/jpeg"/>
  <Override PartName="/ppt/media/image14.png" ContentType="image/png"/>
  <Override PartName="/ppt/media/image18.jpeg" ContentType="image/jpeg"/>
  <Override PartName="/ppt/media/image12.png" ContentType="image/png"/>
  <Override PartName="/ppt/media/image17.png" ContentType="image/png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_rels/slideLayout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2.xml.rels" ContentType="application/vnd.openxmlformats-package.relationships+xml"/>
  <Override PartName="/ppt/slides/_rels/slide5.xml.rels" ContentType="application/vnd.openxmlformats-package.relationships+xml"/>
  <Override PartName="/ppt/slides/_rels/slide11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Slides/_rels/notesSlide22.xml.rels" ContentType="application/vnd.openxmlformats-package.relationships+xml"/>
  <Override PartName="/ppt/notesSlides/notesSlide2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40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Click to move the slide</a:t>
            </a:r>
            <a:endParaRPr b="0" lang="en-U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Click to edit the notes format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 idx="5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 idx="6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066EEA0-C203-4C96-BAB4-98FBD4156AA3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 Unicode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A6A5918-6FA4-4A41-817C-F54245DD7F7C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 Unicode MS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4DA9ABA-74A9-4790-9366-F2AF2FC2BE8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BED9B99-8153-49C7-BF3B-985125FF143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291223A-A8F2-4971-A424-6E6FE4AF525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91B35D-BB64-45F1-B6F9-A48C273197A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4A123E5-FA1F-4873-BC4E-54AAFF15C82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2582E6D-8693-4535-8EFE-2292869C366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988128D-D79E-44D0-ABA5-406322CA6AB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521AAB5-20DF-4553-A3A7-793555E0DE5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0BA2234-6277-4BB0-A983-33D9B7F0BE4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7A7C49E-4E2D-450D-A3F5-B1115418B0A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E296B28-CA15-4D32-B3A5-AE1E5AB8D80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85012A8-4904-4212-A285-321AD553BBF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Calibri"/>
              </a:rPr>
              <a:t>Click to edit the title text format</a:t>
            </a:r>
            <a:endParaRPr b="0" lang="en-U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lvl="1" marL="743040" indent="-285840">
              <a:spcBef>
                <a:spcPts val="799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</a:rPr>
              <a:t>Second Outline Level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lvl="2" marL="1143000" indent="-228600"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</a:rPr>
              <a:t>Third Outline Level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lvl="3" marL="1600200" indent="-228600">
              <a:spcBef>
                <a:spcPts val="799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</a:rPr>
              <a:t>Fourth Outline Level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lvl="4" marL="2057400" indent="-228600">
              <a:spcBef>
                <a:spcPts val="799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</a:rPr>
              <a:t>Fifth Outline Level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lvl="5" marL="2057400" indent="-228600">
              <a:spcBef>
                <a:spcPts val="799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</a:rPr>
              <a:t>Sixth Outline Level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lvl="6" marL="2057400" indent="-228600">
              <a:spcBef>
                <a:spcPts val="799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</a:rPr>
              <a:t>Seventh Outline Level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647584E-0B6D-43ED-98D3-25D94FCE0261}" type="datetime">
              <a:rPr b="0" lang="en-US" sz="1200" spc="-1" strike="noStrike">
                <a:solidFill>
                  <a:srgbClr val="ffffff"/>
                </a:solidFill>
                <a:latin typeface="Calibri"/>
              </a:rPr>
              <a:t>09/10/23</a:t>
            </a:fld>
            <a:endParaRPr b="0" lang="en-US" sz="1200" spc="-1" strike="noStrike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095AC75-2A55-4A0C-AB82-F34373A0D877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 Unicode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2400" cy="1469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600" spc="-1" strike="noStrike">
                <a:solidFill>
                  <a:srgbClr val="ffff00"/>
                </a:solidFill>
                <a:latin typeface="Arial"/>
              </a:rPr>
              <a:t>Spiders</a:t>
            </a:r>
            <a:endParaRPr b="0" lang="en-US" sz="9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0" name="Slide Number Placeholder 3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6CAA7EC-F28E-421D-9EF5-2B3F1EDCE4A2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 Unicode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http://www.flatrock.org.nz/topics/animals/assets/black_widow_spider.jpg"/>
          <p:cNvPicPr/>
          <p:nvPr/>
        </p:nvPicPr>
        <p:blipFill>
          <a:blip r:embed="rId1"/>
          <a:stretch/>
        </p:blipFill>
        <p:spPr>
          <a:xfrm>
            <a:off x="2209680" y="685800"/>
            <a:ext cx="4918320" cy="3782880"/>
          </a:xfrm>
          <a:prstGeom prst="rect">
            <a:avLst/>
          </a:prstGeom>
          <a:ln w="0">
            <a:noFill/>
          </a:ln>
        </p:spPr>
      </p:pic>
      <p:sp>
        <p:nvSpPr>
          <p:cNvPr id="89" name="Text Box 4"/>
          <p:cNvSpPr/>
          <p:nvPr/>
        </p:nvSpPr>
        <p:spPr>
          <a:xfrm>
            <a:off x="539640" y="5103720"/>
            <a:ext cx="81360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pc="-1" strike="noStrike">
                <a:solidFill>
                  <a:srgbClr val="ffff00"/>
                </a:solidFill>
                <a:latin typeface="Arial"/>
              </a:rPr>
              <a:t>Black Widow Spider</a:t>
            </a:r>
            <a:endParaRPr b="0" lang="en-US" sz="40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90" name="Slide Number Placeholder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03617E0-B06E-4DA7-95AF-A106D3425F6A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 Unicode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"/>
          <p:cNvSpPr txBox="1"/>
          <p:nvPr/>
        </p:nvSpPr>
        <p:spPr>
          <a:xfrm>
            <a:off x="0" y="1774800"/>
            <a:ext cx="8686800" cy="4626000"/>
          </a:xfrm>
          <a:prstGeom prst="rect">
            <a:avLst/>
          </a:prstGeom>
          <a:noFill/>
          <a:ln w="0">
            <a:noFill/>
          </a:ln>
        </p:spPr>
        <p:txBody>
          <a:bodyPr lIns="54720" tIns="91440" anchor="t">
            <a:normAutofit/>
          </a:bodyPr>
          <a:p>
            <a:pPr marL="438120" indent="-31896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Female Black Widow is shiny black.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Red hourglass marking 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under abdomen.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Abdomen marking may be 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yellowish orange to dark red 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and the shape may range from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an hourglass to just a dot.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Body of adult female is about ½ an inch long.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5943600" y="2514600"/>
            <a:ext cx="2857680" cy="2714760"/>
          </a:xfrm>
          <a:prstGeom prst="rect">
            <a:avLst/>
          </a:prstGeom>
          <a:ln w="0">
            <a:noFill/>
          </a:ln>
        </p:spPr>
      </p:pic>
      <p:cxnSp>
        <p:nvCxnSpPr>
          <p:cNvPr id="93" name="Straight Arrow Connector 5"/>
          <p:cNvCxnSpPr/>
          <p:nvPr/>
        </p:nvCxnSpPr>
        <p:spPr>
          <a:xfrm>
            <a:off x="4419360" y="2743200"/>
            <a:ext cx="2972520" cy="1296000"/>
          </a:xfrm>
          <a:prstGeom prst="straightConnector1">
            <a:avLst/>
          </a:prstGeom>
          <a:ln w="28440">
            <a:solidFill>
              <a:srgbClr val="ff0000"/>
            </a:solidFill>
            <a:miter/>
            <a:tailEnd len="med" type="arrow" w="med"/>
          </a:ln>
        </p:spPr>
      </p:cxnSp>
      <p:sp>
        <p:nvSpPr>
          <p:cNvPr id="94" name="Text Box 6"/>
          <p:cNvSpPr/>
          <p:nvPr/>
        </p:nvSpPr>
        <p:spPr>
          <a:xfrm>
            <a:off x="1258920" y="476280"/>
            <a:ext cx="66261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pc="-1" strike="noStrike">
                <a:solidFill>
                  <a:srgbClr val="ffff00"/>
                </a:solidFill>
                <a:latin typeface="Arial"/>
              </a:rPr>
              <a:t>Identification</a:t>
            </a:r>
            <a:endParaRPr b="0" lang="en-US" sz="40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95" name="Slide Number Placeholder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A4A092E-1726-4221-9960-E16F9B782CEC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 Unicode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male black widow spider picture"/>
          <p:cNvPicPr/>
          <p:nvPr/>
        </p:nvPicPr>
        <p:blipFill>
          <a:blip r:embed="rId1"/>
          <a:stretch/>
        </p:blipFill>
        <p:spPr>
          <a:xfrm>
            <a:off x="2438280" y="2057400"/>
            <a:ext cx="4114800" cy="4060800"/>
          </a:xfrm>
          <a:prstGeom prst="rect">
            <a:avLst/>
          </a:prstGeom>
          <a:ln w="0">
            <a:noFill/>
          </a:ln>
        </p:spPr>
      </p:pic>
      <p:cxnSp>
        <p:nvCxnSpPr>
          <p:cNvPr id="97" name="Straight Arrow Connector 5"/>
          <p:cNvCxnSpPr/>
          <p:nvPr/>
        </p:nvCxnSpPr>
        <p:spPr>
          <a:xfrm>
            <a:off x="1447560" y="1980720"/>
            <a:ext cx="2057760" cy="1677240"/>
          </a:xfrm>
          <a:prstGeom prst="straightConnector1">
            <a:avLst/>
          </a:prstGeom>
          <a:ln w="38160">
            <a:solidFill>
              <a:srgbClr val="ff0000"/>
            </a:solidFill>
            <a:miter/>
            <a:tailEnd len="med" type="arrow" w="med"/>
          </a:ln>
        </p:spPr>
      </p:cxnSp>
      <p:cxnSp>
        <p:nvCxnSpPr>
          <p:cNvPr id="98" name="Straight Arrow Connector 7"/>
          <p:cNvCxnSpPr/>
          <p:nvPr/>
        </p:nvCxnSpPr>
        <p:spPr>
          <a:xfrm flipH="1" flipV="1">
            <a:off x="5790600" y="4266720"/>
            <a:ext cx="1143720" cy="915120"/>
          </a:xfrm>
          <a:prstGeom prst="straightConnector1">
            <a:avLst/>
          </a:prstGeom>
          <a:ln w="38160">
            <a:solidFill>
              <a:srgbClr val="ff0000"/>
            </a:solidFill>
            <a:miter/>
            <a:tailEnd len="med" type="arrow" w="med"/>
          </a:ln>
        </p:spPr>
      </p:cxnSp>
      <p:sp>
        <p:nvSpPr>
          <p:cNvPr id="99" name="TextBox 11"/>
          <p:cNvSpPr/>
          <p:nvPr/>
        </p:nvSpPr>
        <p:spPr>
          <a:xfrm>
            <a:off x="152280" y="1600200"/>
            <a:ext cx="2286000" cy="33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 u="sng">
                <a:solidFill>
                  <a:srgbClr val="ffffff"/>
                </a:solidFill>
                <a:uFillTx/>
                <a:latin typeface="Arial"/>
              </a:rPr>
              <a:t>Male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en-US" sz="2400" spc="-1" strike="noStrike">
              <a:solidFill>
                <a:srgbClr val="ffffff"/>
              </a:solidFill>
              <a:latin typeface="Arial Unicode MS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Harmless.</a:t>
            </a:r>
            <a:endParaRPr b="0" lang="en-US" sz="2400" spc="-1" strike="noStrike">
              <a:solidFill>
                <a:srgbClr val="ffffff"/>
              </a:solidFill>
              <a:latin typeface="Arial Unicode MS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About 1/3 the size of female.</a:t>
            </a:r>
            <a:endParaRPr b="0" lang="en-US" sz="2400" spc="-1" strike="noStrike">
              <a:solidFill>
                <a:srgbClr val="ffffff"/>
              </a:solidFill>
              <a:latin typeface="Arial Unicode MS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Thinner legs and body.</a:t>
            </a:r>
            <a:endParaRPr b="0" lang="en-US" sz="2400" spc="-1" strike="noStrike">
              <a:solidFill>
                <a:srgbClr val="ffffff"/>
              </a:solidFill>
              <a:latin typeface="Arial Unicode MS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Red marking almost invisible.</a:t>
            </a:r>
            <a:endParaRPr b="0" lang="en-US" sz="24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100" name="TextBox 12"/>
          <p:cNvSpPr/>
          <p:nvPr/>
        </p:nvSpPr>
        <p:spPr>
          <a:xfrm>
            <a:off x="6934320" y="4919760"/>
            <a:ext cx="2209680" cy="19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 u="sng">
                <a:solidFill>
                  <a:srgbClr val="ffffff"/>
                </a:solidFill>
                <a:uFillTx/>
                <a:latin typeface="Arial"/>
              </a:rPr>
              <a:t>Female 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is dangerous as</a:t>
            </a:r>
            <a:endParaRPr b="0" lang="en-US" sz="2400" spc="-1" strike="noStrike">
              <a:solidFill>
                <a:srgbClr val="ffffff"/>
              </a:solidFill>
              <a:latin typeface="Arial Unicode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described in the following slides…</a:t>
            </a:r>
            <a:endParaRPr b="0" lang="en-US" sz="24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101" name="Text Box 8"/>
          <p:cNvSpPr/>
          <p:nvPr/>
        </p:nvSpPr>
        <p:spPr>
          <a:xfrm>
            <a:off x="539640" y="404640"/>
            <a:ext cx="806472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ffff00"/>
                </a:solidFill>
                <a:latin typeface="Arial"/>
              </a:rPr>
              <a:t>Male vs. Female</a:t>
            </a:r>
            <a:endParaRPr b="0" lang="en-US" sz="44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102" name="Slide Number Placeholder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715491D-0AF5-48E2-BC55-BBC742FA2D52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 Unicode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54720" tIns="91440" anchor="t">
            <a:normAutofit/>
          </a:bodyPr>
          <a:p>
            <a:pPr marL="438120" indent="-3189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The bite of the black widow may be painful or it may go unnoticed.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Skin may show 1 or 2 bite marks.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Swelling around the bite area.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Pain progresses into the abdomen and back of victim.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Severe cramping or rigidity may occur in stomach muscles.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4" name="Text Box 4"/>
          <p:cNvSpPr/>
          <p:nvPr/>
        </p:nvSpPr>
        <p:spPr>
          <a:xfrm>
            <a:off x="684360" y="260280"/>
            <a:ext cx="777528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pc="-1" strike="noStrike">
                <a:solidFill>
                  <a:srgbClr val="ffff00"/>
                </a:solidFill>
                <a:latin typeface="Arial"/>
              </a:rPr>
              <a:t>Symptoms</a:t>
            </a:r>
            <a:endParaRPr b="0" lang="en-US" sz="40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105" name="Slide Number Placeholder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C6867EF-6C85-4998-81E4-D714CF607F0B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 Unicode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54720" tIns="91440" anchor="t">
            <a:normAutofit/>
          </a:bodyPr>
          <a:p>
            <a:pPr marL="438120" indent="-318960">
              <a:lnSpc>
                <a:spcPct val="7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Nausea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7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Profuse perspiration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7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Tremors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7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Labored breathing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7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Restlessness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7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Increased Blood pressure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7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Fever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7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The pain from the bite will usually persist for the first 8-12 hours.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7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Symptoms may continue for several days.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7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7" name="Text Box 4"/>
          <p:cNvSpPr/>
          <p:nvPr/>
        </p:nvSpPr>
        <p:spPr>
          <a:xfrm>
            <a:off x="539640" y="476280"/>
            <a:ext cx="82803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pc="-1" strike="noStrike">
                <a:solidFill>
                  <a:srgbClr val="ffff00"/>
                </a:solidFill>
                <a:latin typeface="Arial"/>
              </a:rPr>
              <a:t>Symptoms Continued</a:t>
            </a:r>
            <a:endParaRPr b="0" lang="en-US" sz="40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108" name="Slide Number Placeholder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4A45111-0FF7-43D1-BF95-57CB34143594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 Unicode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 descr="Map: Locator map for the black widow spider"/>
          <p:cNvPicPr/>
          <p:nvPr/>
        </p:nvPicPr>
        <p:blipFill>
          <a:blip r:embed="rId1"/>
          <a:stretch/>
        </p:blipFill>
        <p:spPr>
          <a:xfrm>
            <a:off x="1752480" y="2209680"/>
            <a:ext cx="5504040" cy="3538800"/>
          </a:xfrm>
          <a:prstGeom prst="rect">
            <a:avLst/>
          </a:prstGeom>
          <a:ln w="0">
            <a:noFill/>
          </a:ln>
        </p:spPr>
      </p:pic>
      <p:sp>
        <p:nvSpPr>
          <p:cNvPr id="110" name="TextBox 3"/>
          <p:cNvSpPr/>
          <p:nvPr/>
        </p:nvSpPr>
        <p:spPr>
          <a:xfrm>
            <a:off x="2411280" y="1628640"/>
            <a:ext cx="4492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Shown in the yellow regions</a:t>
            </a:r>
            <a:endParaRPr b="0" lang="en-US" sz="24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111" name="Text Box 5"/>
          <p:cNvSpPr/>
          <p:nvPr/>
        </p:nvSpPr>
        <p:spPr>
          <a:xfrm>
            <a:off x="539640" y="404640"/>
            <a:ext cx="820908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1" marL="457200" algn="ctr">
              <a:lnSpc>
                <a:spcPct val="100000"/>
              </a:lnSpc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pc="-1" strike="noStrike">
                <a:solidFill>
                  <a:srgbClr val="ffff00"/>
                </a:solidFill>
                <a:latin typeface="Arial"/>
                <a:ea typeface="Arial"/>
              </a:rPr>
              <a:t>Range of the Black Widow Spider</a:t>
            </a:r>
            <a:endParaRPr b="0" lang="en-US" sz="40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112" name="Slide Number Placeholder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8DDE857-37F9-4CE4-85BE-0237EA03ED13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 Unicode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 descr=""/>
          <p:cNvPicPr/>
          <p:nvPr/>
        </p:nvPicPr>
        <p:blipFill>
          <a:blip r:embed="rId1"/>
          <a:stretch/>
        </p:blipFill>
        <p:spPr>
          <a:xfrm>
            <a:off x="1447920" y="1989000"/>
            <a:ext cx="6324480" cy="4249800"/>
          </a:xfrm>
          <a:prstGeom prst="rect">
            <a:avLst/>
          </a:prstGeom>
          <a:ln w="0">
            <a:noFill/>
          </a:ln>
        </p:spPr>
      </p:pic>
      <p:sp>
        <p:nvSpPr>
          <p:cNvPr id="114" name="Text Box 4"/>
          <p:cNvSpPr/>
          <p:nvPr/>
        </p:nvSpPr>
        <p:spPr>
          <a:xfrm>
            <a:off x="684360" y="476280"/>
            <a:ext cx="784836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9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pc="-1" strike="noStrike">
                <a:solidFill>
                  <a:srgbClr val="ffff00"/>
                </a:solidFill>
                <a:latin typeface="Times New Roman"/>
              </a:rPr>
              <a:t>Hobo Spider</a:t>
            </a:r>
            <a:endParaRPr b="0" lang="en-US" sz="48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115" name="Slide Number Placeholder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8EDD71A-D206-4233-A4E0-C224D9B5E56C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 Unicode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"/>
          <p:cNvSpPr txBox="1"/>
          <p:nvPr/>
        </p:nvSpPr>
        <p:spPr>
          <a:xfrm>
            <a:off x="151920" y="1268280"/>
            <a:ext cx="8534520" cy="4724640"/>
          </a:xfrm>
          <a:prstGeom prst="rect">
            <a:avLst/>
          </a:prstGeom>
          <a:noFill/>
          <a:ln w="0">
            <a:noFill/>
          </a:ln>
        </p:spPr>
        <p:txBody>
          <a:bodyPr lIns="54720" tIns="91440" anchor="t">
            <a:normAutofit/>
          </a:bodyPr>
          <a:p>
            <a:pPr marL="438120" indent="-318960">
              <a:lnSpc>
                <a:spcPct val="80000"/>
              </a:lnSpc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Color: Brown to dark brown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80000"/>
              </a:lnSpc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Size: 12 to 18 mm in length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80000"/>
              </a:lnSpc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Legs have short hairs 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80000"/>
              </a:lnSpc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Males have two large palps that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8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look like boxing gloves, 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8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often mistaken for fangs.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80000"/>
              </a:lnSpc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Abdomens have several chevron 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8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shaped markings ( V marks).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80000"/>
              </a:lnSpc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Females have smaller palps than males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80000"/>
              </a:lnSpc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Females have larger abdomen than males.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7" name="Picture 3" descr=""/>
          <p:cNvPicPr/>
          <p:nvPr/>
        </p:nvPicPr>
        <p:blipFill>
          <a:blip r:embed="rId1"/>
          <a:stretch/>
        </p:blipFill>
        <p:spPr>
          <a:xfrm>
            <a:off x="6321600" y="1106640"/>
            <a:ext cx="2819160" cy="3676320"/>
          </a:xfrm>
          <a:prstGeom prst="rect">
            <a:avLst/>
          </a:prstGeom>
          <a:ln w="0">
            <a:noFill/>
          </a:ln>
        </p:spPr>
      </p:pic>
      <p:cxnSp>
        <p:nvCxnSpPr>
          <p:cNvPr id="118" name="Straight Arrow Connector 8"/>
          <p:cNvCxnSpPr/>
          <p:nvPr/>
        </p:nvCxnSpPr>
        <p:spPr>
          <a:xfrm flipV="1">
            <a:off x="5638680" y="4038120"/>
            <a:ext cx="2286720" cy="991440"/>
          </a:xfrm>
          <a:prstGeom prst="straightConnector1">
            <a:avLst/>
          </a:prstGeom>
          <a:ln w="28440">
            <a:solidFill>
              <a:srgbClr val="ff0000"/>
            </a:solidFill>
            <a:miter/>
            <a:tailEnd len="med" type="triangle" w="med"/>
          </a:ln>
        </p:spPr>
      </p:cxnSp>
      <p:cxnSp>
        <p:nvCxnSpPr>
          <p:cNvPr id="119" name="Straight Arrow Connector 13"/>
          <p:cNvCxnSpPr/>
          <p:nvPr/>
        </p:nvCxnSpPr>
        <p:spPr>
          <a:xfrm flipV="1">
            <a:off x="6019920" y="3123720"/>
            <a:ext cx="1829520" cy="153360"/>
          </a:xfrm>
          <a:prstGeom prst="straightConnector1">
            <a:avLst/>
          </a:prstGeom>
          <a:ln w="28440">
            <a:solidFill>
              <a:srgbClr val="ff0000"/>
            </a:solidFill>
            <a:miter/>
            <a:tailEnd len="med" type="triangle" w="med"/>
          </a:ln>
        </p:spPr>
      </p:cxnSp>
      <p:sp>
        <p:nvSpPr>
          <p:cNvPr id="120" name="Text Box 7"/>
          <p:cNvSpPr/>
          <p:nvPr/>
        </p:nvSpPr>
        <p:spPr>
          <a:xfrm>
            <a:off x="1258920" y="404640"/>
            <a:ext cx="68421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pc="-1" strike="noStrike">
                <a:solidFill>
                  <a:srgbClr val="ffff00"/>
                </a:solidFill>
                <a:latin typeface="Arial"/>
              </a:rPr>
              <a:t>Identification</a:t>
            </a:r>
            <a:endParaRPr b="0" lang="en-US" sz="40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121" name="Slide Number Placeholder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467D58B-6ACA-40C8-A1E1-51C3337AC36A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 Unicode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54720" tIns="91440" anchor="t">
            <a:normAutofit/>
          </a:bodyPr>
          <a:p>
            <a:pPr marL="438120" indent="-31896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Severe headaches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Nausea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Vomiting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Soreness  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Temporary memory loss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Vision impairment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	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Flu-like symptoms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Bone marrow failure may occur if not addressed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23" name="Picture 2" descr=""/>
          <p:cNvPicPr/>
          <p:nvPr/>
        </p:nvPicPr>
        <p:blipFill>
          <a:blip r:embed="rId1"/>
          <a:stretch/>
        </p:blipFill>
        <p:spPr>
          <a:xfrm>
            <a:off x="5334120" y="2286000"/>
            <a:ext cx="3282840" cy="2133720"/>
          </a:xfrm>
          <a:prstGeom prst="rect">
            <a:avLst/>
          </a:prstGeom>
          <a:ln w="0">
            <a:noFill/>
          </a:ln>
        </p:spPr>
      </p:pic>
      <p:sp>
        <p:nvSpPr>
          <p:cNvPr id="124" name="Text Box 5"/>
          <p:cNvSpPr/>
          <p:nvPr/>
        </p:nvSpPr>
        <p:spPr>
          <a:xfrm>
            <a:off x="1403280" y="404640"/>
            <a:ext cx="662472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pc="-1" strike="noStrike">
                <a:solidFill>
                  <a:srgbClr val="ffff00"/>
                </a:solidFill>
                <a:latin typeface="Arial"/>
              </a:rPr>
              <a:t>Symptoms</a:t>
            </a:r>
            <a:endParaRPr b="0" lang="en-US" sz="40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125" name="Slide Number Placeholder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ADE377A-1475-4A3C-9C9B-3E2EFB960395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 Unicode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 txBox="1"/>
          <p:nvPr/>
        </p:nvSpPr>
        <p:spPr>
          <a:xfrm>
            <a:off x="228240" y="1196640"/>
            <a:ext cx="8458200" cy="5334120"/>
          </a:xfrm>
          <a:prstGeom prst="rect">
            <a:avLst/>
          </a:prstGeom>
          <a:noFill/>
          <a:ln w="0">
            <a:noFill/>
          </a:ln>
        </p:spPr>
        <p:txBody>
          <a:bodyPr lIns="54720" tIns="91440" anchor="t">
            <a:normAutofit/>
          </a:bodyPr>
          <a:p>
            <a:pPr marL="438120" indent="-318960">
              <a:lnSpc>
                <a:spcPct val="7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7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 u="sng">
                <a:solidFill>
                  <a:srgbClr val="ffffff"/>
                </a:solidFill>
                <a:uFillTx/>
                <a:latin typeface="Arial"/>
              </a:rPr>
              <a:t>Outdoors-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7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Woodpiles, rubble piles, 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7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under rocks, in hollow 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7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stumps, in rodent burrows, 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7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sheds, and garages.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7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7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 u="sng">
                <a:solidFill>
                  <a:srgbClr val="ffffff"/>
                </a:solidFill>
                <a:uFillTx/>
                <a:latin typeface="Arial"/>
              </a:rPr>
              <a:t>Indoors-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7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Undisturbed, dark, 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7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and cluttered areas 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7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such as basements and 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7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crawl spaces.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27" name="Picture 2" descr=""/>
          <p:cNvPicPr/>
          <p:nvPr/>
        </p:nvPicPr>
        <p:blipFill>
          <a:blip r:embed="rId1"/>
          <a:stretch/>
        </p:blipFill>
        <p:spPr>
          <a:xfrm>
            <a:off x="5486400" y="1676520"/>
            <a:ext cx="3327480" cy="249552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3" descr=""/>
          <p:cNvPicPr/>
          <p:nvPr/>
        </p:nvPicPr>
        <p:blipFill>
          <a:blip r:embed="rId2"/>
          <a:stretch/>
        </p:blipFill>
        <p:spPr>
          <a:xfrm>
            <a:off x="5486400" y="4343400"/>
            <a:ext cx="3352680" cy="2514600"/>
          </a:xfrm>
          <a:prstGeom prst="rect">
            <a:avLst/>
          </a:prstGeom>
          <a:ln w="0">
            <a:noFill/>
          </a:ln>
        </p:spPr>
      </p:pic>
      <p:sp>
        <p:nvSpPr>
          <p:cNvPr id="129" name="Text Box 6"/>
          <p:cNvSpPr/>
          <p:nvPr/>
        </p:nvSpPr>
        <p:spPr>
          <a:xfrm>
            <a:off x="539640" y="333360"/>
            <a:ext cx="81360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pc="-1" strike="noStrike">
                <a:solidFill>
                  <a:srgbClr val="ffff00"/>
                </a:solidFill>
                <a:latin typeface="Arial"/>
              </a:rPr>
              <a:t>Habitat for All Spiders</a:t>
            </a:r>
            <a:endParaRPr b="0" lang="en-US" sz="40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130" name="Slide Number Placeholder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B6AB203-E984-493C-BBB1-A48993958EB2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 Unicode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ffff00"/>
                </a:solidFill>
                <a:latin typeface="Arial"/>
              </a:rPr>
              <a:t>Spiders</a:t>
            </a:r>
            <a:endParaRPr b="0" lang="en-U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" name=""/>
          <p:cNvSpPr txBox="1"/>
          <p:nvPr/>
        </p:nvSpPr>
        <p:spPr>
          <a:xfrm>
            <a:off x="457200" y="1600200"/>
            <a:ext cx="8229600" cy="5068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00"/>
                </a:solidFill>
                <a:latin typeface="Arial"/>
              </a:rPr>
              <a:t>Why spiders are dangerous?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90000"/>
              </a:lnSpc>
              <a:spcBef>
                <a:spcPts val="675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700" spc="-1" strike="noStrike">
                <a:solidFill>
                  <a:srgbClr val="ffffff"/>
                </a:solidFill>
                <a:latin typeface="Arial"/>
              </a:rPr>
              <a:t>Possess venom</a:t>
            </a:r>
            <a:endParaRPr b="0" lang="en-US" sz="27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7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2700" spc="-1" strike="noStrike">
                <a:solidFill>
                  <a:srgbClr val="ffffff"/>
                </a:solidFill>
                <a:latin typeface="Arial"/>
              </a:rPr>
              <a:t>Toxic to humans in the quantities which can be delivered by a single bite of a single spider at one time.</a:t>
            </a:r>
            <a:endParaRPr b="0" lang="en-US" sz="27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90000"/>
              </a:lnSpc>
              <a:spcBef>
                <a:spcPts val="675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700" spc="-1" strike="noStrike">
                <a:solidFill>
                  <a:srgbClr val="ffffff"/>
                </a:solidFill>
                <a:latin typeface="Arial"/>
              </a:rPr>
              <a:t>the symptoms of their bites can include </a:t>
            </a:r>
            <a:endParaRPr b="0" lang="en-US" sz="2700" spc="-1" strike="noStrike">
              <a:solidFill>
                <a:srgbClr val="ffffff"/>
              </a:solidFill>
              <a:latin typeface="Calibri"/>
            </a:endParaRPr>
          </a:p>
          <a:p>
            <a:pPr lvl="1" marL="743040" indent="-285840">
              <a:lnSpc>
                <a:spcPct val="90000"/>
              </a:lnSpc>
              <a:spcBef>
                <a:spcPts val="575"/>
              </a:spcBef>
              <a:buClr>
                <a:srgbClr val="ffffff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3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2300" spc="-1" strike="noStrike">
                <a:solidFill>
                  <a:srgbClr val="ffffff"/>
                </a:solidFill>
                <a:latin typeface="Arial"/>
              </a:rPr>
              <a:t>necrotic wounds</a:t>
            </a:r>
            <a:endParaRPr b="0" lang="en-US" sz="2300" spc="-1" strike="noStrike">
              <a:solidFill>
                <a:srgbClr val="ffffff"/>
              </a:solidFill>
              <a:latin typeface="Calibri"/>
            </a:endParaRPr>
          </a:p>
          <a:p>
            <a:pPr lvl="1" marL="743040" indent="-285840">
              <a:lnSpc>
                <a:spcPct val="90000"/>
              </a:lnSpc>
              <a:spcBef>
                <a:spcPts val="575"/>
              </a:spcBef>
              <a:buClr>
                <a:srgbClr val="ffffff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3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2300" spc="-1" strike="noStrike">
                <a:solidFill>
                  <a:srgbClr val="ffffff"/>
                </a:solidFill>
                <a:latin typeface="Arial"/>
              </a:rPr>
              <a:t>systemic toxicity</a:t>
            </a:r>
            <a:endParaRPr b="0" lang="en-US" sz="2300" spc="-1" strike="noStrike">
              <a:solidFill>
                <a:srgbClr val="ffffff"/>
              </a:solidFill>
              <a:latin typeface="Calibri"/>
            </a:endParaRPr>
          </a:p>
          <a:p>
            <a:pPr lvl="1" marL="743040" indent="-285840">
              <a:lnSpc>
                <a:spcPct val="90000"/>
              </a:lnSpc>
              <a:spcBef>
                <a:spcPts val="575"/>
              </a:spcBef>
              <a:buClr>
                <a:srgbClr val="ffffff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3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2300" spc="-1" strike="noStrike">
                <a:solidFill>
                  <a:srgbClr val="ffffff"/>
                </a:solidFill>
                <a:latin typeface="Arial"/>
              </a:rPr>
              <a:t>death</a:t>
            </a:r>
            <a:endParaRPr b="0" lang="en-US" sz="23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90000"/>
              </a:lnSpc>
              <a:spcBef>
                <a:spcPts val="675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700" spc="-1" strike="noStrike">
                <a:solidFill>
                  <a:srgbClr val="ffffff"/>
                </a:solidFill>
                <a:latin typeface="Arial"/>
              </a:rPr>
              <a:t>98-99% of spider bites are harmless</a:t>
            </a:r>
            <a:endParaRPr b="0" lang="en-US" sz="27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 algn="r">
              <a:lnSpc>
                <a:spcPct val="9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 algn="r">
              <a:lnSpc>
                <a:spcPct val="9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 algn="r">
              <a:lnSpc>
                <a:spcPct val="9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http://en.wikipedia.org/wiki/Spider_bite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90000"/>
              </a:lnSpc>
              <a:spcBef>
                <a:spcPts val="34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3" name="Slide Number Placeholder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AC592CF-F14E-4F6D-916B-FB4FF5A36D33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 Unicode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54720" tIns="91440" anchor="t">
            <a:normAutofit/>
          </a:bodyPr>
          <a:p>
            <a:pPr marL="438120" indent="-3189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Clean  the bite with soap and water.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Apply ice to the bite to slow absorption of the venom.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Elevate and immobilize the extremity.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Capture the spider for identification (if possible).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Seek medical attention immediately.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May need hospitalization.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2" name="Text Box 4"/>
          <p:cNvSpPr/>
          <p:nvPr/>
        </p:nvSpPr>
        <p:spPr>
          <a:xfrm>
            <a:off x="395280" y="260280"/>
            <a:ext cx="835344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9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pc="-1" strike="noStrike">
                <a:solidFill>
                  <a:srgbClr val="ffff00"/>
                </a:solidFill>
                <a:latin typeface="Arial"/>
              </a:rPr>
              <a:t>Treatment for All Spider Bites</a:t>
            </a:r>
            <a:endParaRPr b="0" lang="en-US" sz="48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133" name="Slide Number Placeholder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C3FAA40-86F4-4019-8DDB-04720E19411C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 Unicode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 txBox="1"/>
          <p:nvPr/>
        </p:nvSpPr>
        <p:spPr>
          <a:xfrm>
            <a:off x="457200" y="1197000"/>
            <a:ext cx="8229600" cy="5105520"/>
          </a:xfrm>
          <a:prstGeom prst="rect">
            <a:avLst/>
          </a:prstGeom>
          <a:noFill/>
          <a:ln w="0">
            <a:noFill/>
          </a:ln>
        </p:spPr>
        <p:txBody>
          <a:bodyPr lIns="54720" tIns="91440" anchor="t">
            <a:normAutofit/>
          </a:bodyPr>
          <a:p>
            <a:pPr marL="438120" indent="-31896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Wear PPE</a:t>
            </a:r>
            <a:endParaRPr b="0" lang="en-US" sz="24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Wear long pants, socks, </a:t>
            </a:r>
            <a:endParaRPr b="0" lang="en-US" sz="24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     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gloves, and long-sleeved </a:t>
            </a:r>
            <a:endParaRPr b="0" lang="en-US" sz="24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     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shirts. </a:t>
            </a:r>
            <a:endParaRPr b="0" lang="en-US" sz="24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Just In Time delivery</a:t>
            </a:r>
            <a:endParaRPr b="0" lang="en-US" sz="24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(reduces spider habitat).</a:t>
            </a:r>
            <a:endParaRPr b="0" lang="en-US" sz="24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Use insect repellents that</a:t>
            </a:r>
            <a:endParaRPr b="0" lang="en-US" sz="24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     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contain DEET or Picaridin. </a:t>
            </a:r>
            <a:endParaRPr b="0" lang="en-US" sz="24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Check clothing before use, especially boots.</a:t>
            </a:r>
            <a:endParaRPr b="0" lang="en-US" sz="24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Keep work area free and clear of clutter and debris.</a:t>
            </a:r>
            <a:endParaRPr b="0" lang="en-US" sz="2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35" name="Picture 11" descr="PPE"/>
          <p:cNvPicPr/>
          <p:nvPr/>
        </p:nvPicPr>
        <p:blipFill>
          <a:blip r:embed="rId1"/>
          <a:stretch/>
        </p:blipFill>
        <p:spPr>
          <a:xfrm>
            <a:off x="4876920" y="1752480"/>
            <a:ext cx="4114800" cy="3116520"/>
          </a:xfrm>
          <a:prstGeom prst="rect">
            <a:avLst/>
          </a:prstGeom>
          <a:ln w="0">
            <a:noFill/>
          </a:ln>
        </p:spPr>
      </p:pic>
      <p:sp>
        <p:nvSpPr>
          <p:cNvPr id="136" name="Text Box 5"/>
          <p:cNvSpPr/>
          <p:nvPr/>
        </p:nvSpPr>
        <p:spPr>
          <a:xfrm>
            <a:off x="684360" y="189000"/>
            <a:ext cx="784836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9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pc="-1" strike="noStrike">
                <a:solidFill>
                  <a:srgbClr val="ffff00"/>
                </a:solidFill>
                <a:latin typeface="Arial"/>
              </a:rPr>
              <a:t>Prevention</a:t>
            </a:r>
            <a:endParaRPr b="0" lang="en-US" sz="48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137" name="Slide Number Placeholder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0C4231A-CD79-40AF-8016-3E922E1832F3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 Unicode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 txBox="1"/>
          <p:nvPr/>
        </p:nvSpPr>
        <p:spPr>
          <a:xfrm>
            <a:off x="457200" y="1523880"/>
            <a:ext cx="4038480" cy="4572000"/>
          </a:xfrm>
          <a:prstGeom prst="rect">
            <a:avLst/>
          </a:prstGeom>
          <a:noFill/>
          <a:ln w="0">
            <a:noFill/>
          </a:ln>
        </p:spPr>
        <p:txBody>
          <a:bodyPr tIns="91440" anchor="t">
            <a:normAutofit/>
          </a:bodyPr>
          <a:p>
            <a:pPr marL="438120" indent="-318960">
              <a:lnSpc>
                <a:spcPct val="8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”</a:t>
            </a: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Vermin control”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8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 algn="just">
              <a:lnSpc>
                <a:spcPct val="8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     </a:t>
            </a: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Every enclosed workplace shall be so constructed, equipped, and maintained, so far as reasonably practicable, as to prevent the entrance or harborage of rodents, </a:t>
            </a:r>
            <a:r>
              <a:rPr b="1" lang="en-US" sz="2000" spc="-1" strike="noStrike" u="sng">
                <a:solidFill>
                  <a:srgbClr val="ffffff"/>
                </a:solidFill>
                <a:uFillTx/>
                <a:latin typeface="Arial"/>
              </a:rPr>
              <a:t>insects</a:t>
            </a: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, and other vermin. A continuing and effective extermination program shall be instituted where their presence is detected.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8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9" name=""/>
          <p:cNvSpPr txBox="1"/>
          <p:nvPr/>
        </p:nvSpPr>
        <p:spPr>
          <a:xfrm>
            <a:off x="4648320" y="1523880"/>
            <a:ext cx="4038480" cy="4191120"/>
          </a:xfrm>
          <a:prstGeom prst="rect">
            <a:avLst/>
          </a:prstGeom>
          <a:noFill/>
          <a:ln w="0">
            <a:noFill/>
          </a:ln>
        </p:spPr>
        <p:txBody>
          <a:bodyPr lIns="54720" tIns="91440" anchor="t">
            <a:normAutofit/>
          </a:bodyPr>
          <a:p>
            <a:pPr marL="438120" indent="-318960">
              <a:lnSpc>
                <a:spcPct val="8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“</a:t>
            </a: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House Keeping”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8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 algn="just">
              <a:lnSpc>
                <a:spcPct val="8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     </a:t>
            </a: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Storage areas shall be kept free from accumulation of materials that constitute hazards from tripping, fire, explosion, or </a:t>
            </a:r>
            <a:r>
              <a:rPr b="1" lang="en-US" sz="2000" spc="-1" strike="noStrike" u="sng">
                <a:solidFill>
                  <a:srgbClr val="ffffff"/>
                </a:solidFill>
                <a:uFillTx/>
                <a:latin typeface="Arial"/>
              </a:rPr>
              <a:t>pest harborage.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8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0" name="TextBox 4"/>
          <p:cNvSpPr/>
          <p:nvPr/>
        </p:nvSpPr>
        <p:spPr>
          <a:xfrm>
            <a:off x="0" y="6095880"/>
            <a:ext cx="91440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**No OSHA investigations of fatalities have been conducted that related to spiders**</a:t>
            </a:r>
            <a:endParaRPr b="0" lang="en-US" sz="24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141" name="Text Box 6"/>
          <p:cNvSpPr/>
          <p:nvPr/>
        </p:nvSpPr>
        <p:spPr>
          <a:xfrm>
            <a:off x="395280" y="260280"/>
            <a:ext cx="856944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pc="-1" strike="noStrike">
                <a:solidFill>
                  <a:srgbClr val="ffff00"/>
                </a:solidFill>
                <a:latin typeface="Arial"/>
              </a:rPr>
              <a:t>OSHA 1926.51    OSHA 1926.250</a:t>
            </a:r>
            <a:endParaRPr b="0" lang="en-US" sz="40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142" name="Slide Number Placeholder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B7CBDCA-5F1F-4FBB-8EF6-57BE894F7917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 Unicode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WordArt 4"/>
          <p:cNvSpPr txBox="1"/>
          <p:nvPr/>
        </p:nvSpPr>
        <p:spPr>
          <a:xfrm>
            <a:off x="1403280" y="1844640"/>
            <a:ext cx="6840720" cy="332568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pc="1" strike="noStrike">
                <a:ln w="0">
                  <a:noFill/>
                </a:ln>
                <a:solidFill>
                  <a:srgbClr val="ffff00"/>
                </a:solidFill>
                <a:latin typeface="Arial Black"/>
              </a:rPr>
              <a:t>Think Safety</a:t>
            </a:r>
            <a:endParaRPr b="0" lang="en-US" sz="4000" spc="1" strike="noStrike">
              <a:ln w="0">
                <a:noFill/>
              </a:ln>
              <a:solidFill>
                <a:srgbClr val="ffff00"/>
              </a:solidFill>
              <a:latin typeface="Arial Black"/>
              <a:ea typeface="Arial Black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pc="1" strike="noStrike">
                <a:ln w="0">
                  <a:noFill/>
                </a:ln>
                <a:solidFill>
                  <a:srgbClr val="ffff00"/>
                </a:solidFill>
                <a:latin typeface="Arial Black"/>
              </a:rPr>
              <a:t>Work Safely</a:t>
            </a:r>
            <a:endParaRPr b="0" lang="en-US" sz="4000" spc="1" strike="noStrike">
              <a:ln w="0">
                <a:noFill/>
              </a:ln>
              <a:solidFill>
                <a:srgbClr val="ffff00"/>
              </a:solidFill>
              <a:latin typeface="Arial Black"/>
              <a:ea typeface="Arial Black"/>
            </a:endParaRPr>
          </a:p>
        </p:txBody>
      </p:sp>
      <p:sp>
        <p:nvSpPr>
          <p:cNvPr id="144" name="Slide Number Placeholder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5DBD6A6-0FD8-436D-9294-44A8E9A4D62F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 Unicode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ffff00"/>
                </a:solidFill>
                <a:latin typeface="Arial"/>
              </a:rPr>
              <a:t>Spiders</a:t>
            </a:r>
            <a:endParaRPr b="0" lang="en-U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5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ffff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00"/>
                </a:solidFill>
                <a:latin typeface="Arial"/>
              </a:rPr>
              <a:t>Most dangerous spiders in the USA: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Brown Recluse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   </a:t>
            </a: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(Violin Spider)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Black Widow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6" name="Picture 5" descr="brown recluse.jpg"/>
          <p:cNvPicPr/>
          <p:nvPr/>
        </p:nvPicPr>
        <p:blipFill>
          <a:blip r:embed="rId1"/>
          <a:stretch/>
        </p:blipFill>
        <p:spPr>
          <a:xfrm>
            <a:off x="4500720" y="2143080"/>
            <a:ext cx="2714400" cy="185760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2" descr="http://www.flatrock.org.nz/topics/animals/assets/black_widow_spider.jpg"/>
          <p:cNvPicPr/>
          <p:nvPr/>
        </p:nvPicPr>
        <p:blipFill>
          <a:blip r:embed="rId2"/>
          <a:stretch/>
        </p:blipFill>
        <p:spPr>
          <a:xfrm>
            <a:off x="4492800" y="4221000"/>
            <a:ext cx="2765160" cy="2127240"/>
          </a:xfrm>
          <a:prstGeom prst="rect">
            <a:avLst/>
          </a:prstGeom>
          <a:ln w="0">
            <a:noFill/>
          </a:ln>
        </p:spPr>
      </p:pic>
      <p:sp>
        <p:nvSpPr>
          <p:cNvPr id="58" name="Slide Number Placeholder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CD9B68F-F96D-4795-8666-2E7FFF942C85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 Unicode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"/>
          <p:cNvPicPr/>
          <p:nvPr/>
        </p:nvPicPr>
        <p:blipFill>
          <a:blip r:embed="rId1"/>
          <a:stretch/>
        </p:blipFill>
        <p:spPr>
          <a:xfrm>
            <a:off x="1447920" y="2641680"/>
            <a:ext cx="6324480" cy="4216320"/>
          </a:xfrm>
          <a:prstGeom prst="rect">
            <a:avLst/>
          </a:prstGeom>
          <a:ln w="0">
            <a:noFill/>
          </a:ln>
        </p:spPr>
      </p:pic>
      <p:sp>
        <p:nvSpPr>
          <p:cNvPr id="60" name="Text Box 4"/>
          <p:cNvSpPr/>
          <p:nvPr/>
        </p:nvSpPr>
        <p:spPr>
          <a:xfrm>
            <a:off x="611280" y="476280"/>
            <a:ext cx="77058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pc="-1" strike="noStrike">
                <a:solidFill>
                  <a:srgbClr val="ffff00"/>
                </a:solidFill>
                <a:latin typeface="Arial"/>
              </a:rPr>
              <a:t>Brown Recluse</a:t>
            </a:r>
            <a:endParaRPr b="0" lang="en-US" sz="40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61" name="Slide Number Placeholder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45D2BCF-FA95-4461-AF25-D9FA8A65E333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 Unicode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ffff00"/>
                </a:solidFill>
                <a:latin typeface="Arial"/>
              </a:rPr>
              <a:t>Brown Recluse</a:t>
            </a:r>
            <a:endParaRPr b="0" lang="en-U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3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Brown Recluse: 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The recluse spiders also 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known as fiddle-back or 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violin spiders, are a 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venomous genus of spiders 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known for their </a:t>
            </a:r>
            <a:r>
              <a:rPr b="1" lang="en-US" sz="2800" spc="-1" strike="noStrike" u="sng">
                <a:solidFill>
                  <a:srgbClr val="ffff00"/>
                </a:solidFill>
                <a:uFillTx/>
                <a:latin typeface="Arial"/>
              </a:rPr>
              <a:t>necrotic bite.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                                                           </a:t>
            </a: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Violin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4" name="Picture 3" descr="brown recluse spider.jpg"/>
          <p:cNvPicPr/>
          <p:nvPr/>
        </p:nvPicPr>
        <p:blipFill>
          <a:blip r:embed="rId1"/>
          <a:stretch/>
        </p:blipFill>
        <p:spPr>
          <a:xfrm>
            <a:off x="5786280" y="2214720"/>
            <a:ext cx="2476800" cy="2447640"/>
          </a:xfrm>
          <a:prstGeom prst="rect">
            <a:avLst/>
          </a:prstGeom>
          <a:ln w="0">
            <a:noFill/>
          </a:ln>
        </p:spPr>
      </p:pic>
      <p:cxnSp>
        <p:nvCxnSpPr>
          <p:cNvPr id="65" name="Straight Arrow Connector 7"/>
          <p:cNvCxnSpPr/>
          <p:nvPr/>
        </p:nvCxnSpPr>
        <p:spPr>
          <a:xfrm flipV="1">
            <a:off x="7000920" y="3716280"/>
            <a:ext cx="2160" cy="1356120"/>
          </a:xfrm>
          <a:prstGeom prst="straightConnector1">
            <a:avLst/>
          </a:prstGeom>
          <a:ln w="57240">
            <a:solidFill>
              <a:srgbClr val="ffff00"/>
            </a:solidFill>
            <a:miter/>
            <a:tailEnd len="med" type="arrow" w="med"/>
          </a:ln>
        </p:spPr>
      </p:cxnSp>
      <p:sp>
        <p:nvSpPr>
          <p:cNvPr id="66" name="Text Box 7"/>
          <p:cNvSpPr/>
          <p:nvPr/>
        </p:nvSpPr>
        <p:spPr>
          <a:xfrm>
            <a:off x="250920" y="4797360"/>
            <a:ext cx="568944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67" name="Text Box 8"/>
          <p:cNvSpPr/>
          <p:nvPr/>
        </p:nvSpPr>
        <p:spPr>
          <a:xfrm>
            <a:off x="-216000" y="5651640"/>
            <a:ext cx="8964720" cy="94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2" marL="914400"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Arial"/>
                <a:ea typeface="Arial"/>
              </a:rPr>
              <a:t>They are afraid of humans and will first try to run away. Biting is their last resort to escape.</a:t>
            </a:r>
            <a:endParaRPr b="0" lang="en-US" sz="28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68" name="Slide Number Placeholder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3113317-8AEC-489D-B8AB-A372D6B89201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 Unicode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"/>
          <p:cNvSpPr txBox="1"/>
          <p:nvPr/>
        </p:nvSpPr>
        <p:spPr>
          <a:xfrm>
            <a:off x="0" y="1774800"/>
            <a:ext cx="8686800" cy="4626000"/>
          </a:xfrm>
          <a:prstGeom prst="rect">
            <a:avLst/>
          </a:prstGeom>
          <a:noFill/>
          <a:ln w="0">
            <a:noFill/>
          </a:ln>
        </p:spPr>
        <p:txBody>
          <a:bodyPr lIns="54720" tIns="91440" anchor="t">
            <a:normAutofit/>
          </a:bodyPr>
          <a:p>
            <a:pPr marL="438120" indent="-318960">
              <a:lnSpc>
                <a:spcPct val="10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Body size: ¼ to ¾ inch.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Color: Brown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Dark violin shape located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on top of the leg attachment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region on the body.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Neck of the violin pointing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backward toward the 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marL="438120" indent="-318960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abdomen.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0" name="Picture 2" descr=""/>
          <p:cNvPicPr/>
          <p:nvPr/>
        </p:nvPicPr>
        <p:blipFill>
          <a:blip r:embed="rId1"/>
          <a:stretch/>
        </p:blipFill>
        <p:spPr>
          <a:xfrm>
            <a:off x="5410080" y="1800360"/>
            <a:ext cx="3733920" cy="5057640"/>
          </a:xfrm>
          <a:prstGeom prst="rect">
            <a:avLst/>
          </a:prstGeom>
          <a:ln w="0">
            <a:noFill/>
          </a:ln>
        </p:spPr>
      </p:pic>
      <p:cxnSp>
        <p:nvCxnSpPr>
          <p:cNvPr id="71" name="Straight Arrow Connector 5"/>
          <p:cNvCxnSpPr/>
          <p:nvPr/>
        </p:nvCxnSpPr>
        <p:spPr>
          <a:xfrm>
            <a:off x="4724280" y="3047760"/>
            <a:ext cx="2363040" cy="533880"/>
          </a:xfrm>
          <a:prstGeom prst="straightConnector1">
            <a:avLst/>
          </a:prstGeom>
          <a:ln w="28440">
            <a:solidFill>
              <a:srgbClr val="ff0000"/>
            </a:solidFill>
            <a:miter/>
            <a:tailEnd len="med" type="triangle" w="med"/>
          </a:ln>
        </p:spPr>
      </p:cxnSp>
      <p:sp>
        <p:nvSpPr>
          <p:cNvPr id="72" name="Text Box 6"/>
          <p:cNvSpPr/>
          <p:nvPr/>
        </p:nvSpPr>
        <p:spPr>
          <a:xfrm>
            <a:off x="324000" y="260280"/>
            <a:ext cx="856908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pc="-1" strike="noStrike">
                <a:solidFill>
                  <a:srgbClr val="ffff00"/>
                </a:solidFill>
                <a:latin typeface="Arial"/>
              </a:rPr>
              <a:t>Identification</a:t>
            </a:r>
            <a:endParaRPr b="0" lang="en-US" sz="40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73" name="Slide Number Placeholder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746B8EE-6B24-4F33-BB86-72C4DD4277DB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 Unicode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13" descr="southern house spider"/>
          <p:cNvPicPr/>
          <p:nvPr/>
        </p:nvPicPr>
        <p:blipFill>
          <a:blip r:embed="rId1"/>
          <a:stretch/>
        </p:blipFill>
        <p:spPr>
          <a:xfrm>
            <a:off x="5486400" y="1600200"/>
            <a:ext cx="2844720" cy="4267080"/>
          </a:xfrm>
          <a:prstGeom prst="rect">
            <a:avLst/>
          </a:prstGeom>
          <a:ln w="0">
            <a:noFill/>
          </a:ln>
        </p:spPr>
      </p:pic>
      <p:pic>
        <p:nvPicPr>
          <p:cNvPr id="75" name="Picture 4" descr="wolf_spider"/>
          <p:cNvPicPr/>
          <p:nvPr/>
        </p:nvPicPr>
        <p:blipFill>
          <a:blip r:embed="rId2"/>
          <a:stretch/>
        </p:blipFill>
        <p:spPr>
          <a:xfrm>
            <a:off x="609480" y="1676520"/>
            <a:ext cx="3745080" cy="3962160"/>
          </a:xfrm>
          <a:prstGeom prst="rect">
            <a:avLst/>
          </a:prstGeom>
          <a:ln w="0">
            <a:noFill/>
          </a:ln>
        </p:spPr>
      </p:pic>
      <p:sp>
        <p:nvSpPr>
          <p:cNvPr id="76" name="TextBox 6"/>
          <p:cNvSpPr/>
          <p:nvPr/>
        </p:nvSpPr>
        <p:spPr>
          <a:xfrm>
            <a:off x="1143000" y="6095880"/>
            <a:ext cx="2895480" cy="5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Wolf Spider</a:t>
            </a:r>
            <a:endParaRPr b="0" lang="en-US" sz="28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77" name="TextBox 7"/>
          <p:cNvSpPr/>
          <p:nvPr/>
        </p:nvSpPr>
        <p:spPr>
          <a:xfrm>
            <a:off x="5181480" y="6095880"/>
            <a:ext cx="3962520" cy="5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Southern House Spider</a:t>
            </a:r>
            <a:endParaRPr b="0" lang="en-US" sz="28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78" name="Text Box 8"/>
          <p:cNvSpPr/>
          <p:nvPr/>
        </p:nvSpPr>
        <p:spPr>
          <a:xfrm>
            <a:off x="395280" y="333360"/>
            <a:ext cx="80643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pc="-1" strike="noStrike">
                <a:solidFill>
                  <a:srgbClr val="ffff00"/>
                </a:solidFill>
                <a:latin typeface="Arial"/>
              </a:rPr>
              <a:t>Harmless Brown Recluse Look-a-Likes</a:t>
            </a:r>
            <a:endParaRPr b="0" lang="en-US" sz="36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79" name="Slide Number Placeholder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CF42711-F026-4288-B0EF-81039FA5C802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 Unicode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"/>
          <p:cNvPicPr/>
          <p:nvPr/>
        </p:nvPicPr>
        <p:blipFill>
          <a:blip r:embed="rId1"/>
          <a:stretch/>
        </p:blipFill>
        <p:spPr>
          <a:xfrm>
            <a:off x="1295280" y="2025720"/>
            <a:ext cx="6477120" cy="3956040"/>
          </a:xfrm>
          <a:prstGeom prst="rect">
            <a:avLst/>
          </a:prstGeom>
          <a:ln w="0">
            <a:noFill/>
          </a:ln>
        </p:spPr>
      </p:pic>
      <p:sp>
        <p:nvSpPr>
          <p:cNvPr id="81" name="TextBox 3"/>
          <p:cNvSpPr/>
          <p:nvPr/>
        </p:nvSpPr>
        <p:spPr>
          <a:xfrm>
            <a:off x="1403280" y="1557360"/>
            <a:ext cx="7521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The South Eastern region of the United States.</a:t>
            </a:r>
            <a:endParaRPr b="0" lang="en-US" sz="24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82" name="Text Box 5"/>
          <p:cNvSpPr/>
          <p:nvPr/>
        </p:nvSpPr>
        <p:spPr>
          <a:xfrm>
            <a:off x="324000" y="260280"/>
            <a:ext cx="84960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pc="-1" strike="noStrike">
                <a:solidFill>
                  <a:srgbClr val="ffff00"/>
                </a:solidFill>
                <a:latin typeface="Arial"/>
              </a:rPr>
              <a:t>Range of the Brown Recluse</a:t>
            </a:r>
            <a:endParaRPr b="0" lang="en-US" sz="40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83" name="Slide Number Placeholder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FED9213-0FBD-40AD-BF03-7801B260C89E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 Unicode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54720" tIns="91440" anchor="t">
            <a:normAutofit fontScale="89000"/>
          </a:bodyPr>
          <a:p>
            <a:pPr marL="389880" indent="-28368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Pain may vary from not severe  to severe.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389880" indent="-28368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Bite becomes red within several hours.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389880" indent="-28368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Swelling occurs around the bite.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389880" indent="-28368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Skin hardening around the bite.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389880" indent="-28368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Fever, shivering, and nausea.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389880" indent="-28368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Bite area grows into an ulcer with blue or gray border.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389880" indent="-28368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1.5 to 2.75 inches across.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389880" indent="-28368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Deep pain.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5" name="Picture 2" descr=""/>
          <p:cNvPicPr/>
          <p:nvPr/>
        </p:nvPicPr>
        <p:blipFill>
          <a:blip r:embed="rId1"/>
          <a:stretch/>
        </p:blipFill>
        <p:spPr>
          <a:xfrm>
            <a:off x="7086600" y="2819520"/>
            <a:ext cx="1790640" cy="1447560"/>
          </a:xfrm>
          <a:prstGeom prst="rect">
            <a:avLst/>
          </a:prstGeom>
          <a:ln w="0">
            <a:noFill/>
          </a:ln>
        </p:spPr>
      </p:pic>
      <p:sp>
        <p:nvSpPr>
          <p:cNvPr id="86" name="Text Box 5"/>
          <p:cNvSpPr/>
          <p:nvPr/>
        </p:nvSpPr>
        <p:spPr>
          <a:xfrm>
            <a:off x="539640" y="333360"/>
            <a:ext cx="82803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pc="-1" strike="noStrike">
                <a:solidFill>
                  <a:srgbClr val="ffff00"/>
                </a:solidFill>
                <a:latin typeface="Arial"/>
              </a:rPr>
              <a:t>Symptoms</a:t>
            </a:r>
            <a:endParaRPr b="0" lang="en-US" sz="4000" spc="-1" strike="noStrike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87" name="Slide Number Placeholder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952111E-39BD-4814-83D5-3645AAC277B0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Arial Unicode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Application>LibreOffice/7.5.2.2$MacOSX_X86_64 LibreOffice_project/53bb9681a964705cf672590721dbc85eb4d0c3a2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2009-03-05T01:07:53Z</dcterms:created>
  <dc:creator>Shuai</dc:creator>
  <dc:description/>
  <dc:language>en-US</dc:language>
  <cp:lastModifiedBy>Jimmie</cp:lastModifiedBy>
  <dcterms:modified xsi:type="dcterms:W3CDTF">2013-03-24T16:18:57Z</dcterms:modified>
  <cp:revision>86</cp:revision>
  <dc:subject/>
  <dc:title>Spider</dc:title>
</cp:coreProperties>
</file>