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4"/>
  </p:notesMasterIdLst>
  <p:sldIdLst>
    <p:sldId id="256" r:id="rId2"/>
    <p:sldId id="276" r:id="rId3"/>
    <p:sldId id="257" r:id="rId4"/>
    <p:sldId id="258" r:id="rId5"/>
    <p:sldId id="259" r:id="rId6"/>
    <p:sldId id="261" r:id="rId7"/>
    <p:sldId id="260" r:id="rId8"/>
    <p:sldId id="262" r:id="rId9"/>
    <p:sldId id="265" r:id="rId10"/>
    <p:sldId id="278" r:id="rId11"/>
    <p:sldId id="268" r:id="rId12"/>
    <p:sldId id="270" r:id="rId13"/>
    <p:sldId id="271" r:id="rId14"/>
    <p:sldId id="272" r:id="rId15"/>
    <p:sldId id="273" r:id="rId16"/>
    <p:sldId id="274" r:id="rId17"/>
    <p:sldId id="275" r:id="rId18"/>
    <p:sldId id="266" r:id="rId19"/>
    <p:sldId id="277" r:id="rId20"/>
    <p:sldId id="263" r:id="rId21"/>
    <p:sldId id="264" r:id="rId22"/>
    <p:sldId id="26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70" d="100"/>
          <a:sy n="70" d="100"/>
        </p:scale>
        <p:origin x="-144"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Screwdriver Fatalities (1990-2009)</c:v>
                </c:pt>
              </c:strCache>
            </c:strRef>
          </c:tx>
          <c:dPt>
            <c:idx val="0"/>
            <c:bubble3D val="0"/>
            <c:spPr>
              <a:solidFill>
                <a:srgbClr val="FF0000"/>
              </a:solidFill>
            </c:spPr>
          </c:dPt>
          <c:dPt>
            <c:idx val="1"/>
            <c:bubble3D val="0"/>
            <c:spPr>
              <a:solidFill>
                <a:srgbClr val="0070C0"/>
              </a:solidFill>
            </c:spPr>
          </c:dPt>
          <c:cat>
            <c:strRef>
              <c:f>Sheet1!$A$2:$A$3</c:f>
              <c:strCache>
                <c:ptCount val="2"/>
                <c:pt idx="0">
                  <c:v>Electrocution</c:v>
                </c:pt>
                <c:pt idx="1">
                  <c:v>Other</c:v>
                </c:pt>
              </c:strCache>
            </c:strRef>
          </c:cat>
          <c:val>
            <c:numRef>
              <c:f>Sheet1!$B$2:$B$3</c:f>
              <c:numCache>
                <c:formatCode>General</c:formatCode>
                <c:ptCount val="2"/>
                <c:pt idx="0">
                  <c:v>9</c:v>
                </c:pt>
                <c:pt idx="1">
                  <c:v>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cdr:x>
      <cdr:y>0.5</cdr:y>
    </cdr:from>
    <cdr:to>
      <cdr:x>0.71691</cdr:x>
      <cdr:y>0.58729</cdr:y>
    </cdr:to>
    <cdr:sp macro="" textlink="">
      <cdr:nvSpPr>
        <cdr:cNvPr id="2" name="TextBox 1"/>
        <cdr:cNvSpPr txBox="1"/>
      </cdr:nvSpPr>
      <cdr:spPr>
        <a:xfrm xmlns:a="http://schemas.openxmlformats.org/drawingml/2006/main">
          <a:off x="3585929" y="2226375"/>
          <a:ext cx="1555614" cy="388664"/>
        </a:xfrm>
        <a:prstGeom xmlns:a="http://schemas.openxmlformats.org/drawingml/2006/main" prst="rect">
          <a:avLst/>
        </a:prstGeom>
        <a:solidFill xmlns:a="http://schemas.openxmlformats.org/drawingml/2006/main">
          <a:srgbClr val="000000"/>
        </a:solidFill>
      </cdr:spPr>
      <cdr:txBody>
        <a:bodyPr xmlns:a="http://schemas.openxmlformats.org/drawingml/2006/main" wrap="square" rtlCol="0"/>
        <a:lstStyle xmlns:a="http://schemas.openxmlformats.org/drawingml/2006/main"/>
        <a:p xmlns:a="http://schemas.openxmlformats.org/drawingml/2006/main">
          <a:pPr algn="ctr"/>
          <a:r>
            <a:rPr lang="en-US" sz="1800" dirty="0" smtClean="0">
              <a:solidFill>
                <a:schemeClr val="tx1"/>
              </a:solidFill>
            </a:rPr>
            <a:t>Electrocution</a:t>
          </a:r>
          <a:endParaRPr lang="en-US" sz="18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61594-603B-45BF-825A-B104265C969A}" type="datetimeFigureOut">
              <a:rPr lang="en-US" smtClean="0"/>
              <a:t>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61F115-B300-40ED-A13B-53E1268E16A6}" type="slidenum">
              <a:rPr lang="en-US" smtClean="0"/>
              <a:t>‹#›</a:t>
            </a:fld>
            <a:endParaRPr lang="en-US"/>
          </a:p>
        </p:txBody>
      </p:sp>
    </p:spTree>
    <p:extLst>
      <p:ext uri="{BB962C8B-B14F-4D97-AF65-F5344CB8AC3E}">
        <p14:creationId xmlns:p14="http://schemas.microsoft.com/office/powerpoint/2010/main" val="268831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B8A4F9E-350E-4A3E-B518-DB7C4A030D40}" type="datetime1">
              <a:rPr lang="en-US" smtClean="0"/>
              <a:t>2/17/2013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537BB5-5E71-4181-A8A8-B4B0C6C79067}" type="datetime1">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36D195-8008-4CCF-9666-DF98F51D15BB}" type="datetime1">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52ED91-4A4A-4D3F-9737-D08E208CF513}" type="datetime1">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2293B4-CBA2-4EE1-91AB-0BCBF2ADAC03}" type="datetime1">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39042B-1D0D-4C96-ACA8-198F85530447}" type="datetime1">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B7C784-2542-4C44-830E-0C38A573A681}" type="datetime1">
              <a:rPr lang="en-US" smtClean="0"/>
              <a:t>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4F434E9-C342-49AE-8874-A61E223F1CEF}" type="datetime1">
              <a:rPr lang="en-US" smtClean="0"/>
              <a:t>2/17/2013</a:t>
            </a:fld>
            <a:endParaRPr lang="en-US"/>
          </a:p>
        </p:txBody>
      </p:sp>
      <p:sp>
        <p:nvSpPr>
          <p:cNvPr id="8" name="Slide Number Placeholder 7"/>
          <p:cNvSpPr>
            <a:spLocks noGrp="1"/>
          </p:cNvSpPr>
          <p:nvPr>
            <p:ph type="sldNum" sz="quarter" idx="11"/>
          </p:nvPr>
        </p:nvSpPr>
        <p:spPr/>
        <p:txBody>
          <a:bodyPr/>
          <a:lstStyle/>
          <a:p>
            <a:fld id="{B95B0110-DACF-8246-A6B4-C5728F799A9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DC0A-EB9A-47C8-8469-EDC190E2B758}" type="datetime1">
              <a:rPr lang="en-US" smtClean="0"/>
              <a:t>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B488C1-47B9-4438-ADDF-DE2B67D2C8FA}" type="datetime1">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95B0110-DACF-8246-A6B4-C5728F799A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A26F951-8F08-4DF0-B602-9BF96402C885}" type="datetime1">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B0110-DACF-8246-A6B4-C5728F799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E90DADF-DB3E-4F0C-851C-D0067E2B46DD}" type="datetime1">
              <a:rPr lang="en-US" smtClean="0"/>
              <a:t>2/17/2013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95B0110-DACF-8246-A6B4-C5728F799A9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sha.gov/pls/oshaweb/owadisp.show_document?p_table=STANDARDS&amp;p_id=99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ictionary.reference.com/browse/screwdriver"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cohs.ca/oshanswers/safety_haz/hand_tools/screwdriver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cohs.ca/oshanswers/safety_haz/hand_tools/screwdrivers.html"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rtofmanliness.com/2010/02/18/toolmanship-how-to-use-a-screwdriv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ccohs.ca/oshanswers/safety_haz/hand_tools/screwdrivers.html" TargetMode="External"/><Relationship Id="rId2" Type="http://schemas.openxmlformats.org/officeDocument/2006/relationships/hyperlink" Target="http://www.osh.dol.govt.nz/order/catalogue/archive/screwdriver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289" y="911412"/>
            <a:ext cx="7772400" cy="1470025"/>
          </a:xfrm>
        </p:spPr>
        <p:txBody>
          <a:bodyPr>
            <a:normAutofit/>
          </a:bodyPr>
          <a:lstStyle/>
          <a:p>
            <a:r>
              <a:rPr lang="en-US" sz="5200" b="1" dirty="0" smtClean="0">
                <a:ln w="5000" cmpd="sng">
                  <a:solidFill>
                    <a:schemeClr val="bg1"/>
                  </a:solidFill>
                  <a:prstDash val="solid"/>
                </a:ln>
                <a:solidFill>
                  <a:srgbClr val="FFFF00"/>
                </a:solidFill>
                <a:effectLst/>
                <a:latin typeface="Arial"/>
                <a:cs typeface="Arial"/>
              </a:rPr>
              <a:t>Screwdrivers</a:t>
            </a:r>
            <a:endParaRPr lang="en-US" sz="5200" b="1" dirty="0">
              <a:ln w="5000" cmpd="sng">
                <a:solidFill>
                  <a:schemeClr val="bg1"/>
                </a:solidFill>
                <a:prstDash val="solid"/>
              </a:ln>
              <a:solidFill>
                <a:srgbClr val="FFFF00"/>
              </a:solidFill>
              <a:effectLst/>
              <a:latin typeface="Arial"/>
              <a:cs typeface="Arial"/>
            </a:endParaRPr>
          </a:p>
        </p:txBody>
      </p:sp>
      <p:pic>
        <p:nvPicPr>
          <p:cNvPr id="4" name="Picture 3"/>
          <p:cNvPicPr>
            <a:picLocks noChangeAspect="1"/>
          </p:cNvPicPr>
          <p:nvPr/>
        </p:nvPicPr>
        <p:blipFill>
          <a:blip r:embed="rId2"/>
          <a:stretch>
            <a:fillRect/>
          </a:stretch>
        </p:blipFill>
        <p:spPr>
          <a:xfrm>
            <a:off x="2329163" y="2625598"/>
            <a:ext cx="4823125" cy="3837291"/>
          </a:xfrm>
          <a:prstGeom prst="rect">
            <a:avLst/>
          </a:prstGeom>
        </p:spPr>
      </p:pic>
      <p:sp>
        <p:nvSpPr>
          <p:cNvPr id="3" name="Slide Number Placeholder 2"/>
          <p:cNvSpPr>
            <a:spLocks noGrp="1"/>
          </p:cNvSpPr>
          <p:nvPr>
            <p:ph type="sldNum" sz="quarter" idx="12"/>
          </p:nvPr>
        </p:nvSpPr>
        <p:spPr/>
        <p:txBody>
          <a:bodyPr/>
          <a:lstStyle/>
          <a:p>
            <a:fld id="{B95B0110-DACF-8246-A6B4-C5728F799A9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94" y="-54066"/>
            <a:ext cx="7467600" cy="1143000"/>
          </a:xfrm>
        </p:spPr>
        <p:txBody>
          <a:bodyPr/>
          <a:lstStyle/>
          <a:p>
            <a:pPr algn="ctr"/>
            <a:r>
              <a:rPr lang="en-US" b="1" dirty="0" smtClean="0">
                <a:solidFill>
                  <a:srgbClr val="FFFF00"/>
                </a:solidFill>
                <a:latin typeface="+mn-lt"/>
              </a:rPr>
              <a:t>Statistics</a:t>
            </a:r>
            <a:endParaRPr lang="en-US" b="1" dirty="0">
              <a:solidFill>
                <a:srgbClr val="FFFF0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978512"/>
              </p:ext>
            </p:extLst>
          </p:nvPr>
        </p:nvGraphicFramePr>
        <p:xfrm>
          <a:off x="1135528" y="2318230"/>
          <a:ext cx="7171859" cy="44527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973294" y="3356392"/>
            <a:ext cx="806823" cy="369332"/>
          </a:xfrm>
          <a:prstGeom prst="rect">
            <a:avLst/>
          </a:prstGeom>
          <a:solidFill>
            <a:srgbClr val="000000"/>
          </a:solidFill>
        </p:spPr>
        <p:txBody>
          <a:bodyPr wrap="square" rtlCol="0">
            <a:spAutoFit/>
          </a:bodyPr>
          <a:lstStyle/>
          <a:p>
            <a:r>
              <a:rPr lang="en-US" dirty="0" smtClean="0"/>
              <a:t>Other</a:t>
            </a:r>
            <a:endParaRPr lang="en-US" dirty="0"/>
          </a:p>
        </p:txBody>
      </p:sp>
      <p:sp>
        <p:nvSpPr>
          <p:cNvPr id="11" name="TextBox 10"/>
          <p:cNvSpPr txBox="1"/>
          <p:nvPr/>
        </p:nvSpPr>
        <p:spPr>
          <a:xfrm>
            <a:off x="254000" y="1105647"/>
            <a:ext cx="8621058" cy="1107996"/>
          </a:xfrm>
          <a:prstGeom prst="rect">
            <a:avLst/>
          </a:prstGeom>
          <a:noFill/>
        </p:spPr>
        <p:txBody>
          <a:bodyPr wrap="square" rtlCol="0">
            <a:spAutoFit/>
          </a:bodyPr>
          <a:lstStyle/>
          <a:p>
            <a:pPr>
              <a:buFont typeface="Arial"/>
              <a:buChar char="•"/>
            </a:pPr>
            <a:r>
              <a:rPr lang="en-US" sz="2200" dirty="0" smtClean="0"/>
              <a:t>There were 13 fatal OSHA cases involving screwdrivers between 1990-2009</a:t>
            </a:r>
          </a:p>
          <a:p>
            <a:pPr lvl="1">
              <a:buFont typeface="Arial"/>
              <a:buChar char="•"/>
            </a:pPr>
            <a:r>
              <a:rPr lang="en-US" sz="2200" dirty="0" smtClean="0"/>
              <a:t> 9 of which the victim was electrocuted</a:t>
            </a:r>
            <a:endParaRPr lang="en-US" sz="2200" dirty="0"/>
          </a:p>
        </p:txBody>
      </p:sp>
      <p:sp>
        <p:nvSpPr>
          <p:cNvPr id="13" name="TextBox 12"/>
          <p:cNvSpPr txBox="1"/>
          <p:nvPr/>
        </p:nvSpPr>
        <p:spPr>
          <a:xfrm>
            <a:off x="1135528" y="6394823"/>
            <a:ext cx="2360707" cy="615553"/>
          </a:xfrm>
          <a:prstGeom prst="rect">
            <a:avLst/>
          </a:prstGeom>
          <a:noFill/>
        </p:spPr>
        <p:txBody>
          <a:bodyPr wrap="square" rtlCol="0">
            <a:spAutoFit/>
          </a:bodyPr>
          <a:lstStyle/>
          <a:p>
            <a:r>
              <a:rPr lang="en-US" sz="800" dirty="0" smtClean="0">
                <a:solidFill>
                  <a:schemeClr val="bg1"/>
                </a:solidFill>
                <a:latin typeface="Arial" pitchFamily="34" charset="0"/>
                <a:cs typeface="Arial" pitchFamily="34" charset="0"/>
              </a:rPr>
              <a:t>SOURCE: Extracted from OSHA Accident Investigation Data 1990-2009</a:t>
            </a:r>
          </a:p>
          <a:p>
            <a:endParaRPr lang="en-US" dirty="0"/>
          </a:p>
        </p:txBody>
      </p:sp>
      <p:sp>
        <p:nvSpPr>
          <p:cNvPr id="3" name="Slide Number Placeholder 2"/>
          <p:cNvSpPr>
            <a:spLocks noGrp="1"/>
          </p:cNvSpPr>
          <p:nvPr>
            <p:ph type="sldNum" sz="quarter" idx="12"/>
          </p:nvPr>
        </p:nvSpPr>
        <p:spPr/>
        <p:txBody>
          <a:bodyPr/>
          <a:lstStyle/>
          <a:p>
            <a:fld id="{B95B0110-DACF-8246-A6B4-C5728F799A9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871" y="214874"/>
            <a:ext cx="7467600" cy="1143000"/>
          </a:xfrm>
        </p:spPr>
        <p:txBody>
          <a:bodyPr>
            <a:normAutofit fontScale="90000"/>
          </a:bodyPr>
          <a:lstStyle/>
          <a:p>
            <a:pPr algn="ctr"/>
            <a:r>
              <a:rPr lang="en-US" b="1" dirty="0" smtClean="0">
                <a:solidFill>
                  <a:srgbClr val="FFFF00"/>
                </a:solidFill>
                <a:latin typeface="Arial"/>
                <a:cs typeface="Arial"/>
              </a:rPr>
              <a:t>Fatality Case involving a Screwdriver</a:t>
            </a:r>
            <a:endParaRPr lang="en-US" b="1" dirty="0">
              <a:solidFill>
                <a:srgbClr val="FFFF00"/>
              </a:solidFill>
              <a:latin typeface="Arial"/>
              <a:cs typeface="Arial"/>
            </a:endParaRPr>
          </a:p>
        </p:txBody>
      </p:sp>
      <p:sp>
        <p:nvSpPr>
          <p:cNvPr id="3" name="Content Placeholder 2"/>
          <p:cNvSpPr>
            <a:spLocks noGrp="1"/>
          </p:cNvSpPr>
          <p:nvPr>
            <p:ph idx="1"/>
          </p:nvPr>
        </p:nvSpPr>
        <p:spPr>
          <a:xfrm>
            <a:off x="418353" y="1376084"/>
            <a:ext cx="8277412" cy="5481915"/>
          </a:xfrm>
        </p:spPr>
        <p:txBody>
          <a:bodyPr>
            <a:normAutofit/>
          </a:bodyPr>
          <a:lstStyle/>
          <a:p>
            <a:r>
              <a:rPr lang="en-US" sz="2600" dirty="0" smtClean="0">
                <a:latin typeface="Arial" pitchFamily="34" charset="0"/>
                <a:cs typeface="Arial" pitchFamily="34" charset="0"/>
              </a:rPr>
              <a:t>A worker was standing in front of the left side track of a </a:t>
            </a:r>
            <a:r>
              <a:rPr lang="en-US" sz="2600" dirty="0" err="1" smtClean="0">
                <a:latin typeface="Arial" pitchFamily="34" charset="0"/>
                <a:cs typeface="Arial" pitchFamily="34" charset="0"/>
              </a:rPr>
              <a:t>Komat’su</a:t>
            </a:r>
            <a:r>
              <a:rPr lang="en-US" sz="2600" dirty="0" smtClean="0">
                <a:latin typeface="Arial" pitchFamily="34" charset="0"/>
                <a:cs typeface="Arial" pitchFamily="34" charset="0"/>
              </a:rPr>
              <a:t> track dozer. He touched the contact points on the starter with a screwdriver. The machine was in forward high gear when the engine started and moved forward, crushing and killing him under the machine’s track.  </a:t>
            </a:r>
          </a:p>
          <a:p>
            <a:endParaRPr lang="en-US" sz="32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pPr>
              <a:buNone/>
            </a:pPr>
            <a:r>
              <a:rPr lang="en-US" sz="900" dirty="0" smtClean="0">
                <a:latin typeface="Arial" pitchFamily="34" charset="0"/>
                <a:cs typeface="Arial" pitchFamily="34" charset="0"/>
              </a:rPr>
              <a:t>SOURCE: Extracted from OSHA Accident Investigation Data 1990-2009</a:t>
            </a:r>
          </a:p>
          <a:p>
            <a:endParaRPr lang="en-US" dirty="0"/>
          </a:p>
        </p:txBody>
      </p:sp>
      <p:pic>
        <p:nvPicPr>
          <p:cNvPr id="4" name="Picture 3"/>
          <p:cNvPicPr/>
          <p:nvPr/>
        </p:nvPicPr>
        <p:blipFill>
          <a:blip r:embed="rId2"/>
          <a:srcRect/>
          <a:stretch>
            <a:fillRect/>
          </a:stretch>
        </p:blipFill>
        <p:spPr bwMode="auto">
          <a:xfrm>
            <a:off x="5232848" y="3580176"/>
            <a:ext cx="3268681" cy="2754883"/>
          </a:xfrm>
          <a:prstGeom prst="rect">
            <a:avLst/>
          </a:prstGeom>
          <a:noFill/>
          <a:ln w="9525">
            <a:noFill/>
            <a:miter lim="800000"/>
            <a:headEnd/>
            <a:tailEnd/>
          </a:ln>
        </p:spPr>
      </p:pic>
      <p:sp>
        <p:nvSpPr>
          <p:cNvPr id="5" name="TextBox 4"/>
          <p:cNvSpPr txBox="1"/>
          <p:nvPr/>
        </p:nvSpPr>
        <p:spPr>
          <a:xfrm>
            <a:off x="5232847" y="6164159"/>
            <a:ext cx="3268681" cy="523220"/>
          </a:xfrm>
          <a:prstGeom prst="rect">
            <a:avLst/>
          </a:prstGeom>
          <a:solidFill>
            <a:srgbClr val="000000"/>
          </a:solidFill>
        </p:spPr>
        <p:txBody>
          <a:bodyPr wrap="square" rtlCol="0">
            <a:spAutoFit/>
          </a:bodyPr>
          <a:lstStyle/>
          <a:p>
            <a:r>
              <a:rPr lang="en-US" sz="1400" dirty="0" smtClean="0"/>
              <a:t>A </a:t>
            </a:r>
            <a:r>
              <a:rPr lang="en-US" sz="1400" dirty="0" err="1" smtClean="0"/>
              <a:t>Komat’su</a:t>
            </a:r>
            <a:r>
              <a:rPr lang="en-US" sz="1400" dirty="0" smtClean="0"/>
              <a:t> Model D-31-E, similar to the track dozer which killed the worker.</a:t>
            </a:r>
            <a:endParaRPr lang="en-US" sz="1400" dirty="0"/>
          </a:p>
        </p:txBody>
      </p:sp>
      <p:sp>
        <p:nvSpPr>
          <p:cNvPr id="6" name="Slide Number Placeholder 5"/>
          <p:cNvSpPr>
            <a:spLocks noGrp="1"/>
          </p:cNvSpPr>
          <p:nvPr>
            <p:ph type="sldNum" sz="quarter" idx="12"/>
          </p:nvPr>
        </p:nvSpPr>
        <p:spPr/>
        <p:txBody>
          <a:bodyPr/>
          <a:lstStyle/>
          <a:p>
            <a:fld id="{B95B0110-DACF-8246-A6B4-C5728F799A9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4753" y="199933"/>
            <a:ext cx="7467600" cy="1143000"/>
          </a:xfrm>
        </p:spPr>
        <p:txBody>
          <a:bodyPr>
            <a:normAutofit fontScale="90000"/>
          </a:bodyPr>
          <a:lstStyle/>
          <a:p>
            <a:pPr algn="ctr"/>
            <a:r>
              <a:rPr lang="en-US" b="1" dirty="0" smtClean="0">
                <a:solidFill>
                  <a:srgbClr val="FFFF00"/>
                </a:solidFill>
                <a:latin typeface="Arial"/>
                <a:cs typeface="Arial"/>
              </a:rPr>
              <a:t>Fatality Case involving a Screwdriver</a:t>
            </a:r>
            <a:endParaRPr lang="en-US" b="1" dirty="0">
              <a:solidFill>
                <a:srgbClr val="FFFF00"/>
              </a:solidFill>
              <a:latin typeface="Arial"/>
              <a:cs typeface="Arial"/>
            </a:endParaRPr>
          </a:p>
        </p:txBody>
      </p:sp>
      <p:sp>
        <p:nvSpPr>
          <p:cNvPr id="7" name="Content Placeholder 6"/>
          <p:cNvSpPr>
            <a:spLocks noGrp="1"/>
          </p:cNvSpPr>
          <p:nvPr>
            <p:ph idx="1"/>
          </p:nvPr>
        </p:nvSpPr>
        <p:spPr>
          <a:xfrm>
            <a:off x="136478" y="1705970"/>
            <a:ext cx="8619051" cy="5786650"/>
          </a:xfrm>
        </p:spPr>
        <p:txBody>
          <a:bodyPr>
            <a:normAutofit fontScale="92500" lnSpcReduction="10000"/>
          </a:bodyPr>
          <a:lstStyle/>
          <a:p>
            <a:r>
              <a:rPr lang="en-US" sz="3027" dirty="0" smtClean="0">
                <a:ea typeface="Calibri"/>
                <a:cs typeface="Calibri"/>
              </a:rPr>
              <a:t>Two workers were installing three current transformers in an energized </a:t>
            </a:r>
            <a:r>
              <a:rPr lang="en-US" sz="3027" dirty="0" smtClean="0">
                <a:ea typeface="Calibri"/>
                <a:cs typeface="Calibri"/>
              </a:rPr>
              <a:t>480-volt</a:t>
            </a:r>
            <a:r>
              <a:rPr lang="en-US" sz="3027" dirty="0" smtClean="0">
                <a:ea typeface="Calibri"/>
                <a:cs typeface="Calibri"/>
              </a:rPr>
              <a:t>, 800-amp panelboard. One worker used a screwdriver to connect the two halves of a current transformer around the bus bar when an electrical fault occurred. Both employees received second and third degree burns over 80% of their bodies as a result of the electric arc and explosion. One worker died and the other was hospitalized.</a:t>
            </a:r>
          </a:p>
          <a:p>
            <a:endParaRPr lang="en-US" sz="2400" dirty="0" smtClean="0">
              <a:ea typeface="Calibri"/>
              <a:cs typeface="Calibri"/>
            </a:endParaRPr>
          </a:p>
          <a:p>
            <a:endParaRPr lang="en-US" sz="2400" dirty="0" smtClean="0">
              <a:ea typeface="Calibri"/>
              <a:cs typeface="Calibri"/>
            </a:endParaRPr>
          </a:p>
          <a:p>
            <a:endParaRPr lang="en-US" sz="2400" dirty="0" smtClean="0">
              <a:ea typeface="Calibri"/>
              <a:cs typeface="Calibri"/>
            </a:endParaRPr>
          </a:p>
          <a:p>
            <a:endParaRPr lang="en-US" sz="800" dirty="0" smtClean="0">
              <a:ea typeface="Calibri"/>
              <a:cs typeface="Calibri"/>
            </a:endParaRPr>
          </a:p>
          <a:p>
            <a:endParaRPr lang="en-US" sz="800" dirty="0" smtClean="0">
              <a:ea typeface="Calibri"/>
              <a:cs typeface="Calibri"/>
            </a:endParaRPr>
          </a:p>
          <a:p>
            <a:endParaRPr lang="en-US" sz="800" dirty="0" smtClean="0">
              <a:ea typeface="Calibri"/>
              <a:cs typeface="Calibri"/>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Investigation Data 1990-2009</a:t>
            </a:r>
          </a:p>
          <a:p>
            <a:endParaRPr lang="en-US" sz="800" dirty="0"/>
          </a:p>
        </p:txBody>
      </p:sp>
      <p:sp>
        <p:nvSpPr>
          <p:cNvPr id="2" name="Slide Number Placeholder 1"/>
          <p:cNvSpPr>
            <a:spLocks noGrp="1"/>
          </p:cNvSpPr>
          <p:nvPr>
            <p:ph type="sldNum" sz="quarter" idx="12"/>
          </p:nvPr>
        </p:nvSpPr>
        <p:spPr/>
        <p:txBody>
          <a:bodyPr/>
          <a:lstStyle/>
          <a:p>
            <a:fld id="{B95B0110-DACF-8246-A6B4-C5728F799A9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812" y="170051"/>
            <a:ext cx="7467600" cy="1143000"/>
          </a:xfrm>
        </p:spPr>
        <p:txBody>
          <a:bodyPr>
            <a:normAutofit fontScale="90000"/>
          </a:bodyPr>
          <a:lstStyle/>
          <a:p>
            <a:pPr algn="ctr"/>
            <a:r>
              <a:rPr lang="en-US" b="1" dirty="0" smtClean="0">
                <a:solidFill>
                  <a:srgbClr val="FFFF00"/>
                </a:solidFill>
                <a:latin typeface="+mn-lt"/>
              </a:rPr>
              <a:t>Fatality Case involving a Screwdriver</a:t>
            </a:r>
            <a:endParaRPr lang="en-US" b="1" dirty="0">
              <a:solidFill>
                <a:srgbClr val="FFFF00"/>
              </a:solidFill>
              <a:latin typeface="+mn-lt"/>
            </a:endParaRPr>
          </a:p>
        </p:txBody>
      </p:sp>
      <p:sp>
        <p:nvSpPr>
          <p:cNvPr id="3" name="Content Placeholder 2"/>
          <p:cNvSpPr>
            <a:spLocks noGrp="1"/>
          </p:cNvSpPr>
          <p:nvPr>
            <p:ph idx="1"/>
          </p:nvPr>
        </p:nvSpPr>
        <p:spPr>
          <a:xfrm>
            <a:off x="328706" y="1596787"/>
            <a:ext cx="8516470" cy="5066979"/>
          </a:xfrm>
        </p:spPr>
        <p:txBody>
          <a:bodyPr>
            <a:normAutofit lnSpcReduction="10000"/>
          </a:bodyPr>
          <a:lstStyle/>
          <a:p>
            <a:r>
              <a:rPr lang="en-US" sz="2400" dirty="0" smtClean="0">
                <a:solidFill>
                  <a:srgbClr val="FFFFFF"/>
                </a:solidFill>
              </a:rPr>
              <a:t>Two workers were on an insulated aerial lift, removing a bolt from the top of a utility pole. </a:t>
            </a:r>
            <a:r>
              <a:rPr lang="en-US" sz="2400" dirty="0" smtClean="0">
                <a:solidFill>
                  <a:srgbClr val="FFFFFF"/>
                </a:solidFill>
                <a:ea typeface="Calibri"/>
                <a:cs typeface="Calibri"/>
              </a:rPr>
              <a:t>One of the workers climbed out of the bucket and onto the cross arm, while the other stayed in the bucket. Using a hammer and a screwdriver, he punched the bolt until he could pull it out by hand. When he pulled the bolt free, his hand contacted an energized jumper. He received an electric shock and his clothing ignited. He died from his injuries.</a:t>
            </a:r>
          </a:p>
          <a:p>
            <a:endParaRPr lang="en-US" sz="2400" dirty="0" smtClean="0">
              <a:solidFill>
                <a:srgbClr val="FFFFFF"/>
              </a:solidFill>
              <a:latin typeface="Calibri"/>
              <a:ea typeface="Calibri"/>
              <a:cs typeface="Calibri"/>
            </a:endParaRPr>
          </a:p>
          <a:p>
            <a:endParaRPr lang="en-US" sz="2400" dirty="0" smtClean="0">
              <a:solidFill>
                <a:srgbClr val="FFFFFF"/>
              </a:solidFill>
              <a:latin typeface="Calibri"/>
              <a:ea typeface="Calibri"/>
              <a:cs typeface="Calibri"/>
            </a:endParaRPr>
          </a:p>
          <a:p>
            <a:endParaRPr lang="en-US" sz="2400" dirty="0" smtClean="0">
              <a:solidFill>
                <a:srgbClr val="FFFFFF"/>
              </a:solidFill>
              <a:latin typeface="Calibri"/>
              <a:ea typeface="Calibri"/>
              <a:cs typeface="Calibri"/>
            </a:endParaRPr>
          </a:p>
          <a:p>
            <a:endParaRPr lang="en-US" sz="800" dirty="0" smtClean="0">
              <a:solidFill>
                <a:srgbClr val="FFFFFF"/>
              </a:solidFill>
              <a:latin typeface="Calibri"/>
              <a:ea typeface="Calibri"/>
              <a:cs typeface="Calibri"/>
            </a:endParaRPr>
          </a:p>
          <a:p>
            <a:endParaRPr lang="en-US" sz="800" dirty="0" smtClean="0">
              <a:solidFill>
                <a:srgbClr val="FFFFFF"/>
              </a:solidFill>
              <a:latin typeface="Calibri"/>
              <a:ea typeface="Calibri"/>
              <a:cs typeface="Calibri"/>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Investigation Data 1990-2009</a:t>
            </a:r>
          </a:p>
          <a:p>
            <a:endParaRPr lang="en-US" sz="800" dirty="0">
              <a:solidFill>
                <a:srgbClr val="FFFFFF"/>
              </a:solidFill>
            </a:endParaRPr>
          </a:p>
        </p:txBody>
      </p:sp>
      <p:pic>
        <p:nvPicPr>
          <p:cNvPr id="4" name="Picture 3"/>
          <p:cNvPicPr>
            <a:picLocks noChangeAspect="1"/>
          </p:cNvPicPr>
          <p:nvPr/>
        </p:nvPicPr>
        <p:blipFill>
          <a:blip r:embed="rId2"/>
          <a:stretch>
            <a:fillRect/>
          </a:stretch>
        </p:blipFill>
        <p:spPr>
          <a:xfrm>
            <a:off x="5722468" y="4751294"/>
            <a:ext cx="2734236" cy="2017059"/>
          </a:xfrm>
          <a:prstGeom prst="rect">
            <a:avLst/>
          </a:prstGeom>
        </p:spPr>
      </p:pic>
      <p:sp>
        <p:nvSpPr>
          <p:cNvPr id="5" name="TextBox 4"/>
          <p:cNvSpPr txBox="1"/>
          <p:nvPr/>
        </p:nvSpPr>
        <p:spPr>
          <a:xfrm>
            <a:off x="5722468" y="4745924"/>
            <a:ext cx="2734236" cy="461665"/>
          </a:xfrm>
          <a:prstGeom prst="rect">
            <a:avLst/>
          </a:prstGeom>
          <a:solidFill>
            <a:schemeClr val="bg2"/>
          </a:solidFill>
        </p:spPr>
        <p:txBody>
          <a:bodyPr wrap="square" rtlCol="0">
            <a:spAutoFit/>
          </a:bodyPr>
          <a:lstStyle/>
          <a:p>
            <a:r>
              <a:rPr lang="en-US" sz="1200" dirty="0" smtClean="0"/>
              <a:t>Worker in an aerial lift working on utility pole</a:t>
            </a:r>
            <a:endParaRPr lang="en-US" sz="1200" dirty="0"/>
          </a:p>
        </p:txBody>
      </p:sp>
      <p:sp>
        <p:nvSpPr>
          <p:cNvPr id="6" name="Slide Number Placeholder 5"/>
          <p:cNvSpPr>
            <a:spLocks noGrp="1"/>
          </p:cNvSpPr>
          <p:nvPr>
            <p:ph type="sldNum" sz="quarter" idx="12"/>
          </p:nvPr>
        </p:nvSpPr>
        <p:spPr/>
        <p:txBody>
          <a:bodyPr/>
          <a:lstStyle/>
          <a:p>
            <a:fld id="{B95B0110-DACF-8246-A6B4-C5728F799A9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635" y="155110"/>
            <a:ext cx="7467600" cy="1143000"/>
          </a:xfrm>
        </p:spPr>
        <p:txBody>
          <a:bodyPr>
            <a:normAutofit fontScale="90000"/>
          </a:bodyPr>
          <a:lstStyle/>
          <a:p>
            <a:pPr algn="ctr"/>
            <a:r>
              <a:rPr lang="en-US" b="1" dirty="0">
                <a:solidFill>
                  <a:srgbClr val="FFFF00"/>
                </a:solidFill>
              </a:rPr>
              <a:t>Fatality Case involving a Screwdriver</a:t>
            </a:r>
            <a:endParaRPr lang="en-US" b="1" dirty="0">
              <a:solidFill>
                <a:srgbClr val="FFFF00"/>
              </a:solidFill>
              <a:latin typeface="Arial"/>
              <a:cs typeface="Arial"/>
            </a:endParaRPr>
          </a:p>
        </p:txBody>
      </p:sp>
      <p:sp>
        <p:nvSpPr>
          <p:cNvPr id="3" name="Content Placeholder 2"/>
          <p:cNvSpPr>
            <a:spLocks noGrp="1"/>
          </p:cNvSpPr>
          <p:nvPr>
            <p:ph idx="1"/>
          </p:nvPr>
        </p:nvSpPr>
        <p:spPr>
          <a:xfrm>
            <a:off x="298824" y="1480672"/>
            <a:ext cx="8591175" cy="5257800"/>
          </a:xfrm>
        </p:spPr>
        <p:txBody>
          <a:bodyPr>
            <a:normAutofit lnSpcReduction="10000"/>
          </a:bodyPr>
          <a:lstStyle/>
          <a:p>
            <a:r>
              <a:rPr lang="en-US" sz="2400" dirty="0" smtClean="0">
                <a:solidFill>
                  <a:srgbClr val="FFFFFF"/>
                </a:solidFill>
                <a:latin typeface="Arial"/>
                <a:cs typeface="Arial"/>
              </a:rPr>
              <a:t>A worker was standing on the </a:t>
            </a:r>
            <a:r>
              <a:rPr lang="en-US" sz="2400" dirty="0" smtClean="0">
                <a:solidFill>
                  <a:srgbClr val="FFFFFF"/>
                </a:solidFill>
                <a:latin typeface="Arial"/>
                <a:ea typeface="Calibri"/>
                <a:cs typeface="Arial"/>
              </a:rPr>
              <a:t>rear of a conveyor-type boom </a:t>
            </a:r>
            <a:r>
              <a:rPr lang="en-US" sz="2400" dirty="0" smtClean="0">
                <a:solidFill>
                  <a:srgbClr val="FFFFFF"/>
                </a:solidFill>
                <a:latin typeface="Arial"/>
                <a:ea typeface="Calibri"/>
                <a:cs typeface="Arial"/>
              </a:rPr>
              <a:t>truck. </a:t>
            </a:r>
            <a:r>
              <a:rPr lang="en-US" sz="2400" dirty="0" smtClean="0">
                <a:solidFill>
                  <a:srgbClr val="FFFFFF"/>
                </a:solidFill>
                <a:latin typeface="Arial"/>
                <a:ea typeface="Calibri"/>
                <a:cs typeface="Arial"/>
              </a:rPr>
              <a:t>He was using a screwdriver to manipulate the boom controls since the joystick for the control was broken. As he rotated the boom, it contacted a 7200-volt overhead power line. He received an electric shock, descended from the truck bed, and died from the electrical shock.</a:t>
            </a:r>
          </a:p>
          <a:p>
            <a:endParaRPr lang="en-US" sz="2400" dirty="0" smtClean="0">
              <a:solidFill>
                <a:srgbClr val="FFFFFF"/>
              </a:solidFill>
              <a:latin typeface="Arial"/>
              <a:ea typeface="Calibri"/>
              <a:cs typeface="Arial"/>
            </a:endParaRPr>
          </a:p>
          <a:p>
            <a:endParaRPr lang="en-US" sz="2400" dirty="0" smtClean="0">
              <a:solidFill>
                <a:srgbClr val="FFFFFF"/>
              </a:solidFill>
              <a:latin typeface="Arial"/>
              <a:ea typeface="Calibri"/>
              <a:cs typeface="Arial"/>
            </a:endParaRPr>
          </a:p>
          <a:p>
            <a:endParaRPr lang="en-US" sz="2400" dirty="0" smtClean="0">
              <a:solidFill>
                <a:srgbClr val="FFFFFF"/>
              </a:solidFill>
              <a:latin typeface="Arial"/>
              <a:ea typeface="Calibri"/>
              <a:cs typeface="Arial"/>
            </a:endParaRPr>
          </a:p>
          <a:p>
            <a:endParaRPr lang="en-US" sz="2400" dirty="0" smtClean="0">
              <a:solidFill>
                <a:srgbClr val="FFFFFF"/>
              </a:solidFill>
              <a:latin typeface="Arial"/>
              <a:ea typeface="Calibri"/>
              <a:cs typeface="Arial"/>
            </a:endParaRPr>
          </a:p>
          <a:p>
            <a:endParaRPr lang="en-US" sz="2400" dirty="0" smtClean="0">
              <a:solidFill>
                <a:srgbClr val="FFFFFF"/>
              </a:solidFill>
              <a:latin typeface="Arial"/>
              <a:ea typeface="Calibri"/>
              <a:cs typeface="Arial"/>
            </a:endParaRPr>
          </a:p>
          <a:p>
            <a:endParaRPr lang="en-US" sz="800" dirty="0" smtClean="0">
              <a:solidFill>
                <a:srgbClr val="FFFFFF"/>
              </a:solidFill>
              <a:latin typeface="Arial"/>
              <a:ea typeface="Calibri"/>
              <a:cs typeface="Arial"/>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Investigation Data 1990-2009</a:t>
            </a:r>
          </a:p>
          <a:p>
            <a:endParaRPr lang="en-US" sz="800" dirty="0">
              <a:solidFill>
                <a:srgbClr val="FFFFFF"/>
              </a:solidFill>
              <a:latin typeface="Arial"/>
              <a:cs typeface="Arial"/>
            </a:endParaRPr>
          </a:p>
        </p:txBody>
      </p:sp>
      <p:pic>
        <p:nvPicPr>
          <p:cNvPr id="4" name="Picture 3"/>
          <p:cNvPicPr/>
          <p:nvPr/>
        </p:nvPicPr>
        <p:blipFill>
          <a:blip r:embed="rId2"/>
          <a:srcRect/>
          <a:stretch>
            <a:fillRect/>
          </a:stretch>
        </p:blipFill>
        <p:spPr bwMode="auto">
          <a:xfrm>
            <a:off x="4793894" y="4041588"/>
            <a:ext cx="4096105" cy="2637119"/>
          </a:xfrm>
          <a:prstGeom prst="rect">
            <a:avLst/>
          </a:prstGeom>
          <a:noFill/>
          <a:ln w="9525">
            <a:noFill/>
            <a:miter lim="800000"/>
            <a:headEnd/>
            <a:tailEnd/>
          </a:ln>
        </p:spPr>
      </p:pic>
      <p:sp>
        <p:nvSpPr>
          <p:cNvPr id="5" name="TextBox 4"/>
          <p:cNvSpPr txBox="1"/>
          <p:nvPr/>
        </p:nvSpPr>
        <p:spPr>
          <a:xfrm>
            <a:off x="4793894" y="6309375"/>
            <a:ext cx="4096105" cy="369332"/>
          </a:xfrm>
          <a:prstGeom prst="rect">
            <a:avLst/>
          </a:prstGeom>
          <a:solidFill>
            <a:schemeClr val="bg1"/>
          </a:solidFill>
        </p:spPr>
        <p:txBody>
          <a:bodyPr wrap="square" rtlCol="0">
            <a:spAutoFit/>
          </a:bodyPr>
          <a:lstStyle/>
          <a:p>
            <a:r>
              <a:rPr lang="en-US" dirty="0" smtClean="0"/>
              <a:t>Freightliner FL80 truck with bucket</a:t>
            </a:r>
            <a:endParaRPr lang="en-US" dirty="0"/>
          </a:p>
        </p:txBody>
      </p:sp>
      <p:sp>
        <p:nvSpPr>
          <p:cNvPr id="6" name="Slide Number Placeholder 5"/>
          <p:cNvSpPr>
            <a:spLocks noGrp="1"/>
          </p:cNvSpPr>
          <p:nvPr>
            <p:ph type="sldNum" sz="quarter" idx="12"/>
          </p:nvPr>
        </p:nvSpPr>
        <p:spPr/>
        <p:txBody>
          <a:bodyPr/>
          <a:lstStyle/>
          <a:p>
            <a:fld id="{B95B0110-DACF-8246-A6B4-C5728F799A9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41" y="199933"/>
            <a:ext cx="7467600" cy="1143000"/>
          </a:xfrm>
        </p:spPr>
        <p:txBody>
          <a:bodyPr>
            <a:normAutofit fontScale="90000"/>
          </a:bodyPr>
          <a:lstStyle/>
          <a:p>
            <a:pPr algn="ctr"/>
            <a:r>
              <a:rPr lang="en-US" b="1" dirty="0">
                <a:solidFill>
                  <a:srgbClr val="FFFF00"/>
                </a:solidFill>
              </a:rPr>
              <a:t>Fatality Case involving a Screwdriver</a:t>
            </a:r>
            <a:endParaRPr lang="en-US" b="1" dirty="0">
              <a:solidFill>
                <a:srgbClr val="FFFF00"/>
              </a:solidFill>
              <a:latin typeface="+mn-lt"/>
            </a:endParaRPr>
          </a:p>
        </p:txBody>
      </p:sp>
      <p:sp>
        <p:nvSpPr>
          <p:cNvPr id="3" name="Content Placeholder 2"/>
          <p:cNvSpPr>
            <a:spLocks noGrp="1"/>
          </p:cNvSpPr>
          <p:nvPr>
            <p:ph idx="1"/>
          </p:nvPr>
        </p:nvSpPr>
        <p:spPr>
          <a:xfrm>
            <a:off x="150125" y="1596788"/>
            <a:ext cx="8884693" cy="5261211"/>
          </a:xfrm>
        </p:spPr>
        <p:txBody>
          <a:bodyPr>
            <a:normAutofit lnSpcReduction="10000"/>
          </a:bodyPr>
          <a:lstStyle/>
          <a:p>
            <a:r>
              <a:rPr lang="en-US" sz="2600" dirty="0" smtClean="0">
                <a:solidFill>
                  <a:srgbClr val="FFFFFF"/>
                </a:solidFill>
                <a:ea typeface="Calibri"/>
                <a:cs typeface="Calibri"/>
              </a:rPr>
              <a:t>A company was moving a form traveler which was used for pouring concrete, when electrical power was lost to the machine. The superintendent decided to test the electrical system. The probes for the tester were not of sufficient length to reach into the cavity to make contact with the conductor. He inserted a screwdriver into the cavity which was used as an extension for the probe. He contacted the energized screwdriver with the back of his hand and was electrocuted.</a:t>
            </a:r>
          </a:p>
          <a:p>
            <a:endParaRPr lang="en-US" sz="2400" dirty="0" smtClean="0">
              <a:solidFill>
                <a:srgbClr val="FFFFFF"/>
              </a:solidFill>
              <a:ea typeface="Calibri"/>
              <a:cs typeface="Calibri"/>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Investigation Data 1990-2009</a:t>
            </a:r>
          </a:p>
          <a:p>
            <a:endParaRPr lang="en-US" sz="800" dirty="0" smtClean="0">
              <a:solidFill>
                <a:srgbClr val="FFFFFF"/>
              </a:solidFill>
              <a:ea typeface="Calibri"/>
              <a:cs typeface="Calibri"/>
            </a:endParaRPr>
          </a:p>
          <a:p>
            <a:endParaRPr lang="en-US" sz="800" dirty="0" smtClean="0">
              <a:solidFill>
                <a:srgbClr val="FFFFFF"/>
              </a:solidFill>
              <a:ea typeface="Calibri"/>
              <a:cs typeface="Calibri"/>
            </a:endParaRPr>
          </a:p>
          <a:p>
            <a:endParaRPr lang="en-US" sz="2400" dirty="0" smtClean="0">
              <a:solidFill>
                <a:srgbClr val="FFFFFF"/>
              </a:solidFill>
              <a:ea typeface="Calibri"/>
              <a:cs typeface="Calibri"/>
            </a:endParaRPr>
          </a:p>
          <a:p>
            <a:endParaRPr lang="en-US" sz="2400" dirty="0">
              <a:solidFill>
                <a:srgbClr val="FFFFFF"/>
              </a:solidFill>
            </a:endParaRPr>
          </a:p>
        </p:txBody>
      </p:sp>
      <p:sp>
        <p:nvSpPr>
          <p:cNvPr id="4" name="Slide Number Placeholder 3"/>
          <p:cNvSpPr>
            <a:spLocks noGrp="1"/>
          </p:cNvSpPr>
          <p:nvPr>
            <p:ph type="sldNum" sz="quarter" idx="12"/>
          </p:nvPr>
        </p:nvSpPr>
        <p:spPr/>
        <p:txBody>
          <a:bodyPr/>
          <a:lstStyle/>
          <a:p>
            <a:fld id="{B95B0110-DACF-8246-A6B4-C5728F799A9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41" y="274638"/>
            <a:ext cx="7467600" cy="1143000"/>
          </a:xfrm>
        </p:spPr>
        <p:txBody>
          <a:bodyPr>
            <a:normAutofit fontScale="90000"/>
          </a:bodyPr>
          <a:lstStyle/>
          <a:p>
            <a:pPr algn="ctr"/>
            <a:r>
              <a:rPr lang="en-US" b="1" dirty="0">
                <a:solidFill>
                  <a:srgbClr val="FFFF00"/>
                </a:solidFill>
              </a:rPr>
              <a:t>Fatality Case involving a Screwdriver</a:t>
            </a:r>
            <a:endParaRPr lang="en-US" b="1" dirty="0">
              <a:solidFill>
                <a:srgbClr val="FFFF00"/>
              </a:solidFill>
              <a:latin typeface="Arial"/>
              <a:cs typeface="Arial"/>
            </a:endParaRPr>
          </a:p>
        </p:txBody>
      </p:sp>
      <p:sp>
        <p:nvSpPr>
          <p:cNvPr id="3" name="Content Placeholder 2"/>
          <p:cNvSpPr>
            <a:spLocks noGrp="1"/>
          </p:cNvSpPr>
          <p:nvPr>
            <p:ph idx="1"/>
          </p:nvPr>
        </p:nvSpPr>
        <p:spPr>
          <a:xfrm>
            <a:off x="283882" y="1465731"/>
            <a:ext cx="8516471" cy="5257800"/>
          </a:xfrm>
        </p:spPr>
        <p:txBody>
          <a:bodyPr>
            <a:noAutofit/>
          </a:bodyPr>
          <a:lstStyle/>
          <a:p>
            <a:r>
              <a:rPr lang="en-US" sz="2300" dirty="0" smtClean="0">
                <a:solidFill>
                  <a:srgbClr val="FFFFFF"/>
                </a:solidFill>
                <a:ea typeface="Calibri"/>
                <a:cs typeface="Calibri"/>
              </a:rPr>
              <a:t>Two workers were helping to renovate a building by installing new electrical wiring. One worker had informed the other that one of the metal conduits was loose, and it was energizing  the other conduits in the area. The worker entered the attic area with a </a:t>
            </a:r>
            <a:r>
              <a:rPr lang="en-US" sz="2300" dirty="0" smtClean="0">
                <a:solidFill>
                  <a:srgbClr val="FFFFFF"/>
                </a:solidFill>
                <a:ea typeface="Calibri"/>
                <a:cs typeface="Calibri"/>
              </a:rPr>
              <a:t>voltage detector </a:t>
            </a:r>
            <a:r>
              <a:rPr lang="en-US" sz="2300" dirty="0" smtClean="0">
                <a:solidFill>
                  <a:srgbClr val="FFFFFF"/>
                </a:solidFill>
                <a:ea typeface="Calibri"/>
                <a:cs typeface="Calibri"/>
              </a:rPr>
              <a:t>to identify any energized conduits or wires. </a:t>
            </a:r>
          </a:p>
          <a:p>
            <a:endParaRPr lang="en-US" sz="800" dirty="0" smtClean="0">
              <a:solidFill>
                <a:srgbClr val="FFFFFF"/>
              </a:solidFill>
              <a:ea typeface="Calibri"/>
              <a:cs typeface="Calibri"/>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Investigation Data 1990-2009</a:t>
            </a:r>
          </a:p>
          <a:p>
            <a:endParaRPr lang="en-US" sz="2200" dirty="0" smtClean="0">
              <a:solidFill>
                <a:srgbClr val="FFFFFF"/>
              </a:solidFill>
              <a:ea typeface="Calibri"/>
              <a:cs typeface="Calibri"/>
            </a:endParaRPr>
          </a:p>
          <a:p>
            <a:endParaRPr lang="en-US" sz="800" dirty="0" smtClean="0">
              <a:solidFill>
                <a:srgbClr val="FFFFFF"/>
              </a:solidFill>
              <a:ea typeface="Calibri"/>
              <a:cs typeface="Calibri"/>
            </a:endParaRPr>
          </a:p>
          <a:p>
            <a:endParaRPr lang="en-US" sz="800" dirty="0" smtClean="0">
              <a:solidFill>
                <a:srgbClr val="FFFFFF"/>
              </a:solidFill>
              <a:ea typeface="Calibri"/>
              <a:cs typeface="Calibri"/>
            </a:endParaRPr>
          </a:p>
          <a:p>
            <a:endParaRPr lang="en-US" sz="800" dirty="0">
              <a:solidFill>
                <a:srgbClr val="FFFFFF"/>
              </a:solidFill>
            </a:endParaRPr>
          </a:p>
        </p:txBody>
      </p:sp>
      <p:pic>
        <p:nvPicPr>
          <p:cNvPr id="5" name="Picture 4"/>
          <p:cNvPicPr>
            <a:picLocks noChangeAspect="1"/>
          </p:cNvPicPr>
          <p:nvPr/>
        </p:nvPicPr>
        <p:blipFill>
          <a:blip r:embed="rId2"/>
          <a:stretch>
            <a:fillRect/>
          </a:stretch>
        </p:blipFill>
        <p:spPr>
          <a:xfrm>
            <a:off x="5408706" y="3521857"/>
            <a:ext cx="2405529" cy="2405529"/>
          </a:xfrm>
          <a:prstGeom prst="rect">
            <a:avLst/>
          </a:prstGeom>
        </p:spPr>
      </p:pic>
      <p:sp>
        <p:nvSpPr>
          <p:cNvPr id="6" name="TextBox 5"/>
          <p:cNvSpPr txBox="1"/>
          <p:nvPr/>
        </p:nvSpPr>
        <p:spPr>
          <a:xfrm>
            <a:off x="5408706" y="5942327"/>
            <a:ext cx="2405529" cy="738664"/>
          </a:xfrm>
          <a:prstGeom prst="rect">
            <a:avLst/>
          </a:prstGeom>
          <a:solidFill>
            <a:schemeClr val="bg1"/>
          </a:solidFill>
        </p:spPr>
        <p:txBody>
          <a:bodyPr wrap="square" rtlCol="0">
            <a:spAutoFit/>
          </a:bodyPr>
          <a:lstStyle/>
          <a:p>
            <a:r>
              <a:rPr lang="en-US" sz="1400" dirty="0" smtClean="0">
                <a:solidFill>
                  <a:srgbClr val="FFFFFF"/>
                </a:solidFill>
                <a:ea typeface="Calibri"/>
                <a:cs typeface="Calibri"/>
              </a:rPr>
              <a:t>Greenlee GT-11 Voltage Detector, similar to the one used by the victim</a:t>
            </a:r>
            <a:endParaRPr lang="en-US" sz="1400" dirty="0"/>
          </a:p>
        </p:txBody>
      </p:sp>
      <p:sp>
        <p:nvSpPr>
          <p:cNvPr id="4" name="Slide Number Placeholder 3"/>
          <p:cNvSpPr>
            <a:spLocks noGrp="1"/>
          </p:cNvSpPr>
          <p:nvPr>
            <p:ph type="sldNum" sz="quarter" idx="12"/>
          </p:nvPr>
        </p:nvSpPr>
        <p:spPr/>
        <p:txBody>
          <a:bodyPr/>
          <a:lstStyle/>
          <a:p>
            <a:fld id="{B95B0110-DACF-8246-A6B4-C5728F799A97}" type="slidenum">
              <a:rPr lang="en-US" smtClean="0"/>
              <a:pPr/>
              <a:t>16</a:t>
            </a:fld>
            <a:endParaRPr lang="en-US"/>
          </a:p>
        </p:txBody>
      </p:sp>
      <p:sp>
        <p:nvSpPr>
          <p:cNvPr id="7" name="TextBox 6"/>
          <p:cNvSpPr txBox="1"/>
          <p:nvPr/>
        </p:nvSpPr>
        <p:spPr>
          <a:xfrm>
            <a:off x="1201003" y="4531057"/>
            <a:ext cx="3111690" cy="461665"/>
          </a:xfrm>
          <a:prstGeom prst="rect">
            <a:avLst/>
          </a:prstGeom>
          <a:noFill/>
        </p:spPr>
        <p:txBody>
          <a:bodyPr wrap="square" rtlCol="0">
            <a:spAutoFit/>
          </a:bodyPr>
          <a:lstStyle/>
          <a:p>
            <a:r>
              <a:rPr lang="en-US" sz="2400" dirty="0" smtClean="0">
                <a:solidFill>
                  <a:srgbClr val="FFFF00"/>
                </a:solidFill>
              </a:rPr>
              <a:t>Continued</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04329" y="2751722"/>
            <a:ext cx="3564023" cy="2851218"/>
          </a:xfrm>
          <a:prstGeom prst="rect">
            <a:avLst/>
          </a:prstGeom>
        </p:spPr>
      </p:pic>
      <p:sp>
        <p:nvSpPr>
          <p:cNvPr id="10" name="TextBox 9"/>
          <p:cNvSpPr txBox="1"/>
          <p:nvPr/>
        </p:nvSpPr>
        <p:spPr>
          <a:xfrm>
            <a:off x="3204329" y="5602940"/>
            <a:ext cx="3564023" cy="954107"/>
          </a:xfrm>
          <a:prstGeom prst="rect">
            <a:avLst/>
          </a:prstGeom>
          <a:solidFill>
            <a:srgbClr val="000000"/>
          </a:solidFill>
        </p:spPr>
        <p:txBody>
          <a:bodyPr wrap="square" rtlCol="0">
            <a:spAutoFit/>
          </a:bodyPr>
          <a:lstStyle/>
          <a:p>
            <a:r>
              <a:rPr lang="en-US" sz="1400" dirty="0" smtClean="0">
                <a:solidFill>
                  <a:srgbClr val="FFFFFF"/>
                </a:solidFill>
                <a:ea typeface="Calibri"/>
                <a:cs typeface="Calibri"/>
              </a:rPr>
              <a:t>Klein Journeyman electrical gloves with thumbs, index and middle fingers exposed, similar to the gloves the victim was	 wearing.  </a:t>
            </a:r>
            <a:endParaRPr lang="en-US" sz="1400" dirty="0"/>
          </a:p>
        </p:txBody>
      </p:sp>
      <p:sp>
        <p:nvSpPr>
          <p:cNvPr id="16" name="Content Placeholder 12"/>
          <p:cNvSpPr>
            <a:spLocks noGrp="1"/>
          </p:cNvSpPr>
          <p:nvPr>
            <p:ph idx="1"/>
          </p:nvPr>
        </p:nvSpPr>
        <p:spPr>
          <a:xfrm>
            <a:off x="537882" y="396963"/>
            <a:ext cx="8202706" cy="6356449"/>
          </a:xfrm>
        </p:spPr>
        <p:txBody>
          <a:bodyPr>
            <a:normAutofit fontScale="92500" lnSpcReduction="10000"/>
          </a:bodyPr>
          <a:lstStyle/>
          <a:p>
            <a:r>
              <a:rPr lang="en-US" sz="2486" dirty="0" smtClean="0">
                <a:solidFill>
                  <a:srgbClr val="FFFFFF"/>
                </a:solidFill>
                <a:ea typeface="Calibri"/>
                <a:cs typeface="Calibri"/>
              </a:rPr>
              <a:t>The worker had non-insulated tools (a </a:t>
            </a:r>
            <a:r>
              <a:rPr lang="en-US" sz="2486" dirty="0" smtClean="0">
                <a:solidFill>
                  <a:srgbClr val="FFFFFF"/>
                </a:solidFill>
                <a:ea typeface="Calibri"/>
                <a:cs typeface="Calibri"/>
              </a:rPr>
              <a:t>screwdriver </a:t>
            </a:r>
            <a:r>
              <a:rPr lang="en-US" sz="2486" dirty="0" smtClean="0">
                <a:solidFill>
                  <a:srgbClr val="FFFFFF"/>
                </a:solidFill>
                <a:ea typeface="Calibri"/>
                <a:cs typeface="Calibri"/>
              </a:rPr>
              <a:t>and a </a:t>
            </a:r>
            <a:r>
              <a:rPr lang="en-US" sz="2486" dirty="0" smtClean="0">
                <a:solidFill>
                  <a:srgbClr val="FFFFFF"/>
                </a:solidFill>
                <a:ea typeface="Calibri"/>
                <a:cs typeface="Calibri"/>
              </a:rPr>
              <a:t>9-inch </a:t>
            </a:r>
            <a:r>
              <a:rPr lang="en-US" sz="2486" dirty="0" smtClean="0">
                <a:solidFill>
                  <a:srgbClr val="FFFFFF"/>
                </a:solidFill>
                <a:ea typeface="Calibri"/>
                <a:cs typeface="Calibri"/>
              </a:rPr>
              <a:t>side cutter), and he was wearing </a:t>
            </a:r>
            <a:r>
              <a:rPr lang="en-US" sz="2486" dirty="0" smtClean="0">
                <a:solidFill>
                  <a:srgbClr val="FFFFFF"/>
                </a:solidFill>
                <a:ea typeface="Calibri"/>
                <a:cs typeface="Calibri"/>
              </a:rPr>
              <a:t>journeyman </a:t>
            </a:r>
            <a:r>
              <a:rPr lang="en-US" sz="2486" dirty="0" smtClean="0">
                <a:solidFill>
                  <a:srgbClr val="FFFFFF"/>
                </a:solidFill>
                <a:ea typeface="Calibri"/>
                <a:cs typeface="Calibri"/>
              </a:rPr>
              <a:t>electrical gloves which did not cover two fingers and the thumb of each hand. As he was crawling in the limited attic space, his chest and upper extremities made contact with an energized conduit or wire, and he was electrocuted. </a:t>
            </a: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2300" dirty="0" smtClean="0">
              <a:solidFill>
                <a:srgbClr val="FFFFFF"/>
              </a:solidFill>
              <a:ea typeface="Calibri"/>
              <a:cs typeface="Calibri"/>
            </a:endParaRPr>
          </a:p>
          <a:p>
            <a:endParaRPr lang="en-US" sz="800" dirty="0" smtClean="0">
              <a:solidFill>
                <a:srgbClr val="FFFFFF"/>
              </a:solidFill>
              <a:ea typeface="Calibri"/>
              <a:cs typeface="Calibri"/>
            </a:endParaRPr>
          </a:p>
          <a:p>
            <a:endParaRPr lang="en-US" sz="800" dirty="0" smtClean="0">
              <a:solidFill>
                <a:srgbClr val="FFFFFF"/>
              </a:solidFill>
              <a:ea typeface="Calibri"/>
              <a:cs typeface="Calibri"/>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endParaRPr lang="en-US" sz="800" dirty="0" smtClean="0">
              <a:latin typeface="Arial" pitchFamily="34" charset="0"/>
              <a:cs typeface="Arial" pitchFamily="34" charset="0"/>
            </a:endParaRPr>
          </a:p>
          <a:p>
            <a:pPr>
              <a:buNone/>
            </a:pPr>
            <a:endParaRPr lang="en-US" sz="800" dirty="0" smtClean="0">
              <a:latin typeface="Arial" pitchFamily="34" charset="0"/>
              <a:cs typeface="Arial" pitchFamily="34" charset="0"/>
            </a:endParaRPr>
          </a:p>
          <a:p>
            <a:pPr>
              <a:buNone/>
            </a:pPr>
            <a:endParaRPr lang="en-US" sz="800" dirty="0" smtClean="0">
              <a:latin typeface="Arial" pitchFamily="34" charset="0"/>
              <a:cs typeface="Arial" pitchFamily="34" charset="0"/>
            </a:endParaRPr>
          </a:p>
          <a:p>
            <a:pPr>
              <a:buNone/>
            </a:pPr>
            <a:endParaRPr lang="en-US" sz="800" dirty="0" smtClean="0">
              <a:latin typeface="Arial" pitchFamily="34" charset="0"/>
              <a:cs typeface="Arial" pitchFamily="34" charset="0"/>
            </a:endParaRPr>
          </a:p>
          <a:p>
            <a:pPr>
              <a:buNone/>
            </a:pPr>
            <a:r>
              <a:rPr lang="en-US" sz="800" dirty="0" smtClean="0">
                <a:latin typeface="Arial" pitchFamily="34" charset="0"/>
                <a:cs typeface="Arial" pitchFamily="34" charset="0"/>
              </a:rPr>
              <a:t>SOURCE: Extracted from OSHA Accident </a:t>
            </a:r>
          </a:p>
          <a:p>
            <a:pPr>
              <a:buNone/>
            </a:pPr>
            <a:r>
              <a:rPr lang="en-US" sz="800" dirty="0" smtClean="0">
                <a:latin typeface="Arial" pitchFamily="34" charset="0"/>
                <a:cs typeface="Arial" pitchFamily="34" charset="0"/>
              </a:rPr>
              <a:t>Investigation Data 1990-2009</a:t>
            </a:r>
          </a:p>
          <a:p>
            <a:endParaRPr lang="en-US" sz="800" dirty="0"/>
          </a:p>
        </p:txBody>
      </p:sp>
      <p:sp>
        <p:nvSpPr>
          <p:cNvPr id="2" name="Slide Number Placeholder 1"/>
          <p:cNvSpPr>
            <a:spLocks noGrp="1"/>
          </p:cNvSpPr>
          <p:nvPr>
            <p:ph type="sldNum" sz="quarter" idx="12"/>
          </p:nvPr>
        </p:nvSpPr>
        <p:spPr/>
        <p:txBody>
          <a:bodyPr/>
          <a:lstStyle/>
          <a:p>
            <a:fld id="{B95B0110-DACF-8246-A6B4-C5728F799A9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694" y="125228"/>
            <a:ext cx="7467600" cy="1143000"/>
          </a:xfrm>
        </p:spPr>
        <p:txBody>
          <a:bodyPr/>
          <a:lstStyle/>
          <a:p>
            <a:pPr algn="ctr"/>
            <a:r>
              <a:rPr lang="en-US" b="1" dirty="0" smtClean="0">
                <a:solidFill>
                  <a:srgbClr val="FFFF00"/>
                </a:solidFill>
                <a:latin typeface="Arial"/>
                <a:cs typeface="Arial"/>
              </a:rPr>
              <a:t>OSHA Regulations</a:t>
            </a:r>
            <a:endParaRPr lang="en-US" b="1" dirty="0">
              <a:solidFill>
                <a:srgbClr val="FFFF00"/>
              </a:solidFill>
              <a:latin typeface="Arial"/>
              <a:cs typeface="Arial"/>
            </a:endParaRPr>
          </a:p>
        </p:txBody>
      </p:sp>
      <p:sp>
        <p:nvSpPr>
          <p:cNvPr id="3" name="Content Placeholder 2"/>
          <p:cNvSpPr>
            <a:spLocks noGrp="1"/>
          </p:cNvSpPr>
          <p:nvPr>
            <p:ph idx="1"/>
          </p:nvPr>
        </p:nvSpPr>
        <p:spPr>
          <a:xfrm>
            <a:off x="0" y="1376084"/>
            <a:ext cx="9144000" cy="5481916"/>
          </a:xfrm>
        </p:spPr>
        <p:txBody>
          <a:bodyPr/>
          <a:lstStyle/>
          <a:p>
            <a:r>
              <a:rPr lang="en-US" sz="2600" dirty="0" smtClean="0"/>
              <a:t>There is </a:t>
            </a:r>
            <a:r>
              <a:rPr lang="en-US" sz="2600" u="sng" dirty="0" smtClean="0"/>
              <a:t>NO</a:t>
            </a:r>
            <a:r>
              <a:rPr lang="en-US" sz="2600" dirty="0" smtClean="0"/>
              <a:t> OSHA regulation pertaining specifically to screwdriver safety. </a:t>
            </a:r>
          </a:p>
          <a:p>
            <a:r>
              <a:rPr lang="en-US" sz="2600" dirty="0" smtClean="0"/>
              <a:t>However, </a:t>
            </a:r>
            <a:r>
              <a:rPr lang="en-US" sz="2600" b="1" i="1" u="sng" dirty="0" smtClean="0"/>
              <a:t>1910.335(a)(2)(i)</a:t>
            </a:r>
            <a:r>
              <a:rPr lang="en-US" sz="2600" dirty="0" smtClean="0"/>
              <a:t> states: “When working near exposed energized conductors or circuit parts, each employee shall use insulated tools or handling equipment if the tools or handling equipment might make contact with such conductors or parts.”</a:t>
            </a:r>
          </a:p>
          <a:p>
            <a:pPr lvl="1"/>
            <a:r>
              <a:rPr lang="en-US" sz="2200" dirty="0" smtClean="0"/>
              <a:t>This extends to the use of screwdrivers near live conductors/circuits.</a:t>
            </a:r>
          </a:p>
          <a:p>
            <a:endParaRPr lang="en-US" dirty="0" smtClean="0"/>
          </a:p>
          <a:p>
            <a:pPr>
              <a:buNone/>
            </a:pPr>
            <a:endParaRPr lang="en-US" dirty="0" smtClean="0"/>
          </a:p>
          <a:p>
            <a:endParaRPr lang="en-US" sz="900" dirty="0" smtClean="0"/>
          </a:p>
          <a:p>
            <a:endParaRPr lang="en-US" sz="900" dirty="0" smtClean="0"/>
          </a:p>
          <a:p>
            <a:endParaRPr lang="en-US" sz="900" dirty="0" smtClean="0"/>
          </a:p>
          <a:p>
            <a:pPr>
              <a:buNone/>
            </a:pPr>
            <a:r>
              <a:rPr lang="en-US" sz="900" dirty="0" smtClean="0"/>
              <a:t>Source: OSHA Regulations (Standards-29 CFR). </a:t>
            </a:r>
            <a:r>
              <a:rPr lang="en-US" sz="900" dirty="0" smtClean="0">
                <a:hlinkClick r:id="rId2"/>
              </a:rPr>
              <a:t>http://www.osha.gov/pls/oshaweb/owadisp.show_document?p_table=STANDARDS&amp;p_id=9912</a:t>
            </a:r>
            <a:r>
              <a:rPr lang="en-US" sz="900" dirty="0" smtClean="0"/>
              <a:t> </a:t>
            </a:r>
          </a:p>
          <a:p>
            <a:pPr lvl="1"/>
            <a:endParaRPr lang="en-US" sz="2200" dirty="0" smtClean="0"/>
          </a:p>
          <a:p>
            <a:pPr lvl="1"/>
            <a:endParaRPr lang="en-US" sz="2200" dirty="0" smtClean="0"/>
          </a:p>
          <a:p>
            <a:pPr lvl="1"/>
            <a:endParaRPr lang="en-US" sz="2200" dirty="0" smtClean="0"/>
          </a:p>
          <a:p>
            <a:pPr lvl="1"/>
            <a:endParaRPr lang="en-US" sz="2200" dirty="0" smtClean="0"/>
          </a:p>
        </p:txBody>
      </p:sp>
      <p:pic>
        <p:nvPicPr>
          <p:cNvPr id="4" name="Picture 3"/>
          <p:cNvPicPr/>
          <p:nvPr/>
        </p:nvPicPr>
        <p:blipFill>
          <a:blip r:embed="rId3"/>
          <a:srcRect/>
          <a:stretch>
            <a:fillRect/>
          </a:stretch>
        </p:blipFill>
        <p:spPr bwMode="auto">
          <a:xfrm>
            <a:off x="3670001" y="4740835"/>
            <a:ext cx="1833880" cy="1828800"/>
          </a:xfrm>
          <a:prstGeom prst="rect">
            <a:avLst/>
          </a:prstGeom>
          <a:noFill/>
          <a:ln w="9525">
            <a:noFill/>
            <a:miter lim="800000"/>
            <a:headEnd/>
            <a:tailEnd/>
          </a:ln>
        </p:spPr>
      </p:pic>
      <p:sp>
        <p:nvSpPr>
          <p:cNvPr id="5" name="TextBox 4"/>
          <p:cNvSpPr txBox="1"/>
          <p:nvPr/>
        </p:nvSpPr>
        <p:spPr>
          <a:xfrm>
            <a:off x="3655059" y="6197616"/>
            <a:ext cx="1848821" cy="461665"/>
          </a:xfrm>
          <a:prstGeom prst="rect">
            <a:avLst/>
          </a:prstGeom>
          <a:solidFill>
            <a:srgbClr val="000000"/>
          </a:solidFill>
        </p:spPr>
        <p:txBody>
          <a:bodyPr wrap="square" rtlCol="0">
            <a:spAutoFit/>
          </a:bodyPr>
          <a:lstStyle/>
          <a:p>
            <a:r>
              <a:rPr lang="en-US" sz="1200" dirty="0" smtClean="0">
                <a:solidFill>
                  <a:srgbClr val="FFFFFF"/>
                </a:solidFill>
              </a:rPr>
              <a:t>Screwdrivers with insulated handles</a:t>
            </a:r>
            <a:endParaRPr lang="en-US" sz="1200" dirty="0">
              <a:solidFill>
                <a:srgbClr val="FFFFFF"/>
              </a:solidFill>
            </a:endParaRPr>
          </a:p>
        </p:txBody>
      </p:sp>
      <p:sp>
        <p:nvSpPr>
          <p:cNvPr id="6" name="Slide Number Placeholder 5"/>
          <p:cNvSpPr>
            <a:spLocks noGrp="1"/>
          </p:cNvSpPr>
          <p:nvPr>
            <p:ph type="sldNum" sz="quarter" idx="12"/>
          </p:nvPr>
        </p:nvSpPr>
        <p:spPr/>
        <p:txBody>
          <a:bodyPr/>
          <a:lstStyle/>
          <a:p>
            <a:fld id="{B95B0110-DACF-8246-A6B4-C5728F799A9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929" y="274638"/>
            <a:ext cx="7467600" cy="1143000"/>
          </a:xfrm>
        </p:spPr>
        <p:txBody>
          <a:bodyPr>
            <a:normAutofit fontScale="90000"/>
          </a:bodyPr>
          <a:lstStyle/>
          <a:p>
            <a:pPr algn="ctr"/>
            <a:r>
              <a:rPr lang="en-US" b="1" dirty="0" smtClean="0">
                <a:solidFill>
                  <a:srgbClr val="FFFF00"/>
                </a:solidFill>
                <a:latin typeface="+mn-lt"/>
              </a:rPr>
              <a:t>Personal Protective Equipment</a:t>
            </a:r>
            <a:endParaRPr lang="en-US" b="1" dirty="0">
              <a:solidFill>
                <a:srgbClr val="FFFF00"/>
              </a:solidFill>
              <a:latin typeface="+mn-lt"/>
            </a:endParaRPr>
          </a:p>
        </p:txBody>
      </p:sp>
      <p:sp>
        <p:nvSpPr>
          <p:cNvPr id="5" name="Content Placeholder 4"/>
          <p:cNvSpPr>
            <a:spLocks noGrp="1"/>
          </p:cNvSpPr>
          <p:nvPr>
            <p:ph sz="half" idx="1"/>
          </p:nvPr>
        </p:nvSpPr>
        <p:spPr>
          <a:xfrm>
            <a:off x="779929" y="1822824"/>
            <a:ext cx="3657600" cy="4525963"/>
          </a:xfrm>
        </p:spPr>
        <p:txBody>
          <a:bodyPr>
            <a:normAutofit/>
          </a:bodyPr>
          <a:lstStyle/>
          <a:p>
            <a:r>
              <a:rPr lang="en-US" sz="2800" dirty="0" smtClean="0"/>
              <a:t>Use insulated gloves to avoid hand injuries.</a:t>
            </a:r>
          </a:p>
          <a:p>
            <a:r>
              <a:rPr lang="en-US" sz="2800" dirty="0" smtClean="0"/>
              <a:t>Use safety glasses when using an electric screwdriver.</a:t>
            </a:r>
            <a:endParaRPr lang="en-US" sz="2800" dirty="0"/>
          </a:p>
        </p:txBody>
      </p:sp>
      <p:pic>
        <p:nvPicPr>
          <p:cNvPr id="7" name="Picture 6"/>
          <p:cNvPicPr>
            <a:picLocks noChangeAspect="1"/>
          </p:cNvPicPr>
          <p:nvPr/>
        </p:nvPicPr>
        <p:blipFill>
          <a:blip r:embed="rId2"/>
          <a:stretch>
            <a:fillRect/>
          </a:stretch>
        </p:blipFill>
        <p:spPr>
          <a:xfrm>
            <a:off x="5008281" y="1957293"/>
            <a:ext cx="2955365" cy="2418026"/>
          </a:xfrm>
          <a:prstGeom prst="rect">
            <a:avLst/>
          </a:prstGeom>
        </p:spPr>
      </p:pic>
      <p:pic>
        <p:nvPicPr>
          <p:cNvPr id="8" name="Picture 7"/>
          <p:cNvPicPr>
            <a:picLocks noChangeAspect="1"/>
          </p:cNvPicPr>
          <p:nvPr/>
        </p:nvPicPr>
        <p:blipFill>
          <a:blip r:embed="rId3"/>
          <a:stretch>
            <a:fillRect/>
          </a:stretch>
        </p:blipFill>
        <p:spPr>
          <a:xfrm>
            <a:off x="4497293" y="4517464"/>
            <a:ext cx="3949700" cy="2057400"/>
          </a:xfrm>
          <a:prstGeom prst="rect">
            <a:avLst/>
          </a:prstGeom>
        </p:spPr>
      </p:pic>
      <p:sp>
        <p:nvSpPr>
          <p:cNvPr id="2" name="Slide Number Placeholder 1"/>
          <p:cNvSpPr>
            <a:spLocks noGrp="1"/>
          </p:cNvSpPr>
          <p:nvPr>
            <p:ph type="sldNum" sz="quarter" idx="12"/>
          </p:nvPr>
        </p:nvSpPr>
        <p:spPr/>
        <p:txBody>
          <a:bodyPr/>
          <a:lstStyle/>
          <a:p>
            <a:fld id="{B95B0110-DACF-8246-A6B4-C5728F799A9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753" y="274638"/>
            <a:ext cx="7467600" cy="1143000"/>
          </a:xfrm>
        </p:spPr>
        <p:txBody>
          <a:bodyPr/>
          <a:lstStyle/>
          <a:p>
            <a:pPr algn="ctr"/>
            <a:r>
              <a:rPr lang="en-US" b="1" dirty="0" smtClean="0">
                <a:solidFill>
                  <a:srgbClr val="FFFF00"/>
                </a:solidFill>
                <a:latin typeface="+mn-lt"/>
              </a:rPr>
              <a:t>Description</a:t>
            </a:r>
            <a:endParaRPr lang="en-US" b="1" dirty="0">
              <a:solidFill>
                <a:srgbClr val="FFFF00"/>
              </a:solidFill>
              <a:latin typeface="+mn-lt"/>
            </a:endParaRPr>
          </a:p>
        </p:txBody>
      </p:sp>
      <p:sp>
        <p:nvSpPr>
          <p:cNvPr id="5" name="Content Placeholder 4"/>
          <p:cNvSpPr>
            <a:spLocks noGrp="1"/>
          </p:cNvSpPr>
          <p:nvPr>
            <p:ph sz="half" idx="1"/>
          </p:nvPr>
        </p:nvSpPr>
        <p:spPr>
          <a:xfrm>
            <a:off x="446049" y="1600200"/>
            <a:ext cx="4245480" cy="5257800"/>
          </a:xfrm>
        </p:spPr>
        <p:txBody>
          <a:bodyPr>
            <a:normAutofit/>
          </a:bodyPr>
          <a:lstStyle/>
          <a:p>
            <a:r>
              <a:rPr lang="en-US" dirty="0" smtClean="0"/>
              <a:t>A </a:t>
            </a:r>
            <a:r>
              <a:rPr lang="en-US" b="1" i="1" dirty="0" smtClean="0"/>
              <a:t>screwdriver </a:t>
            </a:r>
            <a:r>
              <a:rPr lang="en-US" dirty="0" smtClean="0"/>
              <a:t>is a hand tool for turning a screw, consisting of a handle attached to a long, narrow shank, usually of metal, which </a:t>
            </a:r>
            <a:r>
              <a:rPr lang="en-US" dirty="0" smtClean="0"/>
              <a:t>contains a </a:t>
            </a:r>
            <a:r>
              <a:rPr lang="en-US" dirty="0" smtClean="0"/>
              <a:t>tip that fits into the </a:t>
            </a:r>
            <a:r>
              <a:rPr lang="en-US" dirty="0" smtClean="0"/>
              <a:t>head </a:t>
            </a:r>
            <a:r>
              <a:rPr lang="en-US" dirty="0" smtClean="0"/>
              <a:t>of a screw.</a:t>
            </a:r>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pPr>
              <a:buNone/>
            </a:pPr>
            <a:r>
              <a:rPr lang="en-US" sz="800" dirty="0" smtClean="0"/>
              <a:t>Source: “Screwdriver.” </a:t>
            </a:r>
            <a:r>
              <a:rPr lang="en-US" sz="800" dirty="0" smtClean="0">
                <a:hlinkClick r:id="rId2"/>
              </a:rPr>
              <a:t>http://dictionary.reference.com/browse/screwdriver</a:t>
            </a:r>
            <a:r>
              <a:rPr lang="en-US" sz="800" dirty="0" smtClean="0"/>
              <a:t> </a:t>
            </a:r>
          </a:p>
          <a:p>
            <a:endParaRPr lang="en-US" sz="800" dirty="0" smtClean="0"/>
          </a:p>
          <a:p>
            <a:endParaRPr lang="en-US" sz="800" dirty="0" smtClean="0"/>
          </a:p>
          <a:p>
            <a:endParaRPr lang="en-US" sz="800" dirty="0" smtClean="0"/>
          </a:p>
          <a:p>
            <a:endParaRPr lang="en-US" sz="800" dirty="0" smtClean="0"/>
          </a:p>
          <a:p>
            <a:pPr>
              <a:buNone/>
            </a:pPr>
            <a:endParaRPr lang="en-US" dirty="0"/>
          </a:p>
        </p:txBody>
      </p:sp>
      <p:pic>
        <p:nvPicPr>
          <p:cNvPr id="8" name="Picture 7"/>
          <p:cNvPicPr>
            <a:picLocks noChangeAspect="1"/>
          </p:cNvPicPr>
          <p:nvPr/>
        </p:nvPicPr>
        <p:blipFill>
          <a:blip r:embed="rId3"/>
          <a:stretch>
            <a:fillRect/>
          </a:stretch>
        </p:blipFill>
        <p:spPr>
          <a:xfrm>
            <a:off x="5183468" y="2137336"/>
            <a:ext cx="3662313" cy="2743200"/>
          </a:xfrm>
          <a:prstGeom prst="rect">
            <a:avLst/>
          </a:prstGeom>
        </p:spPr>
      </p:pic>
      <p:sp>
        <p:nvSpPr>
          <p:cNvPr id="2" name="Slide Number Placeholder 1"/>
          <p:cNvSpPr>
            <a:spLocks noGrp="1"/>
          </p:cNvSpPr>
          <p:nvPr>
            <p:ph type="sldNum" sz="quarter" idx="12"/>
          </p:nvPr>
        </p:nvSpPr>
        <p:spPr/>
        <p:txBody>
          <a:bodyPr/>
          <a:lstStyle/>
          <a:p>
            <a:fld id="{B95B0110-DACF-8246-A6B4-C5728F799A9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694" y="229815"/>
            <a:ext cx="7467600" cy="1143000"/>
          </a:xfrm>
        </p:spPr>
        <p:txBody>
          <a:bodyPr>
            <a:normAutofit/>
          </a:bodyPr>
          <a:lstStyle/>
          <a:p>
            <a:pPr algn="ctr"/>
            <a:r>
              <a:rPr lang="en-US" sz="4800" b="1" dirty="0" smtClean="0">
                <a:solidFill>
                  <a:srgbClr val="FFFF00"/>
                </a:solidFill>
                <a:latin typeface="Arial"/>
                <a:cs typeface="Arial"/>
              </a:rPr>
              <a:t>Safety Procedures</a:t>
            </a:r>
            <a:endParaRPr lang="en-US" sz="4800" b="1" dirty="0">
              <a:solidFill>
                <a:srgbClr val="FFFF00"/>
              </a:solidFill>
              <a:latin typeface="Arial"/>
              <a:cs typeface="Arial"/>
            </a:endParaRPr>
          </a:p>
        </p:txBody>
      </p:sp>
      <p:sp>
        <p:nvSpPr>
          <p:cNvPr id="6" name="Content Placeholder 5"/>
          <p:cNvSpPr>
            <a:spLocks noGrp="1"/>
          </p:cNvSpPr>
          <p:nvPr>
            <p:ph idx="1"/>
          </p:nvPr>
        </p:nvSpPr>
        <p:spPr>
          <a:xfrm>
            <a:off x="179295" y="1585259"/>
            <a:ext cx="8770470" cy="5257800"/>
          </a:xfrm>
        </p:spPr>
        <p:txBody>
          <a:bodyPr>
            <a:normAutofit fontScale="85000" lnSpcReduction="10000"/>
          </a:bodyPr>
          <a:lstStyle/>
          <a:p>
            <a:r>
              <a:rPr lang="en-US" dirty="0" smtClean="0"/>
              <a:t>Always match the screwdriver to the screw head, both in terms of size and type.</a:t>
            </a:r>
          </a:p>
          <a:p>
            <a:r>
              <a:rPr lang="en-US" dirty="0" smtClean="0"/>
              <a:t>Use a screwdriver with a tip width that is the same width as the screw head.</a:t>
            </a:r>
          </a:p>
          <a:p>
            <a:r>
              <a:rPr lang="en-US" dirty="0" smtClean="0"/>
              <a:t>Keep the screwdriver handle clean. </a:t>
            </a:r>
          </a:p>
          <a:p>
            <a:pPr lvl="1"/>
            <a:r>
              <a:rPr lang="en-US" dirty="0" smtClean="0"/>
              <a:t>Greasy handles can cause injury from unexpected slippage.</a:t>
            </a:r>
          </a:p>
          <a:p>
            <a:r>
              <a:rPr lang="en-US" dirty="0" smtClean="0"/>
              <a:t>Do not lean or push on a screwdriver with any more force than necessary.</a:t>
            </a:r>
          </a:p>
          <a:p>
            <a:r>
              <a:rPr lang="en-US" dirty="0" smtClean="0"/>
              <a:t>Do not use defective screwdrivers.</a:t>
            </a:r>
          </a:p>
          <a:p>
            <a:r>
              <a:rPr lang="en-US" dirty="0" smtClean="0"/>
              <a:t>If work must be carried out on electronic equipment, use screwdrivers that have insulated handles. </a:t>
            </a:r>
          </a:p>
          <a:p>
            <a:endParaRPr lang="en-US" sz="900" dirty="0" smtClean="0"/>
          </a:p>
          <a:p>
            <a:endParaRPr lang="en-US" sz="900" dirty="0" smtClean="0"/>
          </a:p>
          <a:p>
            <a:endParaRPr lang="en-US" sz="900" dirty="0" smtClean="0"/>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pPr>
              <a:buNone/>
            </a:pPr>
            <a:r>
              <a:rPr lang="en-US" sz="900" dirty="0" smtClean="0">
                <a:latin typeface="Arial" pitchFamily="34" charset="0"/>
                <a:cs typeface="Arial" pitchFamily="34" charset="0"/>
              </a:rPr>
              <a:t>Source: OSH Answers (Screwdrivers)- </a:t>
            </a:r>
            <a:r>
              <a:rPr lang="en-US" sz="900" dirty="0" smtClean="0">
                <a:latin typeface="Arial" pitchFamily="34" charset="0"/>
                <a:cs typeface="Arial" pitchFamily="34" charset="0"/>
                <a:hlinkClick r:id="rId2"/>
              </a:rPr>
              <a:t>http://www.ccohs.ca/oshanswers/safety_haz/hand_tools/screwdrivers.html</a:t>
            </a:r>
            <a:r>
              <a:rPr lang="en-US" sz="900" dirty="0" smtClean="0">
                <a:latin typeface="Arial" pitchFamily="34" charset="0"/>
                <a:cs typeface="Arial" pitchFamily="34" charset="0"/>
              </a:rPr>
              <a:t>  </a:t>
            </a:r>
          </a:p>
          <a:p>
            <a:endParaRPr lang="en-US" sz="900"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B95B0110-DACF-8246-A6B4-C5728F799A9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53" y="-69005"/>
            <a:ext cx="7467600" cy="1143000"/>
          </a:xfrm>
        </p:spPr>
        <p:txBody>
          <a:bodyPr>
            <a:normAutofit/>
          </a:bodyPr>
          <a:lstStyle/>
          <a:p>
            <a:pPr algn="ctr"/>
            <a:r>
              <a:rPr lang="en-US" sz="4800" b="1" dirty="0" smtClean="0">
                <a:solidFill>
                  <a:srgbClr val="FFFF00"/>
                </a:solidFill>
                <a:latin typeface="Arial"/>
                <a:cs typeface="Arial"/>
              </a:rPr>
              <a:t>Safety Procedures</a:t>
            </a:r>
            <a:endParaRPr lang="en-US" sz="4800" b="1" dirty="0">
              <a:solidFill>
                <a:srgbClr val="FFFF00"/>
              </a:solidFill>
              <a:latin typeface="Arial"/>
              <a:cs typeface="Arial"/>
            </a:endParaRPr>
          </a:p>
        </p:txBody>
      </p:sp>
      <p:sp>
        <p:nvSpPr>
          <p:cNvPr id="3" name="Content Placeholder 2"/>
          <p:cNvSpPr>
            <a:spLocks noGrp="1"/>
          </p:cNvSpPr>
          <p:nvPr>
            <p:ph idx="1"/>
          </p:nvPr>
        </p:nvSpPr>
        <p:spPr>
          <a:xfrm>
            <a:off x="0" y="1077265"/>
            <a:ext cx="9143999" cy="5780735"/>
          </a:xfrm>
        </p:spPr>
        <p:txBody>
          <a:bodyPr>
            <a:normAutofit lnSpcReduction="10000"/>
          </a:bodyPr>
          <a:lstStyle/>
          <a:p>
            <a:r>
              <a:rPr lang="en-US" sz="2400" dirty="0" smtClean="0"/>
              <a:t>Do not hold the screw stock in one hand while using the screwdriver with the other.  Pre-drill screw holes when possible </a:t>
            </a:r>
          </a:p>
          <a:p>
            <a:pPr lvl="1"/>
            <a:r>
              <a:rPr lang="en-US" sz="2200" dirty="0" smtClean="0"/>
              <a:t>Slippage could cause serious injury to the hand, especially with electric screwdrivers.  </a:t>
            </a:r>
          </a:p>
          <a:p>
            <a:endParaRPr lang="en-US" dirty="0" smtClean="0"/>
          </a:p>
          <a:p>
            <a:pPr lvl="1">
              <a:buNone/>
            </a:pPr>
            <a:endParaRPr lang="en-US" sz="2200" dirty="0" smtClean="0"/>
          </a:p>
          <a:p>
            <a:pPr lvl="1"/>
            <a:endParaRPr lang="en-US" sz="2200" dirty="0" smtClean="0"/>
          </a:p>
          <a:p>
            <a:endParaRPr lang="en-US" dirty="0" smtClean="0"/>
          </a:p>
          <a:p>
            <a:r>
              <a:rPr lang="en-US" sz="2400" dirty="0" smtClean="0"/>
              <a:t>Do not use a screwdriver to check if an electrical circuit is live.</a:t>
            </a:r>
          </a:p>
          <a:p>
            <a:endParaRPr lang="en-US" sz="2400" dirty="0" smtClean="0"/>
          </a:p>
          <a:p>
            <a:endParaRPr lang="en-US" sz="2400" dirty="0" smtClean="0"/>
          </a:p>
          <a:p>
            <a:endParaRPr lang="en-US" sz="2400" dirty="0" smtClean="0"/>
          </a:p>
          <a:p>
            <a:endParaRPr lang="en-US" sz="900" dirty="0" smtClean="0"/>
          </a:p>
          <a:p>
            <a:endParaRPr lang="en-US" sz="900" dirty="0" smtClean="0"/>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endParaRPr lang="en-US" sz="900" dirty="0" smtClean="0">
              <a:latin typeface="Arial" pitchFamily="34" charset="0"/>
              <a:cs typeface="Arial" pitchFamily="34" charset="0"/>
            </a:endParaRPr>
          </a:p>
          <a:p>
            <a:pPr>
              <a:buNone/>
            </a:pPr>
            <a:r>
              <a:rPr lang="en-US" sz="900" dirty="0" smtClean="0">
                <a:latin typeface="Arial" pitchFamily="34" charset="0"/>
                <a:cs typeface="Arial" pitchFamily="34" charset="0"/>
              </a:rPr>
              <a:t>Source: OSH Answers (Screwdrivers): </a:t>
            </a:r>
            <a:r>
              <a:rPr lang="en-US" sz="900" dirty="0" smtClean="0">
                <a:latin typeface="Arial" pitchFamily="34" charset="0"/>
                <a:cs typeface="Arial" pitchFamily="34" charset="0"/>
                <a:hlinkClick r:id="rId2"/>
              </a:rPr>
              <a:t>http://www.ccohs.ca/oshanswers/safety_haz/hand_tools/screwdrivers.html</a:t>
            </a:r>
            <a:r>
              <a:rPr lang="en-US" sz="900" dirty="0" smtClean="0">
                <a:latin typeface="Arial" pitchFamily="34" charset="0"/>
                <a:cs typeface="Arial" pitchFamily="34" charset="0"/>
              </a:rPr>
              <a:t> </a:t>
            </a:r>
            <a:endParaRPr lang="en-US" sz="900" dirty="0" smtClean="0"/>
          </a:p>
          <a:p>
            <a:endParaRPr lang="en-US" sz="2400" dirty="0" smtClean="0"/>
          </a:p>
          <a:p>
            <a:endParaRPr lang="en-US" sz="2400" dirty="0" smtClean="0"/>
          </a:p>
          <a:p>
            <a:endParaRPr lang="en-US" sz="2400" dirty="0" smtClean="0"/>
          </a:p>
          <a:p>
            <a:endParaRPr lang="en-US" sz="900" dirty="0" smtClean="0"/>
          </a:p>
          <a:p>
            <a:endParaRPr lang="en-US" sz="900" dirty="0" smtClean="0"/>
          </a:p>
          <a:p>
            <a:endParaRPr lang="en-US" dirty="0"/>
          </a:p>
        </p:txBody>
      </p:sp>
      <p:pic>
        <p:nvPicPr>
          <p:cNvPr id="4" name="P 9"/>
          <p:cNvPicPr/>
          <p:nvPr/>
        </p:nvPicPr>
        <p:blipFill>
          <a:blip r:embed="rId3" cstate="print"/>
          <a:srcRect/>
          <a:stretch>
            <a:fillRect/>
          </a:stretch>
        </p:blipFill>
        <p:spPr>
          <a:xfrm>
            <a:off x="3750234" y="2256119"/>
            <a:ext cx="2022709" cy="1957294"/>
          </a:xfrm>
          <a:prstGeom prst="rect">
            <a:avLst/>
          </a:prstGeom>
          <a:ln w="38100">
            <a:solidFill>
              <a:schemeClr val="bg2"/>
            </a:solidFill>
          </a:ln>
        </p:spPr>
      </p:pic>
      <p:pic>
        <p:nvPicPr>
          <p:cNvPr id="7" name="Picture 6"/>
          <p:cNvPicPr/>
          <p:nvPr/>
        </p:nvPicPr>
        <p:blipFill>
          <a:blip r:embed="rId4"/>
          <a:srcRect/>
          <a:stretch>
            <a:fillRect/>
          </a:stretch>
        </p:blipFill>
        <p:spPr bwMode="auto">
          <a:xfrm>
            <a:off x="3927112" y="4659858"/>
            <a:ext cx="1681480" cy="186944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95B0110-DACF-8246-A6B4-C5728F799A9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47800" y="3750236"/>
            <a:ext cx="6629400" cy="1826363"/>
          </a:xfrm>
        </p:spPr>
        <p:txBody>
          <a:bodyPr>
            <a:normAutofit/>
          </a:bodyPr>
          <a:lstStyle/>
          <a:p>
            <a:pPr algn="ctr"/>
            <a:r>
              <a:rPr lang="en-US" sz="5400" dirty="0" smtClean="0">
                <a:ln w="5000" cmpd="sng">
                  <a:solidFill>
                    <a:srgbClr val="000000"/>
                  </a:solidFill>
                  <a:prstDash val="solid"/>
                </a:ln>
                <a:solidFill>
                  <a:srgbClr val="FFFF00"/>
                </a:solidFill>
                <a:effectLst/>
                <a:latin typeface="Arial"/>
                <a:cs typeface="Arial"/>
              </a:rPr>
              <a:t>Work Safely</a:t>
            </a:r>
            <a:endParaRPr lang="en-US" sz="5400" dirty="0">
              <a:ln w="5000" cmpd="sng">
                <a:solidFill>
                  <a:srgbClr val="000000"/>
                </a:solidFill>
                <a:prstDash val="solid"/>
              </a:ln>
              <a:solidFill>
                <a:srgbClr val="FFFF00"/>
              </a:solidFill>
              <a:effectLst/>
              <a:latin typeface="Arial"/>
              <a:cs typeface="Arial"/>
            </a:endParaRPr>
          </a:p>
        </p:txBody>
      </p:sp>
      <p:sp>
        <p:nvSpPr>
          <p:cNvPr id="7" name="Text Placeholder 6"/>
          <p:cNvSpPr>
            <a:spLocks noGrp="1"/>
          </p:cNvSpPr>
          <p:nvPr>
            <p:ph type="body" idx="1"/>
          </p:nvPr>
        </p:nvSpPr>
        <p:spPr>
          <a:xfrm>
            <a:off x="1447800" y="1592842"/>
            <a:ext cx="6629400" cy="1066688"/>
          </a:xfrm>
        </p:spPr>
        <p:txBody>
          <a:bodyPr>
            <a:normAutofit/>
          </a:bodyPr>
          <a:lstStyle/>
          <a:p>
            <a:pPr algn="ctr"/>
            <a:r>
              <a:rPr lang="en-US" sz="5400" b="1" dirty="0" smtClean="0">
                <a:ln>
                  <a:solidFill>
                    <a:srgbClr val="000000"/>
                  </a:solidFill>
                </a:ln>
                <a:solidFill>
                  <a:srgbClr val="FFFF00"/>
                </a:solidFill>
                <a:latin typeface="Arial"/>
                <a:cs typeface="Arial"/>
              </a:rPr>
              <a:t>Think Safety</a:t>
            </a:r>
            <a:endParaRPr lang="en-US" sz="5400" b="1" dirty="0">
              <a:ln>
                <a:solidFill>
                  <a:srgbClr val="000000"/>
                </a:solidFill>
              </a:ln>
              <a:solidFill>
                <a:srgbClr val="FFFF00"/>
              </a:solidFill>
              <a:latin typeface="Arial"/>
              <a:cs typeface="Arial"/>
            </a:endParaRPr>
          </a:p>
        </p:txBody>
      </p:sp>
      <p:sp>
        <p:nvSpPr>
          <p:cNvPr id="2" name="Slide Number Placeholder 1"/>
          <p:cNvSpPr>
            <a:spLocks noGrp="1"/>
          </p:cNvSpPr>
          <p:nvPr>
            <p:ph type="sldNum" sz="quarter" idx="12"/>
          </p:nvPr>
        </p:nvSpPr>
        <p:spPr/>
        <p:txBody>
          <a:bodyPr/>
          <a:lstStyle/>
          <a:p>
            <a:fld id="{B95B0110-DACF-8246-A6B4-C5728F799A97}"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1143000"/>
          </a:xfrm>
        </p:spPr>
        <p:txBody>
          <a:bodyPr>
            <a:normAutofit fontScale="90000"/>
          </a:bodyPr>
          <a:lstStyle/>
          <a:p>
            <a:r>
              <a:rPr lang="en-US" b="1" dirty="0" smtClean="0">
                <a:solidFill>
                  <a:schemeClr val="accent2">
                    <a:lumMod val="20000"/>
                    <a:lumOff val="80000"/>
                  </a:schemeClr>
                </a:solidFill>
                <a:latin typeface="Arial"/>
                <a:cs typeface="Arial"/>
              </a:rPr>
              <a:t/>
            </a:r>
            <a:br>
              <a:rPr lang="en-US" b="1" dirty="0" smtClean="0">
                <a:solidFill>
                  <a:schemeClr val="accent2">
                    <a:lumMod val="20000"/>
                    <a:lumOff val="80000"/>
                  </a:schemeClr>
                </a:solidFill>
                <a:latin typeface="Arial"/>
                <a:cs typeface="Arial"/>
              </a:rPr>
            </a:br>
            <a:r>
              <a:rPr lang="en-US" sz="4400" b="1" dirty="0" smtClean="0">
                <a:solidFill>
                  <a:srgbClr val="FFFF00"/>
                </a:solidFill>
                <a:latin typeface="Arial"/>
                <a:cs typeface="Arial"/>
              </a:rPr>
              <a:t>Background Information</a:t>
            </a:r>
            <a:r>
              <a:rPr lang="en-US" sz="4400" b="1" dirty="0" smtClean="0">
                <a:solidFill>
                  <a:srgbClr val="FFFF00"/>
                </a:solidFill>
              </a:rPr>
              <a:t>: </a:t>
            </a:r>
            <a:r>
              <a:rPr lang="en-US" sz="4400" b="1" dirty="0" smtClean="0">
                <a:solidFill>
                  <a:srgbClr val="FFFF00"/>
                </a:solidFill>
                <a:latin typeface="Arial"/>
                <a:cs typeface="Arial"/>
              </a:rPr>
              <a:t>History</a:t>
            </a:r>
            <a:r>
              <a:rPr lang="en-US" b="1" dirty="0" smtClean="0">
                <a:solidFill>
                  <a:schemeClr val="accent2">
                    <a:lumMod val="20000"/>
                    <a:lumOff val="80000"/>
                  </a:schemeClr>
                </a:solidFill>
              </a:rPr>
              <a:t>	</a:t>
            </a:r>
            <a:endParaRPr lang="en-US" b="1" dirty="0">
              <a:solidFill>
                <a:schemeClr val="accent2">
                  <a:lumMod val="20000"/>
                  <a:lumOff val="80000"/>
                </a:schemeClr>
              </a:solidFill>
            </a:endParaRPr>
          </a:p>
        </p:txBody>
      </p:sp>
      <p:sp>
        <p:nvSpPr>
          <p:cNvPr id="3" name="Content Placeholder 2"/>
          <p:cNvSpPr>
            <a:spLocks noGrp="1"/>
          </p:cNvSpPr>
          <p:nvPr>
            <p:ph idx="1"/>
          </p:nvPr>
        </p:nvSpPr>
        <p:spPr>
          <a:xfrm>
            <a:off x="457200" y="1417638"/>
            <a:ext cx="8229600" cy="5231186"/>
          </a:xfrm>
        </p:spPr>
        <p:txBody>
          <a:bodyPr>
            <a:normAutofit lnSpcReduction="10000"/>
          </a:bodyPr>
          <a:lstStyle/>
          <a:p>
            <a:r>
              <a:rPr lang="en-US" dirty="0" smtClean="0">
                <a:solidFill>
                  <a:schemeClr val="tx1">
                    <a:lumMod val="95000"/>
                  </a:schemeClr>
                </a:solidFill>
                <a:latin typeface="Arial"/>
                <a:cs typeface="Arial"/>
              </a:rPr>
              <a:t>The first screwdriver traces its roots to 15</a:t>
            </a:r>
            <a:r>
              <a:rPr lang="en-US" baseline="30000" dirty="0" smtClean="0">
                <a:solidFill>
                  <a:schemeClr val="tx1">
                    <a:lumMod val="95000"/>
                  </a:schemeClr>
                </a:solidFill>
                <a:latin typeface="Arial"/>
                <a:cs typeface="Arial"/>
              </a:rPr>
              <a:t>th</a:t>
            </a:r>
            <a:r>
              <a:rPr lang="en-US" dirty="0" smtClean="0">
                <a:solidFill>
                  <a:schemeClr val="tx1">
                    <a:lumMod val="95000"/>
                  </a:schemeClr>
                </a:solidFill>
                <a:latin typeface="Arial"/>
                <a:cs typeface="Arial"/>
              </a:rPr>
              <a:t> century Germany.</a:t>
            </a:r>
          </a:p>
          <a:p>
            <a:pPr lvl="1"/>
            <a:r>
              <a:rPr lang="en-US" dirty="0" smtClean="0">
                <a:solidFill>
                  <a:schemeClr val="tx1">
                    <a:lumMod val="95000"/>
                  </a:schemeClr>
                </a:solidFill>
                <a:latin typeface="Arial"/>
                <a:cs typeface="Arial"/>
              </a:rPr>
              <a:t>First documented in </a:t>
            </a:r>
            <a:r>
              <a:rPr lang="en-US" i="1" dirty="0" smtClean="0">
                <a:solidFill>
                  <a:schemeClr val="tx1">
                    <a:lumMod val="95000"/>
                  </a:schemeClr>
                </a:solidFill>
                <a:latin typeface="Arial"/>
                <a:cs typeface="Arial"/>
              </a:rPr>
              <a:t>The </a:t>
            </a:r>
            <a:r>
              <a:rPr lang="en-US" i="1" dirty="0">
                <a:solidFill>
                  <a:schemeClr val="tx1">
                    <a:lumMod val="95000"/>
                  </a:schemeClr>
                </a:solidFill>
                <a:latin typeface="Arial"/>
                <a:cs typeface="Arial"/>
              </a:rPr>
              <a:t>Medieval </a:t>
            </a:r>
            <a:r>
              <a:rPr lang="en-US" i="1" dirty="0" err="1">
                <a:solidFill>
                  <a:schemeClr val="tx1">
                    <a:lumMod val="95000"/>
                  </a:schemeClr>
                </a:solidFill>
                <a:latin typeface="Arial"/>
                <a:cs typeface="Arial"/>
              </a:rPr>
              <a:t>Housebook</a:t>
            </a:r>
            <a:r>
              <a:rPr lang="en-US" i="1" dirty="0">
                <a:solidFill>
                  <a:schemeClr val="tx1">
                    <a:lumMod val="95000"/>
                  </a:schemeClr>
                </a:solidFill>
                <a:latin typeface="Arial"/>
                <a:cs typeface="Arial"/>
              </a:rPr>
              <a:t> of </a:t>
            </a:r>
            <a:r>
              <a:rPr lang="en-US" i="1" dirty="0" err="1">
                <a:solidFill>
                  <a:schemeClr val="tx1">
                    <a:lumMod val="95000"/>
                  </a:schemeClr>
                </a:solidFill>
                <a:latin typeface="Arial"/>
                <a:cs typeface="Arial"/>
              </a:rPr>
              <a:t>Wolfegg</a:t>
            </a:r>
            <a:r>
              <a:rPr lang="en-US" i="1" dirty="0">
                <a:solidFill>
                  <a:schemeClr val="tx1">
                    <a:lumMod val="95000"/>
                  </a:schemeClr>
                </a:solidFill>
                <a:latin typeface="Arial"/>
                <a:cs typeface="Arial"/>
              </a:rPr>
              <a:t> </a:t>
            </a:r>
            <a:r>
              <a:rPr lang="en-US" i="1" dirty="0" smtClean="0">
                <a:solidFill>
                  <a:schemeClr val="tx1">
                    <a:lumMod val="95000"/>
                  </a:schemeClr>
                </a:solidFill>
                <a:latin typeface="Arial"/>
                <a:cs typeface="Arial"/>
              </a:rPr>
              <a:t>Castle</a:t>
            </a:r>
          </a:p>
          <a:p>
            <a:pPr lvl="1"/>
            <a:r>
              <a:rPr lang="en-US" dirty="0" smtClean="0">
                <a:solidFill>
                  <a:schemeClr val="tx1">
                    <a:lumMod val="95000"/>
                  </a:schemeClr>
                </a:solidFill>
                <a:latin typeface="Arial"/>
                <a:cs typeface="Arial"/>
              </a:rPr>
              <a:t>Originally called a “screw-turner”</a:t>
            </a:r>
          </a:p>
          <a:p>
            <a:pPr lvl="1"/>
            <a:r>
              <a:rPr lang="en-US" dirty="0" smtClean="0">
                <a:solidFill>
                  <a:schemeClr val="tx1">
                    <a:lumMod val="95000"/>
                  </a:schemeClr>
                </a:solidFill>
                <a:latin typeface="Arial"/>
                <a:cs typeface="Arial"/>
              </a:rPr>
              <a:t>Originally used to secure armor and firearm parts</a:t>
            </a:r>
          </a:p>
          <a:p>
            <a:pPr lvl="1"/>
            <a:r>
              <a:rPr lang="en-US" dirty="0" smtClean="0">
                <a:solidFill>
                  <a:schemeClr val="tx1">
                    <a:lumMod val="95000"/>
                  </a:schemeClr>
                </a:solidFill>
                <a:latin typeface="Arial"/>
                <a:cs typeface="Arial"/>
              </a:rPr>
              <a:t>Seen as a luxury tool due to expensive costs to produce screws</a:t>
            </a:r>
          </a:p>
          <a:p>
            <a:r>
              <a:rPr lang="en-US" dirty="0" smtClean="0">
                <a:solidFill>
                  <a:schemeClr val="tx1">
                    <a:lumMod val="95000"/>
                  </a:schemeClr>
                </a:solidFill>
                <a:latin typeface="Arial"/>
                <a:cs typeface="Arial"/>
              </a:rPr>
              <a:t>The Industrial Revolution brought about rapid advances in manufacturing screws.</a:t>
            </a:r>
          </a:p>
          <a:p>
            <a:endParaRPr lang="en-US" sz="1000" dirty="0" smtClean="0">
              <a:solidFill>
                <a:schemeClr val="tx1">
                  <a:lumMod val="95000"/>
                </a:schemeClr>
              </a:solidFill>
              <a:latin typeface="Arial"/>
              <a:cs typeface="Arial"/>
            </a:endParaRPr>
          </a:p>
          <a:p>
            <a:endParaRPr lang="en-US" sz="1000" dirty="0" smtClean="0">
              <a:solidFill>
                <a:schemeClr val="tx1">
                  <a:lumMod val="95000"/>
                </a:schemeClr>
              </a:solidFill>
            </a:endParaRPr>
          </a:p>
          <a:p>
            <a:endParaRPr lang="en-US" sz="1000" dirty="0" smtClean="0">
              <a:solidFill>
                <a:schemeClr val="tx1">
                  <a:lumMod val="95000"/>
                </a:schemeClr>
              </a:solidFill>
            </a:endParaRPr>
          </a:p>
          <a:p>
            <a:endParaRPr lang="en-US" sz="1000" dirty="0" smtClean="0">
              <a:solidFill>
                <a:schemeClr val="tx1">
                  <a:lumMod val="95000"/>
                </a:schemeClr>
              </a:solidFill>
              <a:latin typeface="Arial"/>
              <a:cs typeface="Arial"/>
            </a:endParaRPr>
          </a:p>
          <a:p>
            <a:endParaRPr lang="en-US" sz="800" dirty="0" smtClean="0">
              <a:solidFill>
                <a:schemeClr val="tx1">
                  <a:lumMod val="95000"/>
                </a:schemeClr>
              </a:solidFill>
              <a:latin typeface="Arial"/>
              <a:cs typeface="Arial"/>
            </a:endParaRPr>
          </a:p>
          <a:p>
            <a:pPr>
              <a:buNone/>
            </a:pPr>
            <a:r>
              <a:rPr lang="en-US" sz="800" dirty="0" smtClean="0">
                <a:solidFill>
                  <a:schemeClr val="tx1">
                    <a:lumMod val="95000"/>
                  </a:schemeClr>
                </a:solidFill>
                <a:latin typeface="Arial"/>
                <a:cs typeface="Arial"/>
              </a:rPr>
              <a:t>Source: Rybczynski</a:t>
            </a:r>
            <a:r>
              <a:rPr lang="en-US" sz="800" dirty="0">
                <a:solidFill>
                  <a:schemeClr val="tx1">
                    <a:lumMod val="95000"/>
                  </a:schemeClr>
                </a:solidFill>
                <a:latin typeface="Arial"/>
                <a:cs typeface="Arial"/>
              </a:rPr>
              <a:t>, Witold (2000), One Good Turn: A Natural History of the Screwdriver and the Screw, Toronto: Harper Flamingo </a:t>
            </a:r>
            <a:r>
              <a:rPr lang="en-US" sz="800" dirty="0" smtClean="0">
                <a:solidFill>
                  <a:schemeClr val="tx1">
                    <a:lumMod val="95000"/>
                  </a:schemeClr>
                </a:solidFill>
                <a:latin typeface="Arial"/>
                <a:cs typeface="Arial"/>
              </a:rPr>
              <a:t>Canada; pgs. 53-54</a:t>
            </a:r>
          </a:p>
          <a:p>
            <a:endParaRPr lang="en-US" sz="1000" dirty="0">
              <a:solidFill>
                <a:schemeClr val="tx1">
                  <a:lumMod val="95000"/>
                </a:schemeClr>
              </a:solidFill>
              <a:latin typeface="Arial"/>
              <a:cs typeface="Arial"/>
            </a:endParaRPr>
          </a:p>
          <a:p>
            <a:pPr>
              <a:buNone/>
            </a:pPr>
            <a:endParaRPr lang="en-US" sz="1000" dirty="0" smtClean="0">
              <a:solidFill>
                <a:schemeClr val="tx1">
                  <a:lumMod val="95000"/>
                </a:schemeClr>
              </a:solidFill>
              <a:latin typeface="Arial"/>
              <a:cs typeface="Arial"/>
            </a:endParaRP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95B0110-DACF-8246-A6B4-C5728F799A9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229815"/>
            <a:ext cx="7467600" cy="1143000"/>
          </a:xfrm>
        </p:spPr>
        <p:txBody>
          <a:bodyPr>
            <a:noAutofit/>
          </a:bodyPr>
          <a:lstStyle/>
          <a:p>
            <a:pPr algn="ctr"/>
            <a:r>
              <a:rPr lang="en-US" sz="3900" b="1" dirty="0" smtClean="0">
                <a:solidFill>
                  <a:srgbClr val="FFFF00"/>
                </a:solidFill>
                <a:latin typeface="Arial"/>
                <a:cs typeface="Arial"/>
              </a:rPr>
              <a:t>Background Information: Modern Advances</a:t>
            </a:r>
            <a:endParaRPr lang="en-US" sz="3900" b="1" dirty="0">
              <a:solidFill>
                <a:srgbClr val="FFFF00"/>
              </a:solidFill>
              <a:latin typeface="Arial"/>
              <a:cs typeface="Arial"/>
            </a:endParaRPr>
          </a:p>
        </p:txBody>
      </p:sp>
      <p:sp>
        <p:nvSpPr>
          <p:cNvPr id="10" name="Content Placeholder 9"/>
          <p:cNvSpPr>
            <a:spLocks noGrp="1"/>
          </p:cNvSpPr>
          <p:nvPr>
            <p:ph sz="half" idx="1"/>
          </p:nvPr>
        </p:nvSpPr>
        <p:spPr>
          <a:xfrm>
            <a:off x="0" y="1600200"/>
            <a:ext cx="4495800" cy="5257800"/>
          </a:xfrm>
        </p:spPr>
        <p:txBody>
          <a:bodyPr>
            <a:normAutofit fontScale="62500" lnSpcReduction="20000"/>
          </a:bodyPr>
          <a:lstStyle/>
          <a:p>
            <a:r>
              <a:rPr lang="en-US" sz="3520" dirty="0" smtClean="0">
                <a:solidFill>
                  <a:schemeClr val="tx2"/>
                </a:solidFill>
                <a:latin typeface="Arial"/>
                <a:cs typeface="Arial"/>
              </a:rPr>
              <a:t>1907- Peter L. Robertson patented the first socket-headed screw and screwdriver.</a:t>
            </a:r>
          </a:p>
          <a:p>
            <a:pPr lvl="1"/>
            <a:r>
              <a:rPr lang="en-US" sz="3200" dirty="0" smtClean="0">
                <a:solidFill>
                  <a:schemeClr val="tx2"/>
                </a:solidFill>
                <a:latin typeface="Arial"/>
                <a:cs typeface="Arial"/>
              </a:rPr>
              <a:t>Gave way to the modern screwdriver</a:t>
            </a:r>
          </a:p>
          <a:p>
            <a:r>
              <a:rPr lang="en-US" sz="3520" dirty="0" smtClean="0">
                <a:solidFill>
                  <a:schemeClr val="tx2"/>
                </a:solidFill>
                <a:latin typeface="Arial"/>
                <a:cs typeface="Arial"/>
              </a:rPr>
              <a:t>1936- Henry Phillips invented an improved form of the Robertson screw and screwdriver.</a:t>
            </a:r>
          </a:p>
          <a:p>
            <a:pPr lvl="1"/>
            <a:r>
              <a:rPr lang="en-US" sz="3200" dirty="0" smtClean="0">
                <a:solidFill>
                  <a:schemeClr val="tx2"/>
                </a:solidFill>
                <a:latin typeface="Arial"/>
                <a:cs typeface="Arial"/>
              </a:rPr>
              <a:t>Deep-socket screw and screwdriver with a cruciform known as the Phillips Screw and Phillips Screwdriver</a:t>
            </a:r>
          </a:p>
          <a:p>
            <a:pPr lvl="1"/>
            <a:r>
              <a:rPr lang="en-US" sz="3200" dirty="0" smtClean="0">
                <a:solidFill>
                  <a:schemeClr val="tx2"/>
                </a:solidFill>
                <a:latin typeface="Arial"/>
                <a:cs typeface="Arial"/>
              </a:rPr>
              <a:t>Still the most popular screw/screwdriver combination used today</a:t>
            </a:r>
          </a:p>
          <a:p>
            <a:endParaRPr lang="en-US" sz="1429" dirty="0" smtClean="0">
              <a:solidFill>
                <a:schemeClr val="tx2"/>
              </a:solidFill>
              <a:latin typeface="Arial"/>
              <a:cs typeface="Arial"/>
            </a:endParaRPr>
          </a:p>
          <a:p>
            <a:endParaRPr lang="en-US" sz="1429" dirty="0" smtClean="0">
              <a:solidFill>
                <a:schemeClr val="tx2"/>
              </a:solidFill>
              <a:latin typeface="Arial"/>
              <a:cs typeface="Arial"/>
            </a:endParaRPr>
          </a:p>
          <a:p>
            <a:endParaRPr lang="en-US" sz="1429" dirty="0" smtClean="0">
              <a:solidFill>
                <a:schemeClr val="tx2"/>
              </a:solidFill>
              <a:latin typeface="Arial"/>
              <a:cs typeface="Arial"/>
            </a:endParaRPr>
          </a:p>
          <a:p>
            <a:pPr>
              <a:buNone/>
            </a:pPr>
            <a:r>
              <a:rPr lang="en-US" sz="1280" dirty="0" smtClean="0">
                <a:solidFill>
                  <a:schemeClr val="tx2"/>
                </a:solidFill>
                <a:latin typeface="Arial"/>
                <a:cs typeface="Arial"/>
              </a:rPr>
              <a:t>Source: Rybczynski, Witold (2000), One Good Turn: A Natural History of the Screwdriver and the Screw; pgs. 80-83</a:t>
            </a:r>
          </a:p>
          <a:p>
            <a:endParaRPr lang="en-US" dirty="0" smtClean="0">
              <a:solidFill>
                <a:schemeClr val="accent5">
                  <a:lumMod val="40000"/>
                  <a:lumOff val="60000"/>
                </a:schemeClr>
              </a:solidFill>
            </a:endParaRPr>
          </a:p>
        </p:txBody>
      </p:sp>
      <p:pic>
        <p:nvPicPr>
          <p:cNvPr id="15" name="Picture 14"/>
          <p:cNvPicPr/>
          <p:nvPr/>
        </p:nvPicPr>
        <p:blipFill>
          <a:blip r:embed="rId2"/>
          <a:srcRect/>
          <a:stretch>
            <a:fillRect/>
          </a:stretch>
        </p:blipFill>
        <p:spPr bwMode="auto">
          <a:xfrm>
            <a:off x="5118099" y="1611873"/>
            <a:ext cx="2038725" cy="2920681"/>
          </a:xfrm>
          <a:prstGeom prst="rect">
            <a:avLst/>
          </a:prstGeom>
          <a:noFill/>
          <a:ln w="9525">
            <a:noFill/>
            <a:miter lim="800000"/>
            <a:headEnd/>
            <a:tailEnd/>
          </a:ln>
        </p:spPr>
      </p:pic>
      <p:pic>
        <p:nvPicPr>
          <p:cNvPr id="16" name="Picture 15"/>
          <p:cNvPicPr/>
          <p:nvPr/>
        </p:nvPicPr>
        <p:blipFill>
          <a:blip r:embed="rId3"/>
          <a:srcRect/>
          <a:stretch>
            <a:fillRect/>
          </a:stretch>
        </p:blipFill>
        <p:spPr bwMode="auto">
          <a:xfrm>
            <a:off x="6738470" y="4532554"/>
            <a:ext cx="2405530" cy="2325446"/>
          </a:xfrm>
          <a:prstGeom prst="rect">
            <a:avLst/>
          </a:prstGeom>
          <a:noFill/>
          <a:ln w="9525">
            <a:noFill/>
            <a:miter lim="800000"/>
            <a:headEnd/>
            <a:tailEnd/>
          </a:ln>
        </p:spPr>
      </p:pic>
      <p:sp>
        <p:nvSpPr>
          <p:cNvPr id="17" name="TextBox 16"/>
          <p:cNvSpPr txBox="1"/>
          <p:nvPr/>
        </p:nvSpPr>
        <p:spPr>
          <a:xfrm>
            <a:off x="5118099" y="3949570"/>
            <a:ext cx="2038725" cy="584776"/>
          </a:xfrm>
          <a:prstGeom prst="rect">
            <a:avLst/>
          </a:prstGeom>
          <a:solidFill>
            <a:srgbClr val="000000"/>
          </a:solidFill>
        </p:spPr>
        <p:txBody>
          <a:bodyPr wrap="square" rtlCol="0">
            <a:spAutoFit/>
          </a:bodyPr>
          <a:lstStyle/>
          <a:p>
            <a:r>
              <a:rPr lang="en-US" sz="1600" dirty="0" smtClean="0">
                <a:solidFill>
                  <a:srgbClr val="EEECE1"/>
                </a:solidFill>
              </a:rPr>
              <a:t>Close-up of a Robertson screw</a:t>
            </a:r>
            <a:endParaRPr lang="en-US" sz="1600" dirty="0">
              <a:solidFill>
                <a:srgbClr val="EEECE1"/>
              </a:solidFill>
            </a:endParaRPr>
          </a:p>
        </p:txBody>
      </p:sp>
      <p:sp>
        <p:nvSpPr>
          <p:cNvPr id="18" name="TextBox 17"/>
          <p:cNvSpPr txBox="1"/>
          <p:nvPr/>
        </p:nvSpPr>
        <p:spPr>
          <a:xfrm>
            <a:off x="6738470" y="6518550"/>
            <a:ext cx="2405530" cy="338554"/>
          </a:xfrm>
          <a:prstGeom prst="rect">
            <a:avLst/>
          </a:prstGeom>
          <a:solidFill>
            <a:srgbClr val="000000"/>
          </a:solidFill>
        </p:spPr>
        <p:txBody>
          <a:bodyPr wrap="square" rtlCol="0">
            <a:spAutoFit/>
          </a:bodyPr>
          <a:lstStyle/>
          <a:p>
            <a:r>
              <a:rPr lang="en-US" sz="1600" dirty="0" smtClean="0">
                <a:solidFill>
                  <a:srgbClr val="EEECE1"/>
                </a:solidFill>
              </a:rPr>
              <a:t>A modern Phillips screw</a:t>
            </a:r>
            <a:endParaRPr lang="en-US" sz="1600" dirty="0">
              <a:solidFill>
                <a:srgbClr val="EEECE1"/>
              </a:solidFill>
            </a:endParaRPr>
          </a:p>
        </p:txBody>
      </p:sp>
      <p:sp>
        <p:nvSpPr>
          <p:cNvPr id="2" name="Slide Number Placeholder 1"/>
          <p:cNvSpPr>
            <a:spLocks noGrp="1"/>
          </p:cNvSpPr>
          <p:nvPr>
            <p:ph type="sldNum" sz="quarter" idx="12"/>
          </p:nvPr>
        </p:nvSpPr>
        <p:spPr/>
        <p:txBody>
          <a:bodyPr/>
          <a:lstStyle/>
          <a:p>
            <a:fld id="{B95B0110-DACF-8246-A6B4-C5728F799A9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199933"/>
            <a:ext cx="7467600" cy="1143000"/>
          </a:xfrm>
        </p:spPr>
        <p:txBody>
          <a:bodyPr>
            <a:noAutofit/>
          </a:bodyPr>
          <a:lstStyle/>
          <a:p>
            <a:pPr algn="ctr"/>
            <a:r>
              <a:rPr lang="en-US" sz="4000" b="1" dirty="0" smtClean="0">
                <a:solidFill>
                  <a:srgbClr val="FFFF00"/>
                </a:solidFill>
                <a:latin typeface="Arial"/>
                <a:cs typeface="Arial"/>
              </a:rPr>
              <a:t>Background Information: Types of Screwdrivers</a:t>
            </a:r>
            <a:endParaRPr lang="en-US" sz="4000" b="1" dirty="0">
              <a:solidFill>
                <a:srgbClr val="FFFF00"/>
              </a:solidFill>
              <a:latin typeface="Arial"/>
              <a:cs typeface="Arial"/>
            </a:endParaRPr>
          </a:p>
        </p:txBody>
      </p:sp>
      <p:sp>
        <p:nvSpPr>
          <p:cNvPr id="3" name="Content Placeholder 2"/>
          <p:cNvSpPr>
            <a:spLocks noGrp="1"/>
          </p:cNvSpPr>
          <p:nvPr>
            <p:ph sz="half" idx="1"/>
          </p:nvPr>
        </p:nvSpPr>
        <p:spPr>
          <a:xfrm>
            <a:off x="216067" y="1704787"/>
            <a:ext cx="4038600" cy="4673023"/>
          </a:xfrm>
        </p:spPr>
        <p:txBody>
          <a:bodyPr>
            <a:normAutofit/>
          </a:bodyPr>
          <a:lstStyle/>
          <a:p>
            <a:r>
              <a:rPr lang="en-US" dirty="0" smtClean="0">
                <a:solidFill>
                  <a:srgbClr val="EEECE1"/>
                </a:solidFill>
                <a:latin typeface="Arial"/>
                <a:cs typeface="Arial"/>
              </a:rPr>
              <a:t>Two widely used hand-held screwdrivers are today:</a:t>
            </a:r>
          </a:p>
          <a:p>
            <a:pPr lvl="1"/>
            <a:r>
              <a:rPr lang="en-US" dirty="0" smtClean="0">
                <a:solidFill>
                  <a:srgbClr val="EEECE1"/>
                </a:solidFill>
                <a:latin typeface="Arial"/>
                <a:cs typeface="Arial"/>
              </a:rPr>
              <a:t>Flathead </a:t>
            </a:r>
          </a:p>
          <a:p>
            <a:pPr lvl="1"/>
            <a:r>
              <a:rPr lang="en-US" dirty="0" smtClean="0">
                <a:solidFill>
                  <a:srgbClr val="EEECE1"/>
                </a:solidFill>
                <a:latin typeface="Arial"/>
                <a:cs typeface="Arial"/>
              </a:rPr>
              <a:t>Phillips-head</a:t>
            </a:r>
          </a:p>
          <a:p>
            <a:r>
              <a:rPr lang="en-US" dirty="0" smtClean="0">
                <a:solidFill>
                  <a:srgbClr val="EEECE1"/>
                </a:solidFill>
                <a:latin typeface="Arial"/>
                <a:cs typeface="Arial"/>
              </a:rPr>
              <a:t>Electric drills with Phillips-head and </a:t>
            </a:r>
            <a:r>
              <a:rPr lang="en-US" dirty="0" smtClean="0">
                <a:solidFill>
                  <a:srgbClr val="EEECE1"/>
                </a:solidFill>
                <a:latin typeface="Arial"/>
                <a:cs typeface="Arial"/>
              </a:rPr>
              <a:t>flathead </a:t>
            </a:r>
            <a:r>
              <a:rPr lang="en-US" dirty="0" smtClean="0">
                <a:solidFill>
                  <a:srgbClr val="EEECE1"/>
                </a:solidFill>
                <a:latin typeface="Arial"/>
                <a:cs typeface="Arial"/>
              </a:rPr>
              <a:t>drill bits can be used for faster installation/removal.</a:t>
            </a:r>
          </a:p>
        </p:txBody>
      </p:sp>
      <p:pic>
        <p:nvPicPr>
          <p:cNvPr id="6" name="Picture 5"/>
          <p:cNvPicPr/>
          <p:nvPr/>
        </p:nvPicPr>
        <p:blipFill>
          <a:blip r:embed="rId2"/>
          <a:srcRect/>
          <a:stretch>
            <a:fillRect/>
          </a:stretch>
        </p:blipFill>
        <p:spPr bwMode="auto">
          <a:xfrm>
            <a:off x="5898047" y="1417638"/>
            <a:ext cx="3245953" cy="1824597"/>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4254667" y="2928471"/>
            <a:ext cx="2917098" cy="1763059"/>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6819619" y="4691530"/>
            <a:ext cx="2324381" cy="2166469"/>
          </a:xfrm>
          <a:prstGeom prst="rect">
            <a:avLst/>
          </a:prstGeom>
          <a:noFill/>
          <a:ln w="9525">
            <a:noFill/>
            <a:miter lim="800000"/>
            <a:headEnd/>
            <a:tailEnd/>
          </a:ln>
        </p:spPr>
      </p:pic>
      <p:sp>
        <p:nvSpPr>
          <p:cNvPr id="10" name="TextBox 9"/>
          <p:cNvSpPr txBox="1"/>
          <p:nvPr/>
        </p:nvSpPr>
        <p:spPr>
          <a:xfrm>
            <a:off x="7321179" y="1417638"/>
            <a:ext cx="1834776" cy="461665"/>
          </a:xfrm>
          <a:prstGeom prst="rect">
            <a:avLst/>
          </a:prstGeom>
          <a:solidFill>
            <a:srgbClr val="000000"/>
          </a:solidFill>
        </p:spPr>
        <p:txBody>
          <a:bodyPr wrap="square" rtlCol="0">
            <a:spAutoFit/>
          </a:bodyPr>
          <a:lstStyle/>
          <a:p>
            <a:r>
              <a:rPr lang="en-US" sz="1200" dirty="0" smtClean="0">
                <a:solidFill>
                  <a:srgbClr val="FFFFFF"/>
                </a:solidFill>
              </a:rPr>
              <a:t>Phillips-head Screwdriver</a:t>
            </a:r>
            <a:endParaRPr lang="en-US" sz="1200" dirty="0">
              <a:solidFill>
                <a:srgbClr val="FFFFFF"/>
              </a:solidFill>
            </a:endParaRPr>
          </a:p>
        </p:txBody>
      </p:sp>
      <p:sp>
        <p:nvSpPr>
          <p:cNvPr id="11" name="TextBox 10"/>
          <p:cNvSpPr txBox="1"/>
          <p:nvPr/>
        </p:nvSpPr>
        <p:spPr>
          <a:xfrm>
            <a:off x="4239726" y="4422587"/>
            <a:ext cx="1826392" cy="276999"/>
          </a:xfrm>
          <a:prstGeom prst="rect">
            <a:avLst/>
          </a:prstGeom>
          <a:solidFill>
            <a:srgbClr val="000000"/>
          </a:solidFill>
        </p:spPr>
        <p:txBody>
          <a:bodyPr wrap="square" rtlCol="0">
            <a:spAutoFit/>
          </a:bodyPr>
          <a:lstStyle/>
          <a:p>
            <a:r>
              <a:rPr lang="en-US" sz="1200" dirty="0" smtClean="0">
                <a:solidFill>
                  <a:srgbClr val="FFFFFF"/>
                </a:solidFill>
              </a:rPr>
              <a:t>Flathead Screwdriver</a:t>
            </a:r>
            <a:endParaRPr lang="en-US" sz="1200" dirty="0">
              <a:solidFill>
                <a:srgbClr val="FFFFFF"/>
              </a:solidFill>
            </a:endParaRPr>
          </a:p>
        </p:txBody>
      </p:sp>
      <p:sp>
        <p:nvSpPr>
          <p:cNvPr id="12" name="TextBox 11"/>
          <p:cNvSpPr txBox="1"/>
          <p:nvPr/>
        </p:nvSpPr>
        <p:spPr>
          <a:xfrm>
            <a:off x="6819619" y="6211668"/>
            <a:ext cx="1562381" cy="646331"/>
          </a:xfrm>
          <a:prstGeom prst="rect">
            <a:avLst/>
          </a:prstGeom>
          <a:solidFill>
            <a:srgbClr val="000000"/>
          </a:solidFill>
        </p:spPr>
        <p:txBody>
          <a:bodyPr wrap="square" rtlCol="0">
            <a:spAutoFit/>
          </a:bodyPr>
          <a:lstStyle/>
          <a:p>
            <a:r>
              <a:rPr lang="en-US" sz="1200" dirty="0" smtClean="0">
                <a:solidFill>
                  <a:srgbClr val="FFFFFF"/>
                </a:solidFill>
              </a:rPr>
              <a:t>Electric drill with Phillips-head drill bit attached</a:t>
            </a:r>
            <a:endParaRPr lang="en-US" sz="1200" dirty="0">
              <a:solidFill>
                <a:srgbClr val="FFFFFF"/>
              </a:solidFill>
            </a:endParaRPr>
          </a:p>
        </p:txBody>
      </p:sp>
      <p:sp>
        <p:nvSpPr>
          <p:cNvPr id="4" name="Slide Number Placeholder 3"/>
          <p:cNvSpPr>
            <a:spLocks noGrp="1"/>
          </p:cNvSpPr>
          <p:nvPr>
            <p:ph type="sldNum" sz="quarter" idx="12"/>
          </p:nvPr>
        </p:nvSpPr>
        <p:spPr/>
        <p:txBody>
          <a:bodyPr/>
          <a:lstStyle/>
          <a:p>
            <a:fld id="{B95B0110-DACF-8246-A6B4-C5728F799A9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142" y="274638"/>
            <a:ext cx="7467600" cy="1143000"/>
          </a:xfrm>
        </p:spPr>
        <p:txBody>
          <a:bodyPr/>
          <a:lstStyle/>
          <a:p>
            <a:pPr algn="ctr"/>
            <a:r>
              <a:rPr lang="en-US" b="1" dirty="0" smtClean="0">
                <a:solidFill>
                  <a:srgbClr val="FFFF00"/>
                </a:solidFill>
                <a:latin typeface="Arial"/>
                <a:cs typeface="Arial"/>
              </a:rPr>
              <a:t>Components</a:t>
            </a:r>
            <a:endParaRPr lang="en-US" b="1" dirty="0">
              <a:solidFill>
                <a:srgbClr val="FFFF00"/>
              </a:solidFill>
              <a:latin typeface="Arial"/>
              <a:cs typeface="Arial"/>
            </a:endParaRPr>
          </a:p>
        </p:txBody>
      </p:sp>
      <p:sp>
        <p:nvSpPr>
          <p:cNvPr id="7" name="Content Placeholder 6"/>
          <p:cNvSpPr>
            <a:spLocks noGrp="1"/>
          </p:cNvSpPr>
          <p:nvPr>
            <p:ph idx="1"/>
          </p:nvPr>
        </p:nvSpPr>
        <p:spPr>
          <a:xfrm>
            <a:off x="194235" y="1600200"/>
            <a:ext cx="8492565" cy="5257800"/>
          </a:xfrm>
        </p:spPr>
        <p:txBody>
          <a:bodyPr>
            <a:normAutofit/>
          </a:bodyPr>
          <a:lstStyle/>
          <a:p>
            <a:r>
              <a:rPr lang="en-US" dirty="0" smtClean="0">
                <a:solidFill>
                  <a:srgbClr val="EEECE1"/>
                </a:solidFill>
                <a:latin typeface="Arial"/>
                <a:cs typeface="Arial"/>
              </a:rPr>
              <a:t>A screwdriver </a:t>
            </a:r>
            <a:r>
              <a:rPr lang="en-US" dirty="0">
                <a:solidFill>
                  <a:srgbClr val="EEECE1"/>
                </a:solidFill>
                <a:latin typeface="Arial"/>
                <a:cs typeface="Arial"/>
              </a:rPr>
              <a:t>consists of four parts:</a:t>
            </a:r>
            <a:r>
              <a:rPr lang="en-US" dirty="0" smtClean="0">
                <a:solidFill>
                  <a:srgbClr val="EEECE1"/>
                </a:solidFill>
                <a:latin typeface="Arial"/>
                <a:cs typeface="Arial"/>
              </a:rPr>
              <a:t> </a:t>
            </a:r>
          </a:p>
          <a:p>
            <a:pPr lvl="1"/>
            <a:r>
              <a:rPr lang="en-US" dirty="0" smtClean="0">
                <a:solidFill>
                  <a:srgbClr val="EEECE1"/>
                </a:solidFill>
                <a:latin typeface="Arial"/>
                <a:cs typeface="Arial"/>
              </a:rPr>
              <a:t>1</a:t>
            </a:r>
            <a:r>
              <a:rPr lang="en-US" dirty="0">
                <a:solidFill>
                  <a:srgbClr val="EEECE1"/>
                </a:solidFill>
                <a:latin typeface="Arial"/>
                <a:cs typeface="Arial"/>
              </a:rPr>
              <a:t>) </a:t>
            </a:r>
            <a:r>
              <a:rPr lang="en-US" dirty="0" smtClean="0">
                <a:solidFill>
                  <a:srgbClr val="EEECE1"/>
                </a:solidFill>
                <a:latin typeface="Arial"/>
                <a:cs typeface="Arial"/>
              </a:rPr>
              <a:t>handle </a:t>
            </a:r>
          </a:p>
          <a:p>
            <a:pPr lvl="1"/>
            <a:r>
              <a:rPr lang="en-US" dirty="0" smtClean="0">
                <a:solidFill>
                  <a:srgbClr val="EEECE1"/>
                </a:solidFill>
                <a:latin typeface="Arial"/>
                <a:cs typeface="Arial"/>
              </a:rPr>
              <a:t>2</a:t>
            </a:r>
            <a:r>
              <a:rPr lang="en-US" dirty="0">
                <a:solidFill>
                  <a:srgbClr val="EEECE1"/>
                </a:solidFill>
                <a:latin typeface="Arial"/>
                <a:cs typeface="Arial"/>
              </a:rPr>
              <a:t>) </a:t>
            </a:r>
            <a:r>
              <a:rPr lang="en-US" dirty="0" smtClean="0">
                <a:solidFill>
                  <a:srgbClr val="EEECE1"/>
                </a:solidFill>
                <a:latin typeface="Arial"/>
                <a:cs typeface="Arial"/>
              </a:rPr>
              <a:t>shank </a:t>
            </a:r>
          </a:p>
          <a:p>
            <a:pPr lvl="1"/>
            <a:r>
              <a:rPr lang="en-US" dirty="0" smtClean="0">
                <a:solidFill>
                  <a:srgbClr val="EEECE1"/>
                </a:solidFill>
                <a:latin typeface="Arial"/>
                <a:cs typeface="Arial"/>
              </a:rPr>
              <a:t>3</a:t>
            </a:r>
            <a:r>
              <a:rPr lang="en-US" dirty="0">
                <a:solidFill>
                  <a:srgbClr val="EEECE1"/>
                </a:solidFill>
                <a:latin typeface="Arial"/>
                <a:cs typeface="Arial"/>
              </a:rPr>
              <a:t>) </a:t>
            </a:r>
            <a:r>
              <a:rPr lang="en-US" dirty="0" smtClean="0">
                <a:solidFill>
                  <a:srgbClr val="EEECE1"/>
                </a:solidFill>
                <a:latin typeface="Arial"/>
                <a:cs typeface="Arial"/>
              </a:rPr>
              <a:t>blade </a:t>
            </a:r>
          </a:p>
          <a:p>
            <a:pPr lvl="1"/>
            <a:r>
              <a:rPr lang="en-US" dirty="0" smtClean="0">
                <a:solidFill>
                  <a:srgbClr val="EEECE1"/>
                </a:solidFill>
                <a:latin typeface="Arial"/>
                <a:cs typeface="Arial"/>
              </a:rPr>
              <a:t>4</a:t>
            </a:r>
            <a:r>
              <a:rPr lang="en-US" dirty="0">
                <a:solidFill>
                  <a:srgbClr val="EEECE1"/>
                </a:solidFill>
                <a:latin typeface="Arial"/>
                <a:cs typeface="Arial"/>
              </a:rPr>
              <a:t>) </a:t>
            </a:r>
            <a:r>
              <a:rPr lang="en-US" dirty="0" smtClean="0">
                <a:solidFill>
                  <a:srgbClr val="EEECE1"/>
                </a:solidFill>
                <a:latin typeface="Arial"/>
                <a:cs typeface="Arial"/>
              </a:rPr>
              <a:t>tip</a:t>
            </a:r>
          </a:p>
          <a:p>
            <a:pPr lvl="1">
              <a:buNone/>
            </a:pPr>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endParaRPr lang="en-US" sz="1000" dirty="0" smtClean="0">
              <a:solidFill>
                <a:srgbClr val="EEECE1"/>
              </a:solidFill>
              <a:latin typeface="Arial"/>
              <a:cs typeface="Arial"/>
            </a:endParaRPr>
          </a:p>
          <a:p>
            <a:endParaRPr lang="en-US" sz="1000" dirty="0" smtClean="0">
              <a:solidFill>
                <a:srgbClr val="EEECE1"/>
              </a:solidFill>
              <a:latin typeface="Arial"/>
              <a:cs typeface="Arial"/>
            </a:endParaRPr>
          </a:p>
          <a:p>
            <a:endParaRPr lang="en-US" sz="900" dirty="0" smtClean="0">
              <a:solidFill>
                <a:srgbClr val="EEECE1"/>
              </a:solidFill>
              <a:latin typeface="Arial"/>
              <a:cs typeface="Arial"/>
            </a:endParaRPr>
          </a:p>
          <a:p>
            <a:pPr>
              <a:buNone/>
            </a:pPr>
            <a:r>
              <a:rPr lang="en-US" sz="800" dirty="0" smtClean="0">
                <a:solidFill>
                  <a:srgbClr val="EEECE1"/>
                </a:solidFill>
                <a:latin typeface="Arial"/>
                <a:cs typeface="Arial"/>
              </a:rPr>
              <a:t>Source: “Parts of a Screwdriver.” Toolmanship: How to use a Screwdriver. </a:t>
            </a:r>
            <a:r>
              <a:rPr lang="en-US" sz="800" dirty="0" smtClean="0">
                <a:solidFill>
                  <a:srgbClr val="EEECE1"/>
                </a:solidFill>
                <a:latin typeface="Arial"/>
                <a:cs typeface="Arial"/>
                <a:hlinkClick r:id="rId2"/>
              </a:rPr>
              <a:t>http://artofmanliness.com/2010/02/18/toolmanship-how-to-use-a-screwdriver/</a:t>
            </a:r>
            <a:r>
              <a:rPr lang="en-US" sz="800" dirty="0" smtClean="0">
                <a:solidFill>
                  <a:srgbClr val="EEECE1"/>
                </a:solidFill>
                <a:latin typeface="Arial"/>
                <a:cs typeface="Arial"/>
              </a:rPr>
              <a:t>   </a:t>
            </a:r>
          </a:p>
          <a:p>
            <a:pPr lvl="1"/>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pPr lvl="1">
              <a:buNone/>
            </a:pPr>
            <a:endParaRPr lang="en-US" dirty="0">
              <a:solidFill>
                <a:srgbClr val="EEECE1"/>
              </a:solidFill>
              <a:latin typeface="Arial"/>
              <a:cs typeface="Arial"/>
            </a:endParaRPr>
          </a:p>
          <a:p>
            <a:pPr lvl="1">
              <a:buNone/>
            </a:pPr>
            <a:endParaRPr lang="en-US" dirty="0" smtClean="0">
              <a:solidFill>
                <a:srgbClr val="EEECE1"/>
              </a:solidFill>
              <a:latin typeface="Arial"/>
              <a:cs typeface="Arial"/>
            </a:endParaRPr>
          </a:p>
          <a:p>
            <a:pPr lvl="1"/>
            <a:endParaRPr lang="en-US" dirty="0" smtClean="0">
              <a:solidFill>
                <a:srgbClr val="EEECE1"/>
              </a:solidFill>
              <a:latin typeface="Arial"/>
              <a:cs typeface="Arial"/>
            </a:endParaRPr>
          </a:p>
          <a:p>
            <a:pPr lvl="1"/>
            <a:endParaRPr lang="en-US" dirty="0">
              <a:solidFill>
                <a:srgbClr val="EEECE1"/>
              </a:solidFill>
              <a:latin typeface="Arial"/>
              <a:cs typeface="Arial"/>
            </a:endParaRPr>
          </a:p>
          <a:p>
            <a:pPr lvl="1"/>
            <a:endParaRPr lang="en-US" dirty="0">
              <a:solidFill>
                <a:srgbClr val="EEECE1"/>
              </a:solidFill>
              <a:latin typeface="Arial"/>
              <a:cs typeface="Arial"/>
            </a:endParaRPr>
          </a:p>
        </p:txBody>
      </p:sp>
      <p:pic>
        <p:nvPicPr>
          <p:cNvPr id="8" name="Picture 7"/>
          <p:cNvPicPr/>
          <p:nvPr/>
        </p:nvPicPr>
        <p:blipFill>
          <a:blip r:embed="rId3"/>
          <a:srcRect/>
          <a:stretch>
            <a:fillRect/>
          </a:stretch>
        </p:blipFill>
        <p:spPr bwMode="auto">
          <a:xfrm>
            <a:off x="2958353" y="3765176"/>
            <a:ext cx="5931647" cy="228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95B0110-DACF-8246-A6B4-C5728F799A9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5554" y="259697"/>
            <a:ext cx="7467600" cy="1143000"/>
          </a:xfrm>
        </p:spPr>
        <p:txBody>
          <a:bodyPr/>
          <a:lstStyle/>
          <a:p>
            <a:pPr algn="ctr"/>
            <a:r>
              <a:rPr lang="en-US" b="1" dirty="0" smtClean="0">
                <a:solidFill>
                  <a:srgbClr val="FFFF00"/>
                </a:solidFill>
                <a:latin typeface="Arial"/>
                <a:cs typeface="Arial"/>
              </a:rPr>
              <a:t>Standard Usage</a:t>
            </a:r>
            <a:endParaRPr lang="en-US" b="1" dirty="0">
              <a:solidFill>
                <a:srgbClr val="FFFF00"/>
              </a:solidFill>
              <a:latin typeface="Arial"/>
              <a:cs typeface="Arial"/>
            </a:endParaRPr>
          </a:p>
        </p:txBody>
      </p:sp>
      <p:sp>
        <p:nvSpPr>
          <p:cNvPr id="6" name="Content Placeholder 5"/>
          <p:cNvSpPr>
            <a:spLocks noGrp="1"/>
          </p:cNvSpPr>
          <p:nvPr>
            <p:ph idx="1"/>
          </p:nvPr>
        </p:nvSpPr>
        <p:spPr/>
        <p:txBody>
          <a:bodyPr/>
          <a:lstStyle/>
          <a:p>
            <a:r>
              <a:rPr lang="en-US" dirty="0" smtClean="0"/>
              <a:t>Tightening and loosening screws</a:t>
            </a:r>
          </a:p>
          <a:p>
            <a:r>
              <a:rPr lang="en-US" dirty="0" smtClean="0"/>
              <a:t>Different sizes and drive types are used  </a:t>
            </a:r>
            <a:r>
              <a:rPr lang="en-US" dirty="0" smtClean="0"/>
              <a:t>by jewelers </a:t>
            </a:r>
            <a:r>
              <a:rPr lang="en-US" dirty="0" smtClean="0"/>
              <a:t>and gunsmiths.</a:t>
            </a:r>
          </a:p>
          <a:p>
            <a:r>
              <a:rPr lang="en-US" dirty="0" smtClean="0"/>
              <a:t>Flathead screwdrivers are often used for opening paint cans.</a:t>
            </a:r>
          </a:p>
          <a:p>
            <a:pPr>
              <a:buNone/>
            </a:pPr>
            <a:endParaRPr lang="en-US" dirty="0"/>
          </a:p>
        </p:txBody>
      </p:sp>
      <p:pic>
        <p:nvPicPr>
          <p:cNvPr id="7" name="Picture 6"/>
          <p:cNvPicPr/>
          <p:nvPr/>
        </p:nvPicPr>
        <p:blipFill>
          <a:blip r:embed="rId2"/>
          <a:srcRect/>
          <a:stretch>
            <a:fillRect/>
          </a:stretch>
        </p:blipFill>
        <p:spPr bwMode="auto">
          <a:xfrm>
            <a:off x="6002020" y="3838687"/>
            <a:ext cx="2860040" cy="2854960"/>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7007413" y="502202"/>
            <a:ext cx="2002118" cy="1442401"/>
          </a:xfrm>
          <a:prstGeom prst="rect">
            <a:avLst/>
          </a:prstGeom>
          <a:noFill/>
          <a:ln w="9525">
            <a:noFill/>
            <a:miter lim="800000"/>
            <a:headEnd/>
            <a:tailEnd/>
          </a:ln>
        </p:spPr>
      </p:pic>
      <p:pic>
        <p:nvPicPr>
          <p:cNvPr id="9" name="Picture 8"/>
          <p:cNvPicPr/>
          <p:nvPr/>
        </p:nvPicPr>
        <p:blipFill>
          <a:blip r:embed="rId4"/>
          <a:srcRect/>
          <a:stretch>
            <a:fillRect/>
          </a:stretch>
        </p:blipFill>
        <p:spPr bwMode="auto">
          <a:xfrm>
            <a:off x="920377" y="4363099"/>
            <a:ext cx="2381624" cy="2181412"/>
          </a:xfrm>
          <a:prstGeom prst="rect">
            <a:avLst/>
          </a:prstGeom>
          <a:noFill/>
          <a:ln w="9525">
            <a:noFill/>
            <a:miter lim="800000"/>
            <a:headEnd/>
            <a:tailEnd/>
          </a:ln>
        </p:spPr>
      </p:pic>
      <p:sp>
        <p:nvSpPr>
          <p:cNvPr id="10" name="TextBox 9"/>
          <p:cNvSpPr txBox="1"/>
          <p:nvPr/>
        </p:nvSpPr>
        <p:spPr>
          <a:xfrm>
            <a:off x="7007413" y="259697"/>
            <a:ext cx="2002118" cy="276999"/>
          </a:xfrm>
          <a:prstGeom prst="rect">
            <a:avLst/>
          </a:prstGeom>
          <a:solidFill>
            <a:srgbClr val="000000"/>
          </a:solidFill>
        </p:spPr>
        <p:txBody>
          <a:bodyPr wrap="square" rtlCol="0">
            <a:spAutoFit/>
          </a:bodyPr>
          <a:lstStyle/>
          <a:p>
            <a:r>
              <a:rPr lang="en-US" sz="1200" dirty="0" smtClean="0">
                <a:solidFill>
                  <a:srgbClr val="FFFFFF"/>
                </a:solidFill>
              </a:rPr>
              <a:t>Jeweler’s screwdriver set</a:t>
            </a:r>
            <a:endParaRPr lang="en-US" sz="1200" dirty="0">
              <a:solidFill>
                <a:srgbClr val="FFFFFF"/>
              </a:solidFill>
            </a:endParaRPr>
          </a:p>
        </p:txBody>
      </p:sp>
      <p:sp>
        <p:nvSpPr>
          <p:cNvPr id="11" name="TextBox 10"/>
          <p:cNvSpPr txBox="1"/>
          <p:nvPr/>
        </p:nvSpPr>
        <p:spPr>
          <a:xfrm>
            <a:off x="6140824" y="6082846"/>
            <a:ext cx="2582134" cy="461665"/>
          </a:xfrm>
          <a:prstGeom prst="rect">
            <a:avLst/>
          </a:prstGeom>
          <a:solidFill>
            <a:srgbClr val="000000"/>
          </a:solidFill>
        </p:spPr>
        <p:txBody>
          <a:bodyPr wrap="square" rtlCol="0">
            <a:spAutoFit/>
          </a:bodyPr>
          <a:lstStyle/>
          <a:p>
            <a:r>
              <a:rPr lang="en-US" sz="1200" dirty="0" smtClean="0">
                <a:solidFill>
                  <a:srgbClr val="FFFFFF"/>
                </a:solidFill>
              </a:rPr>
              <a:t>Flat-head screwdriver opening a paint can</a:t>
            </a:r>
            <a:endParaRPr lang="en-US" sz="1200" dirty="0">
              <a:solidFill>
                <a:srgbClr val="FFFFFF"/>
              </a:solidFill>
            </a:endParaRPr>
          </a:p>
        </p:txBody>
      </p:sp>
      <p:sp>
        <p:nvSpPr>
          <p:cNvPr id="13" name="TextBox 12"/>
          <p:cNvSpPr txBox="1"/>
          <p:nvPr/>
        </p:nvSpPr>
        <p:spPr>
          <a:xfrm>
            <a:off x="920377" y="6394544"/>
            <a:ext cx="2381624" cy="307777"/>
          </a:xfrm>
          <a:prstGeom prst="rect">
            <a:avLst/>
          </a:prstGeom>
          <a:solidFill>
            <a:srgbClr val="000000"/>
          </a:solidFill>
        </p:spPr>
        <p:txBody>
          <a:bodyPr wrap="square" rtlCol="0">
            <a:spAutoFit/>
          </a:bodyPr>
          <a:lstStyle/>
          <a:p>
            <a:r>
              <a:rPr lang="en-US" sz="1400" dirty="0" smtClean="0"/>
              <a:t>Gunsmith’s screwdriver set</a:t>
            </a:r>
            <a:endParaRPr lang="en-US" sz="1400" dirty="0"/>
          </a:p>
        </p:txBody>
      </p:sp>
      <p:sp>
        <p:nvSpPr>
          <p:cNvPr id="2" name="Slide Number Placeholder 1"/>
          <p:cNvSpPr>
            <a:spLocks noGrp="1"/>
          </p:cNvSpPr>
          <p:nvPr>
            <p:ph type="sldNum" sz="quarter" idx="12"/>
          </p:nvPr>
        </p:nvSpPr>
        <p:spPr/>
        <p:txBody>
          <a:bodyPr/>
          <a:lstStyle/>
          <a:p>
            <a:fld id="{B95B0110-DACF-8246-A6B4-C5728F799A9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843" y="214874"/>
            <a:ext cx="7467600" cy="1143000"/>
          </a:xfrm>
        </p:spPr>
        <p:txBody>
          <a:bodyPr>
            <a:normAutofit/>
          </a:bodyPr>
          <a:lstStyle/>
          <a:p>
            <a:pPr algn="ctr"/>
            <a:r>
              <a:rPr lang="en-US" sz="4400" b="1" dirty="0" smtClean="0">
                <a:solidFill>
                  <a:srgbClr val="FFFF00"/>
                </a:solidFill>
                <a:latin typeface="Arial"/>
                <a:cs typeface="Arial"/>
              </a:rPr>
              <a:t>Relevance to Construction</a:t>
            </a:r>
            <a:endParaRPr lang="en-US" sz="4400" b="1" dirty="0">
              <a:solidFill>
                <a:srgbClr val="FFFF00"/>
              </a:solidFill>
              <a:latin typeface="Arial"/>
              <a:cs typeface="Arial"/>
            </a:endParaRPr>
          </a:p>
        </p:txBody>
      </p:sp>
      <p:sp>
        <p:nvSpPr>
          <p:cNvPr id="3" name="Content Placeholder 2"/>
          <p:cNvSpPr>
            <a:spLocks noGrp="1"/>
          </p:cNvSpPr>
          <p:nvPr>
            <p:ph sz="half" idx="1"/>
          </p:nvPr>
        </p:nvSpPr>
        <p:spPr>
          <a:xfrm>
            <a:off x="0" y="1357874"/>
            <a:ext cx="4010213" cy="4857935"/>
          </a:xfrm>
        </p:spPr>
        <p:txBody>
          <a:bodyPr>
            <a:normAutofit fontScale="92500" lnSpcReduction="10000"/>
          </a:bodyPr>
          <a:lstStyle/>
          <a:p>
            <a:r>
              <a:rPr lang="en-US" dirty="0" smtClean="0"/>
              <a:t>Mainly used for tightening and loosening screws in wood framing, hanging drywall, cabinetry, etc</a:t>
            </a:r>
            <a:r>
              <a:rPr lang="en-US" dirty="0" smtClean="0"/>
              <a:t>.</a:t>
            </a:r>
          </a:p>
          <a:p>
            <a:endParaRPr lang="en-US" dirty="0" smtClean="0"/>
          </a:p>
          <a:p>
            <a:r>
              <a:rPr lang="en-US" dirty="0" smtClean="0"/>
              <a:t>Use </a:t>
            </a:r>
            <a:r>
              <a:rPr lang="en-US" dirty="0" smtClean="0">
                <a:solidFill>
                  <a:srgbClr val="EEECE1"/>
                </a:solidFill>
                <a:cs typeface="Arial"/>
              </a:rPr>
              <a:t>electric drills with Phillips-head and flathead drill bits for faster </a:t>
            </a:r>
            <a:r>
              <a:rPr lang="en-US" smtClean="0">
                <a:solidFill>
                  <a:srgbClr val="EEECE1"/>
                </a:solidFill>
                <a:cs typeface="Arial"/>
              </a:rPr>
              <a:t>assembly</a:t>
            </a:r>
            <a:r>
              <a:rPr lang="en-US" smtClean="0">
                <a:solidFill>
                  <a:srgbClr val="EEECE1"/>
                </a:solidFill>
                <a:cs typeface="Arial"/>
              </a:rPr>
              <a:t>.</a:t>
            </a:r>
          </a:p>
          <a:p>
            <a:endParaRPr lang="en-US" dirty="0" smtClean="0">
              <a:solidFill>
                <a:srgbClr val="EEECE1"/>
              </a:solidFill>
              <a:cs typeface="Arial"/>
            </a:endParaRPr>
          </a:p>
          <a:p>
            <a:r>
              <a:rPr lang="en-US" dirty="0" smtClean="0">
                <a:solidFill>
                  <a:srgbClr val="EEECE1"/>
                </a:solidFill>
                <a:cs typeface="Arial"/>
              </a:rPr>
              <a:t>Use flathead screwdriver for opening paint cans.</a:t>
            </a:r>
            <a:endParaRPr lang="en-US" dirty="0" smtClean="0"/>
          </a:p>
          <a:p>
            <a:endParaRPr lang="en-US" dirty="0"/>
          </a:p>
        </p:txBody>
      </p:sp>
      <p:pic>
        <p:nvPicPr>
          <p:cNvPr id="5" name="Picture 4"/>
          <p:cNvPicPr/>
          <p:nvPr/>
        </p:nvPicPr>
        <p:blipFill>
          <a:blip r:embed="rId2"/>
          <a:srcRect/>
          <a:stretch>
            <a:fillRect/>
          </a:stretch>
        </p:blipFill>
        <p:spPr bwMode="auto">
          <a:xfrm>
            <a:off x="4608753" y="1600200"/>
            <a:ext cx="3510280" cy="2326640"/>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3986749" y="4148270"/>
            <a:ext cx="2037080" cy="2560320"/>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6738471" y="4148270"/>
            <a:ext cx="2169309" cy="256032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95B0110-DACF-8246-A6B4-C5728F799A9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788" y="274638"/>
            <a:ext cx="7467600" cy="1143000"/>
          </a:xfrm>
        </p:spPr>
        <p:txBody>
          <a:bodyPr/>
          <a:lstStyle/>
          <a:p>
            <a:pPr algn="ctr"/>
            <a:r>
              <a:rPr lang="en-US" b="1" dirty="0" smtClean="0">
                <a:solidFill>
                  <a:srgbClr val="FFFF00"/>
                </a:solidFill>
                <a:latin typeface="Arial"/>
                <a:cs typeface="Arial"/>
              </a:rPr>
              <a:t>Typical Hazards</a:t>
            </a:r>
            <a:endParaRPr lang="en-US" b="1" dirty="0">
              <a:solidFill>
                <a:srgbClr val="FFFF00"/>
              </a:solidFill>
              <a:latin typeface="Arial"/>
              <a:cs typeface="Arial"/>
            </a:endParaRPr>
          </a:p>
        </p:txBody>
      </p:sp>
      <p:sp>
        <p:nvSpPr>
          <p:cNvPr id="3" name="Content Placeholder 2"/>
          <p:cNvSpPr>
            <a:spLocks noGrp="1"/>
          </p:cNvSpPr>
          <p:nvPr>
            <p:ph idx="1"/>
          </p:nvPr>
        </p:nvSpPr>
        <p:spPr>
          <a:xfrm>
            <a:off x="815788" y="1600200"/>
            <a:ext cx="7467600" cy="5257800"/>
          </a:xfrm>
        </p:spPr>
        <p:txBody>
          <a:bodyPr>
            <a:normAutofit lnSpcReduction="10000"/>
          </a:bodyPr>
          <a:lstStyle/>
          <a:p>
            <a:r>
              <a:rPr lang="en-US" dirty="0" smtClean="0"/>
              <a:t>Improper use:</a:t>
            </a:r>
          </a:p>
          <a:p>
            <a:pPr lvl="1"/>
            <a:r>
              <a:rPr lang="en-US" dirty="0" smtClean="0"/>
              <a:t>Prying, punching, chiseling</a:t>
            </a:r>
          </a:p>
          <a:p>
            <a:pPr lvl="1"/>
            <a:r>
              <a:rPr lang="en-US" dirty="0" smtClean="0"/>
              <a:t>Incorrect size</a:t>
            </a:r>
          </a:p>
          <a:p>
            <a:pPr lvl="1"/>
            <a:r>
              <a:rPr lang="en-US" dirty="0" smtClean="0"/>
              <a:t>Incorrect type</a:t>
            </a:r>
          </a:p>
          <a:p>
            <a:r>
              <a:rPr lang="en-US" dirty="0" smtClean="0"/>
              <a:t>Usage around live conductors/circuits</a:t>
            </a:r>
          </a:p>
          <a:p>
            <a:r>
              <a:rPr lang="en-US" dirty="0" smtClean="0"/>
              <a:t>Using a damaged screwdriver</a:t>
            </a:r>
          </a:p>
          <a:p>
            <a:pPr lvl="1"/>
            <a:r>
              <a:rPr lang="en-US" dirty="0" smtClean="0"/>
              <a:t>Bent shank</a:t>
            </a:r>
          </a:p>
          <a:p>
            <a:pPr lvl="1"/>
            <a:r>
              <a:rPr lang="en-US" dirty="0" smtClean="0"/>
              <a:t>Broken tip</a:t>
            </a:r>
          </a:p>
          <a:p>
            <a:pPr lvl="1"/>
            <a:r>
              <a:rPr lang="en-US" dirty="0" smtClean="0"/>
              <a:t>Damaged handle</a:t>
            </a:r>
          </a:p>
          <a:p>
            <a:pPr lvl="1"/>
            <a:endParaRPr lang="en-US" dirty="0" smtClean="0"/>
          </a:p>
          <a:p>
            <a:endParaRPr lang="en-US" sz="800" dirty="0" smtClean="0"/>
          </a:p>
          <a:p>
            <a:endParaRPr lang="en-US" sz="800" dirty="0" smtClean="0"/>
          </a:p>
          <a:p>
            <a:pPr>
              <a:buNone/>
            </a:pPr>
            <a:r>
              <a:rPr lang="en-US" sz="800" dirty="0" smtClean="0"/>
              <a:t>Sources: Safety Hints: Screwdrivers. </a:t>
            </a:r>
            <a:r>
              <a:rPr lang="en-US" sz="800" dirty="0" smtClean="0">
                <a:hlinkClick r:id="rId2"/>
              </a:rPr>
              <a:t>http://www.osh.dol.govt.nz/order/catalogue/archive/screwdrivers.pdf</a:t>
            </a:r>
            <a:r>
              <a:rPr lang="en-US" sz="800" dirty="0" smtClean="0"/>
              <a:t> </a:t>
            </a:r>
          </a:p>
          <a:p>
            <a:pPr>
              <a:buNone/>
            </a:pPr>
            <a:r>
              <a:rPr lang="en-US" sz="800" dirty="0" smtClean="0">
                <a:latin typeface="Arial" pitchFamily="34" charset="0"/>
                <a:cs typeface="Arial" pitchFamily="34" charset="0"/>
              </a:rPr>
              <a:t>	  OSH Answers (Screwdrivers)- </a:t>
            </a:r>
            <a:r>
              <a:rPr lang="en-US" sz="800" dirty="0" smtClean="0">
                <a:latin typeface="Arial" pitchFamily="34" charset="0"/>
                <a:cs typeface="Arial" pitchFamily="34" charset="0"/>
                <a:hlinkClick r:id="rId3"/>
              </a:rPr>
              <a:t>http://www.ccohs.ca/oshanswers/safety_haz/hand_tools/screwdrivers.html</a:t>
            </a:r>
            <a:r>
              <a:rPr lang="en-US" sz="800" dirty="0" smtClean="0">
                <a:latin typeface="Arial" pitchFamily="34" charset="0"/>
                <a:cs typeface="Arial" pitchFamily="34" charset="0"/>
              </a:rPr>
              <a:t> </a:t>
            </a:r>
          </a:p>
          <a:p>
            <a:endParaRPr lang="en-US" sz="900" dirty="0" smtClean="0"/>
          </a:p>
          <a:p>
            <a:endParaRPr lang="en-US" sz="900"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95B0110-DACF-8246-A6B4-C5728F799A9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2347</TotalTime>
  <Words>1394</Words>
  <Application>Microsoft Office PowerPoint</Application>
  <PresentationFormat>On-screen Show (4:3)</PresentationFormat>
  <Paragraphs>300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Technic</vt:lpstr>
      <vt:lpstr>Screwdrivers</vt:lpstr>
      <vt:lpstr>Description</vt:lpstr>
      <vt:lpstr> Background Information: History </vt:lpstr>
      <vt:lpstr>Background Information: Modern Advances</vt:lpstr>
      <vt:lpstr>Background Information: Types of Screwdrivers</vt:lpstr>
      <vt:lpstr>Components</vt:lpstr>
      <vt:lpstr>Standard Usage</vt:lpstr>
      <vt:lpstr>Relevance to Construction</vt:lpstr>
      <vt:lpstr>Typical Hazards</vt:lpstr>
      <vt:lpstr>Statistics</vt:lpstr>
      <vt:lpstr>Fatality Case involving a Screwdriver</vt:lpstr>
      <vt:lpstr>Fatality Case involving a Screwdriver</vt:lpstr>
      <vt:lpstr>Fatality Case involving a Screwdriver</vt:lpstr>
      <vt:lpstr>Fatality Case involving a Screwdriver</vt:lpstr>
      <vt:lpstr>Fatality Case involving a Screwdriver</vt:lpstr>
      <vt:lpstr>Fatality Case involving a Screwdriver</vt:lpstr>
      <vt:lpstr>PowerPoint Presentation</vt:lpstr>
      <vt:lpstr>OSHA Regulations</vt:lpstr>
      <vt:lpstr>Personal Protective Equipment</vt:lpstr>
      <vt:lpstr>Safety Procedures</vt:lpstr>
      <vt:lpstr>Safety Procedures</vt:lpstr>
      <vt:lpstr>Work Safely</vt:lpstr>
    </vt:vector>
  </TitlesOfParts>
  <Company>USF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Screwdrivers</dc:title>
  <dc:creator>Justin Menendez</dc:creator>
  <cp:lastModifiedBy>Hinze</cp:lastModifiedBy>
  <cp:revision>76</cp:revision>
  <dcterms:created xsi:type="dcterms:W3CDTF">2011-04-11T01:10:51Z</dcterms:created>
  <dcterms:modified xsi:type="dcterms:W3CDTF">2013-02-17T23:38:51Z</dcterms:modified>
</cp:coreProperties>
</file>