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256" r:id="rId2"/>
    <p:sldId id="259" r:id="rId3"/>
    <p:sldId id="257" r:id="rId4"/>
    <p:sldId id="260" r:id="rId5"/>
    <p:sldId id="261" r:id="rId6"/>
    <p:sldId id="262" r:id="rId7"/>
    <p:sldId id="263" r:id="rId8"/>
    <p:sldId id="271" r:id="rId9"/>
    <p:sldId id="264" r:id="rId10"/>
    <p:sldId id="272" r:id="rId11"/>
    <p:sldId id="265" r:id="rId12"/>
    <p:sldId id="267" r:id="rId13"/>
    <p:sldId id="266" r:id="rId14"/>
    <p:sldId id="269" r:id="rId15"/>
    <p:sldId id="270" r:id="rId16"/>
    <p:sldId id="274" r:id="rId17"/>
    <p:sldId id="258"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576" autoAdjust="0"/>
  </p:normalViewPr>
  <p:slideViewPr>
    <p:cSldViewPr>
      <p:cViewPr>
        <p:scale>
          <a:sx n="75" d="100"/>
          <a:sy n="75" d="100"/>
        </p:scale>
        <p:origin x="-29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62600B1A-6D69-4921-9A88-1C88B8F939BF}" type="slidenum">
              <a:rPr lang="en-US"/>
              <a:pPr>
                <a:defRPr/>
              </a:pPr>
              <a:t>‹#›</a:t>
            </a:fld>
            <a:endParaRPr lang="en-US"/>
          </a:p>
        </p:txBody>
      </p:sp>
    </p:spTree>
    <p:extLst>
      <p:ext uri="{BB962C8B-B14F-4D97-AF65-F5344CB8AC3E}">
        <p14:creationId xmlns:p14="http://schemas.microsoft.com/office/powerpoint/2010/main" val="149824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0175EC3-EC90-4B61-ABD0-51986E7EC247}" type="slidenum">
              <a:rPr lang="en-US">
                <a:latin typeface="Arial" pitchFamily="34" charset="0"/>
              </a:rPr>
              <a:pPr/>
              <a:t>1</a:t>
            </a:fld>
            <a:endParaRPr lang="en-US">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F5E8411-F193-495D-AC0B-B733B216B7E4}" type="slidenum">
              <a:rPr lang="en-US">
                <a:latin typeface="Arial" pitchFamily="34" charset="0"/>
              </a:rPr>
              <a:pPr/>
              <a:t>10</a:t>
            </a:fld>
            <a:endParaRPr lang="en-US">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5565F3E-E4F3-44FF-A1CF-F52414077081}" type="slidenum">
              <a:rPr lang="en-US">
                <a:latin typeface="Arial" pitchFamily="34" charset="0"/>
              </a:rPr>
              <a:pPr/>
              <a:t>11</a:t>
            </a:fld>
            <a:endParaRPr lang="en-US">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120BA5A-94C3-4F2D-A6EC-96E297213684}" type="slidenum">
              <a:rPr lang="en-US">
                <a:latin typeface="Arial" pitchFamily="34" charset="0"/>
              </a:rPr>
              <a:pPr/>
              <a:t>12</a:t>
            </a:fld>
            <a:endParaRPr lang="en-US">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4DBE5F6-1747-4263-97F4-F60999561613}" type="slidenum">
              <a:rPr lang="en-US">
                <a:latin typeface="Arial" pitchFamily="34" charset="0"/>
              </a:rPr>
              <a:pPr/>
              <a:t>13</a:t>
            </a:fld>
            <a:endParaRPr lang="en-US">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64D2E6B-141E-4329-A816-992045B00F88}" type="slidenum">
              <a:rPr lang="en-US">
                <a:latin typeface="Arial" pitchFamily="34" charset="0"/>
              </a:rPr>
              <a:pPr/>
              <a:t>14</a:t>
            </a:fld>
            <a:endParaRPr lang="en-US">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A7B0435-2BE9-44BF-AB60-930C9A34B955}" type="slidenum">
              <a:rPr lang="en-US">
                <a:latin typeface="Arial" pitchFamily="34" charset="0"/>
              </a:rPr>
              <a:pPr/>
              <a:t>15</a:t>
            </a:fld>
            <a:endParaRPr lang="en-US">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F716FA8-6A01-4FFA-9469-AC897EE01E85}" type="slidenum">
              <a:rPr lang="en-US">
                <a:latin typeface="Arial" pitchFamily="34" charset="0"/>
              </a:rPr>
              <a:pPr/>
              <a:t>17</a:t>
            </a:fld>
            <a:endParaRPr lang="en-US">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2AA27F9-252F-4088-A28E-56324B274C69}" type="slidenum">
              <a:rPr lang="en-US">
                <a:latin typeface="Arial" pitchFamily="34" charset="0"/>
              </a:rPr>
              <a:pPr/>
              <a:t>2</a:t>
            </a:fld>
            <a:endParaRPr lang="en-US">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6CA651-4870-432A-9C87-8A09A41A547E}" type="slidenum">
              <a:rPr lang="en-US">
                <a:latin typeface="Arial" pitchFamily="34" charset="0"/>
              </a:rPr>
              <a:pPr/>
              <a:t>3</a:t>
            </a:fld>
            <a:endParaRPr lang="en-US">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4ECD13-78DB-4475-961B-01D12635DEDA}" type="slidenum">
              <a:rPr lang="en-US">
                <a:latin typeface="Arial" pitchFamily="34" charset="0"/>
              </a:rPr>
              <a:pPr/>
              <a:t>4</a:t>
            </a:fld>
            <a:endParaRPr lang="en-US">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8381A7F-C7A9-4EE4-97C8-0C5F3F4C95B9}" type="slidenum">
              <a:rPr lang="en-US">
                <a:latin typeface="Arial" pitchFamily="34" charset="0"/>
              </a:rPr>
              <a:pPr/>
              <a:t>5</a:t>
            </a:fld>
            <a:endParaRPr lang="en-US">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35B1985-CE3A-417C-8C77-9D108C9AAE5E}" type="slidenum">
              <a:rPr lang="en-US">
                <a:latin typeface="Arial" pitchFamily="34" charset="0"/>
              </a:rPr>
              <a:pPr/>
              <a:t>6</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9057A18-247B-4BC6-A4C9-07E49BA65992}" type="slidenum">
              <a:rPr lang="en-US">
                <a:latin typeface="Arial" pitchFamily="34" charset="0"/>
              </a:rPr>
              <a:pPr/>
              <a:t>7</a:t>
            </a:fld>
            <a:endParaRPr lang="en-US">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D88A563-84AB-4F68-8412-564C9C940164}" type="slidenum">
              <a:rPr lang="en-US">
                <a:latin typeface="Arial" pitchFamily="34" charset="0"/>
              </a:rPr>
              <a:pPr/>
              <a:t>8</a:t>
            </a:fld>
            <a:endParaRPr lang="en-US">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5779557-6025-417F-BFB1-8AF809B36BA1}" type="slidenum">
              <a:rPr lang="en-US">
                <a:latin typeface="Arial" pitchFamily="34" charset="0"/>
              </a:rPr>
              <a:pPr/>
              <a:t>9</a:t>
            </a:fld>
            <a:endParaRPr lang="en-US">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9D33B6-6B5C-4974-8805-2126AA28E3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AF0680-DA8F-460A-AF46-C280A72CC8A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473C68-303B-45BC-A0A0-F9AF9F28567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E74F5C-92C2-4E47-B7F3-0D62746012D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FEC0CF-FE65-45D8-9C68-CE391F8FB2F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3F6696-E3FE-4821-98A8-F00BD788A6A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3CF9DFF-D8C0-4574-91FB-9F03DF8E947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8C09CFC-EEE8-4F9A-B59A-EEADE26F733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8701179-4981-4EAB-B776-2AF5ADEE05C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BD7B9C-8D95-4B63-8E86-B15ED34E34E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5B9D7C-89E6-4D01-82E0-210FB214E6E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CAB88F-5F5C-4194-A4D3-8D7A512A7C7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timberland-boots.us/boottimberlands.jpg" TargetMode="External"/><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hyperlink" Target="http://www.mcguireclothing.com/db/153%20SAFETY%20GLOVES.jpg" TargetMode="Externa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914400"/>
            <a:ext cx="7772400" cy="1470025"/>
          </a:xfrm>
        </p:spPr>
        <p:txBody>
          <a:bodyPr/>
          <a:lstStyle/>
          <a:p>
            <a:pPr eaLnBrk="1" hangingPunct="1"/>
            <a:r>
              <a:rPr lang="en-US" sz="5400" b="1" dirty="0" smtClean="0">
                <a:solidFill>
                  <a:srgbClr val="FFFF00"/>
                </a:solidFill>
                <a:latin typeface="Arial" pitchFamily="34" charset="0"/>
              </a:rPr>
              <a:t>Riding Mowers</a:t>
            </a:r>
          </a:p>
        </p:txBody>
      </p:sp>
      <p:pic>
        <p:nvPicPr>
          <p:cNvPr id="7" name="Picture 6" descr="C:\Documents and Settings\Alaron\Desktop\Safety\02125.jpg"/>
          <p:cNvPicPr/>
          <p:nvPr/>
        </p:nvPicPr>
        <p:blipFill>
          <a:blip r:embed="rId3" cstate="print"/>
          <a:srcRect/>
          <a:stretch>
            <a:fillRect/>
          </a:stretch>
        </p:blipFill>
        <p:spPr bwMode="auto">
          <a:xfrm>
            <a:off x="2514600" y="2438400"/>
            <a:ext cx="4299993"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981200"/>
            <a:ext cx="8229600" cy="4144963"/>
          </a:xfrm>
        </p:spPr>
        <p:txBody>
          <a:bodyPr>
            <a:normAutofit/>
          </a:bodyPr>
          <a:lstStyle/>
          <a:p>
            <a:pPr eaLnBrk="1" hangingPunct="1">
              <a:lnSpc>
                <a:spcPct val="80000"/>
              </a:lnSpc>
              <a:spcAft>
                <a:spcPct val="30000"/>
              </a:spcAft>
            </a:pPr>
            <a:r>
              <a:rPr lang="en-US" sz="2200" dirty="0" smtClean="0">
                <a:latin typeface="Arial" pitchFamily="34" charset="0"/>
                <a:cs typeface="Arial" pitchFamily="34" charset="0"/>
              </a:rPr>
              <a:t>A worker was </a:t>
            </a:r>
            <a:r>
              <a:rPr lang="en-US" sz="2200" dirty="0" smtClean="0">
                <a:latin typeface="Arial" pitchFamily="34" charset="0"/>
                <a:cs typeface="Arial" pitchFamily="34" charset="0"/>
              </a:rPr>
              <a:t>mowing the county right-of-way along a road.  </a:t>
            </a:r>
            <a:r>
              <a:rPr lang="en-US" sz="2200" dirty="0" smtClean="0">
                <a:latin typeface="Arial" pitchFamily="34" charset="0"/>
                <a:cs typeface="Arial" pitchFamily="34" charset="0"/>
              </a:rPr>
              <a:t>He was </a:t>
            </a:r>
            <a:r>
              <a:rPr lang="en-US" sz="2200" dirty="0" smtClean="0">
                <a:latin typeface="Arial" pitchFamily="34" charset="0"/>
                <a:cs typeface="Arial" pitchFamily="34" charset="0"/>
              </a:rPr>
              <a:t>mowing </a:t>
            </a:r>
            <a:r>
              <a:rPr lang="en-US" sz="2200" dirty="0" smtClean="0">
                <a:latin typeface="Arial" pitchFamily="34" charset="0"/>
                <a:cs typeface="Arial" pitchFamily="34" charset="0"/>
              </a:rPr>
              <a:t>on a </a:t>
            </a:r>
            <a:r>
              <a:rPr lang="en-US" sz="2200" dirty="0" smtClean="0">
                <a:latin typeface="Arial" pitchFamily="34" charset="0"/>
                <a:cs typeface="Arial" pitchFamily="34" charset="0"/>
              </a:rPr>
              <a:t>steep embankment with the mower blades downhill when the tractor started slipping.  </a:t>
            </a:r>
            <a:r>
              <a:rPr lang="en-US" sz="2200" dirty="0" smtClean="0">
                <a:latin typeface="Arial" pitchFamily="34" charset="0"/>
                <a:cs typeface="Arial" pitchFamily="34" charset="0"/>
              </a:rPr>
              <a:t>He tried </a:t>
            </a:r>
            <a:r>
              <a:rPr lang="en-US" sz="2200" dirty="0" smtClean="0">
                <a:latin typeface="Arial" pitchFamily="34" charset="0"/>
                <a:cs typeface="Arial" pitchFamily="34" charset="0"/>
              </a:rPr>
              <a:t>to turn the tractor uphill, but it overturned on him. </a:t>
            </a:r>
            <a:r>
              <a:rPr lang="en-US" sz="2200" dirty="0" smtClean="0">
                <a:latin typeface="Arial" pitchFamily="34" charset="0"/>
                <a:cs typeface="Arial" pitchFamily="34" charset="0"/>
              </a:rPr>
              <a:t>He was </a:t>
            </a:r>
            <a:r>
              <a:rPr lang="en-US" sz="2200" dirty="0" smtClean="0">
                <a:latin typeface="Arial" pitchFamily="34" charset="0"/>
                <a:cs typeface="Arial" pitchFamily="34" charset="0"/>
              </a:rPr>
              <a:t>killed, suffering blunt trauma to the chest and abdomen.</a:t>
            </a:r>
          </a:p>
          <a:p>
            <a:pPr eaLnBrk="1" hangingPunct="1">
              <a:lnSpc>
                <a:spcPct val="80000"/>
              </a:lnSpc>
            </a:pPr>
            <a:endParaRPr lang="en-US" sz="2200" dirty="0" smtClean="0">
              <a:latin typeface="Arial" pitchFamily="34" charset="0"/>
              <a:cs typeface="Arial" pitchFamily="34" charset="0"/>
            </a:endParaRPr>
          </a:p>
          <a:p>
            <a:pPr eaLnBrk="1" hangingPunct="1">
              <a:lnSpc>
                <a:spcPct val="80000"/>
              </a:lnSpc>
            </a:pPr>
            <a:endParaRPr lang="en-US" sz="2200" dirty="0" smtClean="0">
              <a:latin typeface="Arial" pitchFamily="34" charset="0"/>
              <a:cs typeface="Arial" pitchFamily="34" charset="0"/>
            </a:endParaRPr>
          </a:p>
        </p:txBody>
      </p:sp>
      <p:pic>
        <p:nvPicPr>
          <p:cNvPr id="12293" name="Picture 5" descr="588a"/>
          <p:cNvPicPr>
            <a:picLocks noChangeAspect="1" noChangeArrowheads="1"/>
          </p:cNvPicPr>
          <p:nvPr/>
        </p:nvPicPr>
        <p:blipFill>
          <a:blip r:embed="rId3" cstate="print"/>
          <a:srcRect/>
          <a:stretch>
            <a:fillRect/>
          </a:stretch>
        </p:blipFill>
        <p:spPr bwMode="auto">
          <a:xfrm>
            <a:off x="4794250" y="4094163"/>
            <a:ext cx="3486150" cy="1722437"/>
          </a:xfrm>
          <a:prstGeom prst="rect">
            <a:avLst/>
          </a:prstGeom>
          <a:noFill/>
          <a:ln w="9525">
            <a:noFill/>
            <a:miter lim="800000"/>
            <a:headEnd/>
            <a:tailEnd/>
          </a:ln>
        </p:spPr>
      </p:pic>
      <p:sp>
        <p:nvSpPr>
          <p:cNvPr id="12294" name="Rectangle 6"/>
          <p:cNvSpPr>
            <a:spLocks noChangeArrowheads="1"/>
          </p:cNvSpPr>
          <p:nvPr/>
        </p:nvSpPr>
        <p:spPr bwMode="auto">
          <a:xfrm>
            <a:off x="4724400" y="5880100"/>
            <a:ext cx="2555875" cy="214313"/>
          </a:xfrm>
          <a:prstGeom prst="rect">
            <a:avLst/>
          </a:prstGeom>
          <a:noFill/>
          <a:ln w="9525">
            <a:noFill/>
            <a:miter lim="800000"/>
            <a:headEnd/>
            <a:tailEnd/>
          </a:ln>
        </p:spPr>
        <p:txBody>
          <a:bodyPr wrap="none">
            <a:spAutoFit/>
          </a:bodyPr>
          <a:lstStyle/>
          <a:p>
            <a:r>
              <a:rPr lang="en-US" sz="800"/>
              <a:t>Source: http://www.cpsc.gov/cpscpub/pubs/588a.jpg</a:t>
            </a:r>
          </a:p>
        </p:txBody>
      </p:sp>
      <p:sp>
        <p:nvSpPr>
          <p:cNvPr id="9"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sp>
        <p:nvSpPr>
          <p:cNvPr id="10"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Fatality Example </a:t>
            </a:r>
            <a:endParaRPr lang="en-US" sz="5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981200"/>
            <a:ext cx="8229600" cy="4144963"/>
          </a:xfrm>
        </p:spPr>
        <p:txBody>
          <a:bodyPr>
            <a:normAutofit/>
          </a:bodyPr>
          <a:lstStyle/>
          <a:p>
            <a:pPr eaLnBrk="1" hangingPunct="1">
              <a:lnSpc>
                <a:spcPct val="90000"/>
              </a:lnSpc>
            </a:pPr>
            <a:r>
              <a:rPr lang="en-US" sz="2200" dirty="0" smtClean="0">
                <a:latin typeface="Arial" pitchFamily="34" charset="0"/>
                <a:cs typeface="Arial" pitchFamily="34" charset="0"/>
              </a:rPr>
              <a:t>A worker </a:t>
            </a:r>
            <a:r>
              <a:rPr lang="en-US" sz="2200" dirty="0" smtClean="0">
                <a:latin typeface="Arial" pitchFamily="34" charset="0"/>
                <a:cs typeface="Arial" pitchFamily="34" charset="0"/>
              </a:rPr>
              <a:t>was found lying face down in approximately 1 to 1.5 feet of water with a </a:t>
            </a:r>
            <a:r>
              <a:rPr lang="en-US" sz="2200" dirty="0" smtClean="0">
                <a:latin typeface="Arial" pitchFamily="34" charset="0"/>
                <a:cs typeface="Arial" pitchFamily="34" charset="0"/>
              </a:rPr>
              <a:t>riding </a:t>
            </a:r>
            <a:r>
              <a:rPr lang="en-US" sz="2200" dirty="0" smtClean="0">
                <a:latin typeface="Arial" pitchFamily="34" charset="0"/>
                <a:cs typeface="Arial" pitchFamily="34" charset="0"/>
              </a:rPr>
              <a:t>mower on top of him. </a:t>
            </a:r>
            <a:r>
              <a:rPr lang="en-US" sz="2200" dirty="0" smtClean="0">
                <a:latin typeface="Arial" pitchFamily="34" charset="0"/>
                <a:cs typeface="Arial" pitchFamily="34" charset="0"/>
              </a:rPr>
              <a:t>He had </a:t>
            </a:r>
            <a:r>
              <a:rPr lang="en-US" sz="2200" dirty="0" smtClean="0">
                <a:latin typeface="Arial" pitchFamily="34" charset="0"/>
                <a:cs typeface="Arial" pitchFamily="34" charset="0"/>
              </a:rPr>
              <a:t>been mowing grass and weeds and cleaning up the land around </a:t>
            </a:r>
            <a:r>
              <a:rPr lang="en-US" sz="2200" dirty="0" smtClean="0">
                <a:latin typeface="Arial" pitchFamily="34" charset="0"/>
                <a:cs typeface="Arial" pitchFamily="34" charset="0"/>
              </a:rPr>
              <a:t>an </a:t>
            </a:r>
            <a:r>
              <a:rPr lang="en-US" sz="2200" dirty="0" smtClean="0">
                <a:latin typeface="Arial" pitchFamily="34" charset="0"/>
                <a:cs typeface="Arial" pitchFamily="34" charset="0"/>
              </a:rPr>
              <a:t>oil location. The individual died.</a:t>
            </a:r>
          </a:p>
        </p:txBody>
      </p:sp>
      <p:sp>
        <p:nvSpPr>
          <p:cNvPr id="7"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sp>
        <p:nvSpPr>
          <p:cNvPr id="8"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Fatality Example </a:t>
            </a:r>
            <a:endParaRPr lang="en-US" sz="5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914400"/>
            <a:ext cx="8229600" cy="1143000"/>
          </a:xfrm>
        </p:spPr>
        <p:txBody>
          <a:bodyPr>
            <a:normAutofit/>
          </a:bodyPr>
          <a:lstStyle/>
          <a:p>
            <a:pPr algn="ctr" eaLnBrk="1" hangingPunct="1"/>
            <a:r>
              <a:rPr lang="en-US" sz="5400" b="1" dirty="0" smtClean="0">
                <a:solidFill>
                  <a:srgbClr val="FFFF00"/>
                </a:solidFill>
                <a:latin typeface="Arial" pitchFamily="34" charset="0"/>
              </a:rPr>
              <a:t>OSHA Regulations</a:t>
            </a:r>
          </a:p>
        </p:txBody>
      </p:sp>
      <p:sp>
        <p:nvSpPr>
          <p:cNvPr id="14339" name="Rectangle 3"/>
          <p:cNvSpPr>
            <a:spLocks noGrp="1" noChangeArrowheads="1"/>
          </p:cNvSpPr>
          <p:nvPr>
            <p:ph idx="1"/>
          </p:nvPr>
        </p:nvSpPr>
        <p:spPr>
          <a:xfrm>
            <a:off x="457200" y="1905000"/>
            <a:ext cx="8229600" cy="4221163"/>
          </a:xfrm>
        </p:spPr>
        <p:txBody>
          <a:bodyPr>
            <a:normAutofit/>
          </a:bodyPr>
          <a:lstStyle/>
          <a:p>
            <a:pPr eaLnBrk="1" hangingPunct="1"/>
            <a:r>
              <a:rPr lang="en-US" sz="2200" dirty="0" smtClean="0">
                <a:latin typeface="Arial" pitchFamily="34" charset="0"/>
                <a:cs typeface="Arial" pitchFamily="34" charset="0"/>
              </a:rPr>
              <a:t>The 1926 OSHA standards do not specifically </a:t>
            </a:r>
            <a:r>
              <a:rPr lang="en-US" sz="2200" dirty="0" smtClean="0">
                <a:latin typeface="Arial" pitchFamily="34" charset="0"/>
                <a:cs typeface="Arial" pitchFamily="34" charset="0"/>
              </a:rPr>
              <a:t>mention</a:t>
            </a:r>
            <a:r>
              <a:rPr lang="en-US" sz="2200" dirty="0" smtClean="0">
                <a:latin typeface="Arial" pitchFamily="34" charset="0"/>
                <a:cs typeface="Arial" pitchFamily="34" charset="0"/>
              </a:rPr>
              <a:t> riding </a:t>
            </a:r>
            <a:r>
              <a:rPr lang="en-US" sz="2200" dirty="0" smtClean="0">
                <a:latin typeface="Arial" pitchFamily="34" charset="0"/>
                <a:cs typeface="Arial" pitchFamily="34" charset="0"/>
              </a:rPr>
              <a:t>mowers.</a:t>
            </a:r>
          </a:p>
        </p:txBody>
      </p:sp>
      <p:pic>
        <p:nvPicPr>
          <p:cNvPr id="14340" name="Picture 4"/>
          <p:cNvPicPr>
            <a:picLocks noChangeAspect="1" noChangeArrowheads="1"/>
          </p:cNvPicPr>
          <p:nvPr/>
        </p:nvPicPr>
        <p:blipFill>
          <a:blip r:embed="rId3" cstate="print"/>
          <a:srcRect/>
          <a:stretch>
            <a:fillRect/>
          </a:stretch>
        </p:blipFill>
        <p:spPr bwMode="auto">
          <a:xfrm>
            <a:off x="3352800" y="3810000"/>
            <a:ext cx="2438400" cy="1316038"/>
          </a:xfrm>
          <a:prstGeom prst="rect">
            <a:avLst/>
          </a:prstGeom>
          <a:noFill/>
          <a:ln w="9525">
            <a:noFill/>
            <a:miter lim="800000"/>
            <a:headEnd/>
            <a:tailEnd/>
          </a:ln>
        </p:spPr>
      </p:pic>
      <p:sp>
        <p:nvSpPr>
          <p:cNvPr id="14341" name="Rectangle 5"/>
          <p:cNvSpPr>
            <a:spLocks noChangeArrowheads="1"/>
          </p:cNvSpPr>
          <p:nvPr/>
        </p:nvSpPr>
        <p:spPr bwMode="auto">
          <a:xfrm>
            <a:off x="3962400" y="6643688"/>
            <a:ext cx="1228725" cy="214312"/>
          </a:xfrm>
          <a:prstGeom prst="rect">
            <a:avLst/>
          </a:prstGeom>
          <a:noFill/>
          <a:ln w="9525">
            <a:noFill/>
            <a:miter lim="800000"/>
            <a:headEnd/>
            <a:tailEnd/>
          </a:ln>
        </p:spPr>
        <p:txBody>
          <a:bodyPr wrap="none">
            <a:spAutoFit/>
          </a:bodyPr>
          <a:lstStyle/>
          <a:p>
            <a:pPr eaLnBrk="1" hangingPunct="1"/>
            <a:r>
              <a:rPr lang="en-US" sz="800" dirty="0"/>
              <a:t>Source: www.osha.gov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90600"/>
            <a:ext cx="8229600" cy="1143000"/>
          </a:xfrm>
        </p:spPr>
        <p:txBody>
          <a:bodyPr>
            <a:normAutofit/>
          </a:bodyPr>
          <a:lstStyle/>
          <a:p>
            <a:pPr algn="ctr" eaLnBrk="1" hangingPunct="1"/>
            <a:r>
              <a:rPr lang="en-US" sz="5400" b="1" dirty="0" smtClean="0">
                <a:solidFill>
                  <a:srgbClr val="FFFF00"/>
                </a:solidFill>
                <a:latin typeface="Arial" pitchFamily="34" charset="0"/>
              </a:rPr>
              <a:t>Safe Work Practices</a:t>
            </a:r>
          </a:p>
        </p:txBody>
      </p:sp>
      <p:sp>
        <p:nvSpPr>
          <p:cNvPr id="15363" name="Rectangle 4"/>
          <p:cNvSpPr>
            <a:spLocks noGrp="1" noChangeArrowheads="1"/>
          </p:cNvSpPr>
          <p:nvPr>
            <p:ph sz="half" idx="1"/>
          </p:nvPr>
        </p:nvSpPr>
        <p:spPr>
          <a:xfrm>
            <a:off x="381000" y="1981200"/>
            <a:ext cx="4648200" cy="4038600"/>
          </a:xfrm>
        </p:spPr>
        <p:txBody>
          <a:bodyPr>
            <a:normAutofit/>
          </a:bodyPr>
          <a:lstStyle/>
          <a:p>
            <a:pPr eaLnBrk="1" hangingPunct="1"/>
            <a:r>
              <a:rPr lang="en-US" sz="2200" dirty="0" smtClean="0">
                <a:latin typeface="Arial" pitchFamily="34" charset="0"/>
                <a:cs typeface="Arial" pitchFamily="34" charset="0"/>
              </a:rPr>
              <a:t>Suggested PPE:</a:t>
            </a:r>
          </a:p>
          <a:p>
            <a:pPr lvl="1" eaLnBrk="1" hangingPunct="1"/>
            <a:r>
              <a:rPr lang="en-US" sz="2200" dirty="0" smtClean="0">
                <a:latin typeface="Arial" pitchFamily="34" charset="0"/>
                <a:cs typeface="Arial" pitchFamily="34" charset="0"/>
              </a:rPr>
              <a:t>Goggles/Protective </a:t>
            </a:r>
            <a:r>
              <a:rPr lang="en-US" sz="2200" dirty="0" smtClean="0">
                <a:latin typeface="Arial" pitchFamily="34" charset="0"/>
                <a:cs typeface="Arial" pitchFamily="34" charset="0"/>
              </a:rPr>
              <a:t>Eyewear</a:t>
            </a:r>
            <a:endParaRPr lang="en-US" sz="2200" dirty="0" smtClean="0">
              <a:latin typeface="Arial" pitchFamily="34" charset="0"/>
              <a:cs typeface="Arial" pitchFamily="34" charset="0"/>
            </a:endParaRPr>
          </a:p>
          <a:p>
            <a:pPr lvl="1" eaLnBrk="1" hangingPunct="1"/>
            <a:r>
              <a:rPr lang="en-US" sz="2200" dirty="0" smtClean="0">
                <a:latin typeface="Arial" pitchFamily="34" charset="0"/>
                <a:cs typeface="Arial" pitchFamily="34" charset="0"/>
              </a:rPr>
              <a:t>Gloves</a:t>
            </a:r>
          </a:p>
          <a:p>
            <a:pPr lvl="1" eaLnBrk="1" hangingPunct="1"/>
            <a:r>
              <a:rPr lang="en-US" sz="2200" dirty="0" smtClean="0">
                <a:latin typeface="Arial" pitchFamily="34" charset="0"/>
                <a:cs typeface="Arial" pitchFamily="34" charset="0"/>
              </a:rPr>
              <a:t>Proper Footwear, usually work boots</a:t>
            </a:r>
          </a:p>
          <a:p>
            <a:pPr lvl="1" eaLnBrk="1" hangingPunct="1"/>
            <a:r>
              <a:rPr lang="en-US" sz="2200" dirty="0" smtClean="0">
                <a:latin typeface="Arial" pitchFamily="34" charset="0"/>
                <a:cs typeface="Arial" pitchFamily="34" charset="0"/>
              </a:rPr>
              <a:t>Hearing Protection, mainly ear plugs or head phones</a:t>
            </a:r>
          </a:p>
          <a:p>
            <a:pPr lvl="1" eaLnBrk="1" hangingPunct="1"/>
            <a:r>
              <a:rPr lang="en-US" sz="2200" dirty="0" smtClean="0">
                <a:latin typeface="Arial" pitchFamily="34" charset="0"/>
                <a:cs typeface="Arial" pitchFamily="34" charset="0"/>
              </a:rPr>
              <a:t>Reflective Safety Vest</a:t>
            </a:r>
          </a:p>
          <a:p>
            <a:pPr lvl="1" eaLnBrk="1" hangingPunct="1"/>
            <a:r>
              <a:rPr lang="en-US" sz="2200" dirty="0" smtClean="0">
                <a:latin typeface="Arial" pitchFamily="34" charset="0"/>
                <a:cs typeface="Arial" pitchFamily="34" charset="0"/>
              </a:rPr>
              <a:t>Hard Hat</a:t>
            </a:r>
          </a:p>
          <a:p>
            <a:pPr lvl="1" eaLnBrk="1" hangingPunct="1"/>
            <a:r>
              <a:rPr lang="en-US" sz="2200" dirty="0" smtClean="0">
                <a:latin typeface="Arial" pitchFamily="34" charset="0"/>
                <a:cs typeface="Arial" pitchFamily="34" charset="0"/>
              </a:rPr>
              <a:t>Seat Belt, if provided</a:t>
            </a:r>
          </a:p>
        </p:txBody>
      </p:sp>
      <p:pic>
        <p:nvPicPr>
          <p:cNvPr id="15364" name="Picture 7" descr="BifocalSafetyGlasses"/>
          <p:cNvPicPr>
            <a:picLocks noChangeAspect="1" noChangeArrowheads="1"/>
          </p:cNvPicPr>
          <p:nvPr/>
        </p:nvPicPr>
        <p:blipFill>
          <a:blip r:embed="rId3" cstate="print"/>
          <a:srcRect/>
          <a:stretch>
            <a:fillRect/>
          </a:stretch>
        </p:blipFill>
        <p:spPr bwMode="auto">
          <a:xfrm>
            <a:off x="5486400" y="2108200"/>
            <a:ext cx="1304925" cy="1304925"/>
          </a:xfrm>
          <a:prstGeom prst="rect">
            <a:avLst/>
          </a:prstGeom>
          <a:noFill/>
          <a:ln w="9525">
            <a:noFill/>
            <a:miter lim="800000"/>
            <a:headEnd/>
            <a:tailEnd/>
          </a:ln>
        </p:spPr>
      </p:pic>
      <p:pic>
        <p:nvPicPr>
          <p:cNvPr id="15365" name="Picture 9" descr="See full size image">
            <a:hlinkClick r:id="rId4"/>
          </p:cNvPr>
          <p:cNvPicPr>
            <a:picLocks noChangeAspect="1" noChangeArrowheads="1"/>
          </p:cNvPicPr>
          <p:nvPr/>
        </p:nvPicPr>
        <p:blipFill>
          <a:blip r:embed="rId5" cstate="print"/>
          <a:srcRect/>
          <a:stretch>
            <a:fillRect/>
          </a:stretch>
        </p:blipFill>
        <p:spPr bwMode="auto">
          <a:xfrm>
            <a:off x="6934200" y="2108200"/>
            <a:ext cx="1295400" cy="1295400"/>
          </a:xfrm>
          <a:prstGeom prst="rect">
            <a:avLst/>
          </a:prstGeom>
          <a:noFill/>
          <a:ln w="9525">
            <a:noFill/>
            <a:miter lim="800000"/>
            <a:headEnd/>
            <a:tailEnd/>
          </a:ln>
        </p:spPr>
      </p:pic>
      <p:pic>
        <p:nvPicPr>
          <p:cNvPr id="15366" name="Picture 11" descr="See full size image">
            <a:hlinkClick r:id="rId6"/>
          </p:cNvPr>
          <p:cNvPicPr>
            <a:picLocks noChangeAspect="1" noChangeArrowheads="1"/>
          </p:cNvPicPr>
          <p:nvPr/>
        </p:nvPicPr>
        <p:blipFill>
          <a:blip r:embed="rId7" cstate="print"/>
          <a:srcRect/>
          <a:stretch>
            <a:fillRect/>
          </a:stretch>
        </p:blipFill>
        <p:spPr bwMode="auto">
          <a:xfrm>
            <a:off x="5486400" y="3530600"/>
            <a:ext cx="1295400" cy="1295400"/>
          </a:xfrm>
          <a:prstGeom prst="rect">
            <a:avLst/>
          </a:prstGeom>
          <a:noFill/>
          <a:ln w="9525">
            <a:noFill/>
            <a:miter lim="800000"/>
            <a:headEnd/>
            <a:tailEnd/>
          </a:ln>
        </p:spPr>
      </p:pic>
      <p:pic>
        <p:nvPicPr>
          <p:cNvPr id="15367" name="Picture 13" descr="ear-protection"/>
          <p:cNvPicPr>
            <a:picLocks noChangeAspect="1" noChangeArrowheads="1"/>
          </p:cNvPicPr>
          <p:nvPr/>
        </p:nvPicPr>
        <p:blipFill>
          <a:blip r:embed="rId8" cstate="print"/>
          <a:srcRect/>
          <a:stretch>
            <a:fillRect/>
          </a:stretch>
        </p:blipFill>
        <p:spPr bwMode="auto">
          <a:xfrm>
            <a:off x="6934200" y="3530600"/>
            <a:ext cx="1295400" cy="1295400"/>
          </a:xfrm>
          <a:prstGeom prst="rect">
            <a:avLst/>
          </a:prstGeom>
          <a:noFill/>
          <a:ln w="9525">
            <a:noFill/>
            <a:miter lim="800000"/>
            <a:headEnd/>
            <a:tailEnd/>
          </a:ln>
        </p:spPr>
      </p:pic>
      <p:pic>
        <p:nvPicPr>
          <p:cNvPr id="15368" name="Picture 15" descr="safety-vest"/>
          <p:cNvPicPr>
            <a:picLocks noChangeAspect="1" noChangeArrowheads="1"/>
          </p:cNvPicPr>
          <p:nvPr/>
        </p:nvPicPr>
        <p:blipFill>
          <a:blip r:embed="rId9" cstate="print"/>
          <a:srcRect/>
          <a:stretch>
            <a:fillRect/>
          </a:stretch>
        </p:blipFill>
        <p:spPr bwMode="auto">
          <a:xfrm>
            <a:off x="6932613" y="4953000"/>
            <a:ext cx="1265237" cy="1295400"/>
          </a:xfrm>
          <a:prstGeom prst="rect">
            <a:avLst/>
          </a:prstGeom>
          <a:noFill/>
          <a:ln w="9525">
            <a:noFill/>
            <a:miter lim="800000"/>
            <a:headEnd/>
            <a:tailEnd/>
          </a:ln>
        </p:spPr>
      </p:pic>
      <p:pic>
        <p:nvPicPr>
          <p:cNvPr id="15369" name="Picture 21" descr="hard_hat"/>
          <p:cNvPicPr>
            <a:picLocks noChangeAspect="1" noChangeArrowheads="1"/>
          </p:cNvPicPr>
          <p:nvPr/>
        </p:nvPicPr>
        <p:blipFill>
          <a:blip r:embed="rId10" cstate="print"/>
          <a:srcRect l="5518"/>
          <a:stretch>
            <a:fillRect/>
          </a:stretch>
        </p:blipFill>
        <p:spPr bwMode="auto">
          <a:xfrm>
            <a:off x="5486400" y="4953000"/>
            <a:ext cx="1304925"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533400" y="2133600"/>
            <a:ext cx="5410200" cy="4038600"/>
          </a:xfrm>
        </p:spPr>
        <p:txBody>
          <a:bodyPr>
            <a:noAutofit/>
          </a:bodyPr>
          <a:lstStyle/>
          <a:p>
            <a:pPr eaLnBrk="1" hangingPunct="1">
              <a:lnSpc>
                <a:spcPct val="90000"/>
              </a:lnSpc>
            </a:pPr>
            <a:r>
              <a:rPr lang="en-US" sz="2200" dirty="0" smtClean="0">
                <a:latin typeface="Arial" pitchFamily="34" charset="0"/>
                <a:cs typeface="Arial" pitchFamily="34" charset="0"/>
              </a:rPr>
              <a:t>Perform a site survey to identify any outlying areas that may cause danger to the operator. </a:t>
            </a:r>
            <a:r>
              <a:rPr lang="en-US" sz="2200" dirty="0">
                <a:latin typeface="Arial" pitchFamily="34" charset="0"/>
                <a:cs typeface="Arial" pitchFamily="34" charset="0"/>
              </a:rPr>
              <a:t>C</a:t>
            </a:r>
            <a:r>
              <a:rPr lang="en-US" sz="2200" dirty="0" smtClean="0">
                <a:latin typeface="Arial" pitchFamily="34" charset="0"/>
                <a:cs typeface="Arial" pitchFamily="34" charset="0"/>
              </a:rPr>
              <a:t>heck the slope of the area and check for any ponds, streams, or other bodies of water. Locate any debris and promptly remove.</a:t>
            </a:r>
          </a:p>
          <a:p>
            <a:pPr eaLnBrk="1" hangingPunct="1">
              <a:lnSpc>
                <a:spcPct val="90000"/>
              </a:lnSpc>
            </a:pPr>
            <a:r>
              <a:rPr lang="en-US" sz="2200" dirty="0" smtClean="0">
                <a:latin typeface="Arial" pitchFamily="34" charset="0"/>
                <a:cs typeface="Arial" pitchFamily="34" charset="0"/>
              </a:rPr>
              <a:t>Beware of the presence of other persons and vehicles while operating </a:t>
            </a:r>
            <a:r>
              <a:rPr lang="en-US" sz="2200" dirty="0" smtClean="0">
                <a:latin typeface="Arial" pitchFamily="34" charset="0"/>
                <a:cs typeface="Arial" pitchFamily="34" charset="0"/>
              </a:rPr>
              <a:t>the mower</a:t>
            </a:r>
            <a:r>
              <a:rPr lang="en-US" sz="2200" dirty="0" smtClean="0">
                <a:latin typeface="Arial" pitchFamily="34" charset="0"/>
                <a:cs typeface="Arial" pitchFamily="34" charset="0"/>
              </a:rPr>
              <a:t>. </a:t>
            </a:r>
          </a:p>
          <a:p>
            <a:pPr eaLnBrk="1" hangingPunct="1">
              <a:lnSpc>
                <a:spcPct val="90000"/>
              </a:lnSpc>
            </a:pPr>
            <a:r>
              <a:rPr lang="en-US" sz="2200" dirty="0" smtClean="0">
                <a:latin typeface="Arial" pitchFamily="34" charset="0"/>
                <a:cs typeface="Arial" pitchFamily="34" charset="0"/>
              </a:rPr>
              <a:t>Take great care during loading and unloading of these machines.</a:t>
            </a:r>
          </a:p>
        </p:txBody>
      </p:sp>
      <p:sp>
        <p:nvSpPr>
          <p:cNvPr id="16388" name="Rectangle 12"/>
          <p:cNvSpPr>
            <a:spLocks noChangeArrowheads="1"/>
          </p:cNvSpPr>
          <p:nvPr/>
        </p:nvSpPr>
        <p:spPr bwMode="auto">
          <a:xfrm>
            <a:off x="5943600" y="4038600"/>
            <a:ext cx="1285875" cy="214312"/>
          </a:xfrm>
          <a:prstGeom prst="rect">
            <a:avLst/>
          </a:prstGeom>
          <a:noFill/>
          <a:ln w="9525">
            <a:noFill/>
            <a:miter lim="800000"/>
            <a:headEnd/>
            <a:tailEnd/>
          </a:ln>
        </p:spPr>
        <p:txBody>
          <a:bodyPr wrap="none">
            <a:spAutoFit/>
          </a:bodyPr>
          <a:lstStyle/>
          <a:p>
            <a:r>
              <a:rPr lang="en-US" sz="800" dirty="0"/>
              <a:t>Loading a Riding Mower</a:t>
            </a:r>
          </a:p>
        </p:txBody>
      </p:sp>
      <p:sp>
        <p:nvSpPr>
          <p:cNvPr id="16389" name="Rectangle 13"/>
          <p:cNvSpPr>
            <a:spLocks noChangeArrowheads="1"/>
          </p:cNvSpPr>
          <p:nvPr/>
        </p:nvSpPr>
        <p:spPr bwMode="auto">
          <a:xfrm>
            <a:off x="5970587" y="5943600"/>
            <a:ext cx="2335213" cy="214313"/>
          </a:xfrm>
          <a:prstGeom prst="rect">
            <a:avLst/>
          </a:prstGeom>
          <a:noFill/>
          <a:ln w="9525">
            <a:noFill/>
            <a:miter lim="800000"/>
            <a:headEnd/>
            <a:tailEnd/>
          </a:ln>
        </p:spPr>
        <p:txBody>
          <a:bodyPr wrap="none">
            <a:spAutoFit/>
          </a:bodyPr>
          <a:lstStyle/>
          <a:p>
            <a:r>
              <a:rPr lang="en-US" sz="800" dirty="0"/>
              <a:t>Source: http://www.tractorbynet.com/forums.jpg</a:t>
            </a:r>
          </a:p>
        </p:txBody>
      </p:sp>
      <p:pic>
        <p:nvPicPr>
          <p:cNvPr id="16390" name="Picture 15" descr="Mower%202%20010"/>
          <p:cNvPicPr>
            <a:picLocks noChangeAspect="1" noChangeArrowheads="1"/>
          </p:cNvPicPr>
          <p:nvPr/>
        </p:nvPicPr>
        <p:blipFill>
          <a:blip r:embed="rId3" cstate="print"/>
          <a:srcRect/>
          <a:stretch>
            <a:fillRect/>
          </a:stretch>
        </p:blipFill>
        <p:spPr bwMode="auto">
          <a:xfrm>
            <a:off x="6019800" y="4267200"/>
            <a:ext cx="2209800" cy="1682750"/>
          </a:xfrm>
          <a:prstGeom prst="rect">
            <a:avLst/>
          </a:prstGeom>
          <a:noFill/>
          <a:ln w="9525">
            <a:noFill/>
            <a:miter lim="800000"/>
            <a:headEnd/>
            <a:tailEnd/>
          </a:ln>
        </p:spPr>
      </p:pic>
      <p:pic>
        <p:nvPicPr>
          <p:cNvPr id="16391" name="Picture 17" descr="lawn_mower_ramp"/>
          <p:cNvPicPr>
            <a:picLocks noChangeAspect="1" noChangeArrowheads="1"/>
          </p:cNvPicPr>
          <p:nvPr/>
        </p:nvPicPr>
        <p:blipFill>
          <a:blip r:embed="rId4" cstate="print"/>
          <a:srcRect/>
          <a:stretch>
            <a:fillRect/>
          </a:stretch>
        </p:blipFill>
        <p:spPr bwMode="auto">
          <a:xfrm>
            <a:off x="6019800" y="2282825"/>
            <a:ext cx="2209800" cy="1755775"/>
          </a:xfrm>
          <a:prstGeom prst="rect">
            <a:avLst/>
          </a:prstGeom>
          <a:noFill/>
          <a:ln w="9525">
            <a:noFill/>
            <a:miter lim="800000"/>
            <a:headEnd/>
            <a:tailEnd/>
          </a:ln>
        </p:spPr>
      </p:pic>
      <p:sp>
        <p:nvSpPr>
          <p:cNvPr id="16392" name="AutoShape 19"/>
          <p:cNvSpPr>
            <a:spLocks noChangeArrowheads="1"/>
          </p:cNvSpPr>
          <p:nvPr/>
        </p:nvSpPr>
        <p:spPr bwMode="auto">
          <a:xfrm>
            <a:off x="7696200" y="2209800"/>
            <a:ext cx="685800" cy="685800"/>
          </a:xfrm>
          <a:custGeom>
            <a:avLst/>
            <a:gdLst>
              <a:gd name="T0" fmla="*/ 342900 w 21600"/>
              <a:gd name="T1" fmla="*/ 0 h 21600"/>
              <a:gd name="T2" fmla="*/ 100425 w 21600"/>
              <a:gd name="T3" fmla="*/ 100425 h 21600"/>
              <a:gd name="T4" fmla="*/ 0 w 21600"/>
              <a:gd name="T5" fmla="*/ 342900 h 21600"/>
              <a:gd name="T6" fmla="*/ 100425 w 21600"/>
              <a:gd name="T7" fmla="*/ 585375 h 21600"/>
              <a:gd name="T8" fmla="*/ 342900 w 21600"/>
              <a:gd name="T9" fmla="*/ 685800 h 21600"/>
              <a:gd name="T10" fmla="*/ 585375 w 21600"/>
              <a:gd name="T11" fmla="*/ 585375 h 21600"/>
              <a:gd name="T12" fmla="*/ 685800 w 21600"/>
              <a:gd name="T13" fmla="*/ 342900 h 21600"/>
              <a:gd name="T14" fmla="*/ 585375 w 21600"/>
              <a:gd name="T15" fmla="*/ 10042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10" name="Rectangle 2"/>
          <p:cNvSpPr>
            <a:spLocks noGrp="1" noChangeArrowheads="1"/>
          </p:cNvSpPr>
          <p:nvPr>
            <p:ph type="title"/>
          </p:nvPr>
        </p:nvSpPr>
        <p:spPr>
          <a:xfrm>
            <a:off x="457200" y="990600"/>
            <a:ext cx="8229600" cy="1143000"/>
          </a:xfrm>
        </p:spPr>
        <p:txBody>
          <a:bodyPr>
            <a:normAutofit/>
          </a:bodyPr>
          <a:lstStyle/>
          <a:p>
            <a:pPr algn="ctr" eaLnBrk="1" hangingPunct="1"/>
            <a:r>
              <a:rPr lang="en-US" sz="5400" b="1" dirty="0" smtClean="0">
                <a:solidFill>
                  <a:srgbClr val="FFFF00"/>
                </a:solidFill>
                <a:latin typeface="Arial" pitchFamily="34" charset="0"/>
              </a:rPr>
              <a:t>Safe Work Practices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8"/>
          <p:cNvSpPr>
            <a:spLocks noGrp="1" noChangeArrowheads="1"/>
          </p:cNvSpPr>
          <p:nvPr>
            <p:ph sz="half" idx="1"/>
          </p:nvPr>
        </p:nvSpPr>
        <p:spPr>
          <a:xfrm>
            <a:off x="533400" y="2057400"/>
            <a:ext cx="5486400" cy="4343400"/>
          </a:xfrm>
          <a:noFill/>
        </p:spPr>
        <p:txBody>
          <a:bodyPr>
            <a:noAutofit/>
          </a:bodyPr>
          <a:lstStyle/>
          <a:p>
            <a:pPr eaLnBrk="1" hangingPunct="1">
              <a:lnSpc>
                <a:spcPct val="80000"/>
              </a:lnSpc>
            </a:pPr>
            <a:r>
              <a:rPr lang="en-US" sz="2200" dirty="0" smtClean="0">
                <a:latin typeface="Arial" pitchFamily="34" charset="0"/>
                <a:cs typeface="Arial" pitchFamily="34" charset="0"/>
              </a:rPr>
              <a:t>Always use caution when backing up.</a:t>
            </a:r>
          </a:p>
          <a:p>
            <a:pPr eaLnBrk="1" hangingPunct="1">
              <a:lnSpc>
                <a:spcPct val="80000"/>
              </a:lnSpc>
            </a:pPr>
            <a:r>
              <a:rPr lang="en-US" sz="2200" dirty="0" smtClean="0">
                <a:latin typeface="Arial" pitchFamily="34" charset="0"/>
                <a:cs typeface="Arial" pitchFamily="34" charset="0"/>
              </a:rPr>
              <a:t>Whenever possible, use a mower equipped with a Rollover Protection Structure (ROPS).</a:t>
            </a:r>
          </a:p>
          <a:p>
            <a:pPr eaLnBrk="1" hangingPunct="1">
              <a:lnSpc>
                <a:spcPct val="80000"/>
              </a:lnSpc>
            </a:pPr>
            <a:r>
              <a:rPr lang="en-US" sz="2200" dirty="0" smtClean="0">
                <a:latin typeface="Arial" pitchFamily="34" charset="0"/>
                <a:cs typeface="Arial" pitchFamily="34" charset="0"/>
              </a:rPr>
              <a:t>Do not use riding mowers on steep hills or embankments.</a:t>
            </a:r>
          </a:p>
          <a:p>
            <a:pPr eaLnBrk="1" hangingPunct="1">
              <a:lnSpc>
                <a:spcPct val="80000"/>
              </a:lnSpc>
            </a:pPr>
            <a:r>
              <a:rPr lang="en-US" sz="2200" dirty="0" smtClean="0">
                <a:latin typeface="Arial" pitchFamily="34" charset="0"/>
                <a:cs typeface="Arial" pitchFamily="34" charset="0"/>
              </a:rPr>
              <a:t>Do not transport passengers on the mower or tow </a:t>
            </a:r>
            <a:r>
              <a:rPr lang="en-US" sz="2200" dirty="0" smtClean="0">
                <a:latin typeface="Arial" pitchFamily="34" charset="0"/>
                <a:cs typeface="Arial" pitchFamily="34" charset="0"/>
              </a:rPr>
              <a:t>anyone behind </a:t>
            </a:r>
            <a:r>
              <a:rPr lang="en-US" sz="2200" dirty="0" smtClean="0">
                <a:latin typeface="Arial" pitchFamily="34" charset="0"/>
                <a:cs typeface="Arial" pitchFamily="34" charset="0"/>
              </a:rPr>
              <a:t>the mower.</a:t>
            </a:r>
          </a:p>
          <a:p>
            <a:pPr eaLnBrk="1" hangingPunct="1">
              <a:lnSpc>
                <a:spcPct val="80000"/>
              </a:lnSpc>
            </a:pPr>
            <a:r>
              <a:rPr lang="en-US" sz="2200" dirty="0" smtClean="0">
                <a:latin typeface="Arial" pitchFamily="34" charset="0"/>
                <a:cs typeface="Arial" pitchFamily="34" charset="0"/>
              </a:rPr>
              <a:t>Near traffic, make sure the mower has a </a:t>
            </a:r>
            <a:r>
              <a:rPr lang="en-US" sz="2200" dirty="0" smtClean="0">
                <a:latin typeface="Arial" pitchFamily="34" charset="0"/>
                <a:cs typeface="Arial" pitchFamily="34" charset="0"/>
              </a:rPr>
              <a:t>slow-moving vehicle </a:t>
            </a:r>
            <a:r>
              <a:rPr lang="en-US" sz="2200" dirty="0" smtClean="0">
                <a:latin typeface="Arial" pitchFamily="34" charset="0"/>
                <a:cs typeface="Arial" pitchFamily="34" charset="0"/>
              </a:rPr>
              <a:t>(SMV) sign attached.</a:t>
            </a:r>
          </a:p>
          <a:p>
            <a:pPr eaLnBrk="1" hangingPunct="1">
              <a:lnSpc>
                <a:spcPct val="80000"/>
              </a:lnSpc>
            </a:pPr>
            <a:endParaRPr lang="en-US" sz="2200" dirty="0" smtClean="0">
              <a:latin typeface="Arial" pitchFamily="34" charset="0"/>
              <a:cs typeface="Arial" pitchFamily="34" charset="0"/>
            </a:endParaRPr>
          </a:p>
        </p:txBody>
      </p:sp>
      <p:pic>
        <p:nvPicPr>
          <p:cNvPr id="17411" name="Picture 5" descr="1201032457421_ridingMowers07"/>
          <p:cNvPicPr>
            <a:picLocks noChangeAspect="1" noChangeArrowheads="1"/>
          </p:cNvPicPr>
          <p:nvPr/>
        </p:nvPicPr>
        <p:blipFill>
          <a:blip r:embed="rId3" cstate="print"/>
          <a:srcRect b="9091"/>
          <a:stretch>
            <a:fillRect/>
          </a:stretch>
        </p:blipFill>
        <p:spPr bwMode="auto">
          <a:xfrm>
            <a:off x="6172200" y="4191000"/>
            <a:ext cx="2095500" cy="1905000"/>
          </a:xfrm>
          <a:prstGeom prst="rect">
            <a:avLst/>
          </a:prstGeom>
          <a:noFill/>
          <a:ln w="9525">
            <a:noFill/>
            <a:miter lim="800000"/>
            <a:headEnd/>
            <a:tailEnd/>
          </a:ln>
        </p:spPr>
      </p:pic>
      <p:sp>
        <p:nvSpPr>
          <p:cNvPr id="17412" name="Rectangle 6"/>
          <p:cNvSpPr>
            <a:spLocks noChangeArrowheads="1"/>
          </p:cNvSpPr>
          <p:nvPr/>
        </p:nvSpPr>
        <p:spPr bwMode="auto">
          <a:xfrm>
            <a:off x="6629400" y="6096000"/>
            <a:ext cx="1270000" cy="336550"/>
          </a:xfrm>
          <a:prstGeom prst="rect">
            <a:avLst/>
          </a:prstGeom>
          <a:noFill/>
          <a:ln w="9525">
            <a:noFill/>
            <a:miter lim="800000"/>
            <a:headEnd/>
            <a:tailEnd/>
          </a:ln>
        </p:spPr>
        <p:txBody>
          <a:bodyPr wrap="none">
            <a:spAutoFit/>
          </a:bodyPr>
          <a:lstStyle/>
          <a:p>
            <a:r>
              <a:rPr lang="en-US" sz="800" dirty="0"/>
              <a:t>An example of  a ROPS</a:t>
            </a:r>
          </a:p>
          <a:p>
            <a:endParaRPr lang="en-US" sz="800" dirty="0"/>
          </a:p>
        </p:txBody>
      </p:sp>
      <p:pic>
        <p:nvPicPr>
          <p:cNvPr id="17414" name="Picture 10" descr="Move-to-Timber-Trail-and-following-2-weeks-062-700063"/>
          <p:cNvPicPr>
            <a:picLocks noChangeAspect="1" noChangeArrowheads="1"/>
          </p:cNvPicPr>
          <p:nvPr/>
        </p:nvPicPr>
        <p:blipFill>
          <a:blip r:embed="rId4" cstate="print"/>
          <a:srcRect l="9793" t="23883" r="35567" b="10138"/>
          <a:stretch>
            <a:fillRect/>
          </a:stretch>
        </p:blipFill>
        <p:spPr bwMode="auto">
          <a:xfrm>
            <a:off x="6172200" y="2084388"/>
            <a:ext cx="2057400" cy="1725612"/>
          </a:xfrm>
          <a:prstGeom prst="rect">
            <a:avLst/>
          </a:prstGeom>
          <a:noFill/>
          <a:ln w="9525">
            <a:noFill/>
            <a:miter lim="800000"/>
            <a:headEnd/>
            <a:tailEnd/>
          </a:ln>
        </p:spPr>
      </p:pic>
      <p:sp>
        <p:nvSpPr>
          <p:cNvPr id="17415" name="Rectangle 12"/>
          <p:cNvSpPr>
            <a:spLocks noChangeArrowheads="1"/>
          </p:cNvSpPr>
          <p:nvPr/>
        </p:nvSpPr>
        <p:spPr bwMode="auto">
          <a:xfrm>
            <a:off x="6096000" y="3886200"/>
            <a:ext cx="2314575" cy="336550"/>
          </a:xfrm>
          <a:prstGeom prst="rect">
            <a:avLst/>
          </a:prstGeom>
          <a:noFill/>
          <a:ln w="9525">
            <a:noFill/>
            <a:miter lim="800000"/>
            <a:headEnd/>
            <a:tailEnd/>
          </a:ln>
        </p:spPr>
        <p:txBody>
          <a:bodyPr wrap="none">
            <a:spAutoFit/>
          </a:bodyPr>
          <a:lstStyle/>
          <a:p>
            <a:r>
              <a:rPr lang="en-US" sz="800" dirty="0"/>
              <a:t>Transporting another person on a riding mower</a:t>
            </a:r>
          </a:p>
          <a:p>
            <a:endParaRPr lang="en-US" sz="800" dirty="0"/>
          </a:p>
        </p:txBody>
      </p:sp>
      <p:sp>
        <p:nvSpPr>
          <p:cNvPr id="17416" name="AutoShape 13"/>
          <p:cNvSpPr>
            <a:spLocks noChangeArrowheads="1"/>
          </p:cNvSpPr>
          <p:nvPr/>
        </p:nvSpPr>
        <p:spPr bwMode="auto">
          <a:xfrm>
            <a:off x="7620000" y="2057400"/>
            <a:ext cx="685800" cy="685800"/>
          </a:xfrm>
          <a:custGeom>
            <a:avLst/>
            <a:gdLst>
              <a:gd name="T0" fmla="*/ 342900 w 21600"/>
              <a:gd name="T1" fmla="*/ 0 h 21600"/>
              <a:gd name="T2" fmla="*/ 100425 w 21600"/>
              <a:gd name="T3" fmla="*/ 100425 h 21600"/>
              <a:gd name="T4" fmla="*/ 0 w 21600"/>
              <a:gd name="T5" fmla="*/ 342900 h 21600"/>
              <a:gd name="T6" fmla="*/ 100425 w 21600"/>
              <a:gd name="T7" fmla="*/ 585375 h 21600"/>
              <a:gd name="T8" fmla="*/ 342900 w 21600"/>
              <a:gd name="T9" fmla="*/ 685800 h 21600"/>
              <a:gd name="T10" fmla="*/ 585375 w 21600"/>
              <a:gd name="T11" fmla="*/ 585375 h 21600"/>
              <a:gd name="T12" fmla="*/ 685800 w 21600"/>
              <a:gd name="T13" fmla="*/ 342900 h 21600"/>
              <a:gd name="T14" fmla="*/ 585375 w 21600"/>
              <a:gd name="T15" fmla="*/ 10042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p:spPr>
        <p:txBody>
          <a:bodyPr wrap="none" anchor="ctr"/>
          <a:lstStyle/>
          <a:p>
            <a:endParaRPr lang="en-US"/>
          </a:p>
        </p:txBody>
      </p:sp>
      <p:sp>
        <p:nvSpPr>
          <p:cNvPr id="9" name="Rectangle 2"/>
          <p:cNvSpPr txBox="1">
            <a:spLocks noChangeArrowheads="1"/>
          </p:cNvSpPr>
          <p:nvPr/>
        </p:nvSpPr>
        <p:spPr>
          <a:xfrm>
            <a:off x="457200" y="990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uLnTx/>
                <a:uFillTx/>
                <a:latin typeface="Arial" pitchFamily="34" charset="0"/>
                <a:ea typeface="+mj-ea"/>
                <a:cs typeface="+mj-cs"/>
              </a:rPr>
              <a:t>Safe Work Practices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990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FFFF00"/>
                </a:solidFill>
                <a:effectLst/>
                <a:uLnTx/>
                <a:uFillTx/>
                <a:latin typeface="Arial" pitchFamily="34" charset="0"/>
                <a:ea typeface="+mj-ea"/>
                <a:cs typeface="+mj-cs"/>
              </a:rPr>
              <a:t>Safe Work Practices</a:t>
            </a:r>
          </a:p>
        </p:txBody>
      </p:sp>
      <p:sp>
        <p:nvSpPr>
          <p:cNvPr id="6" name="Rectangle 8"/>
          <p:cNvSpPr>
            <a:spLocks noGrp="1" noChangeArrowheads="1"/>
          </p:cNvSpPr>
          <p:nvPr>
            <p:ph sz="half" idx="1"/>
          </p:nvPr>
        </p:nvSpPr>
        <p:spPr>
          <a:xfrm>
            <a:off x="762000" y="1981200"/>
            <a:ext cx="7391400" cy="3124200"/>
          </a:xfrm>
          <a:noFill/>
        </p:spPr>
        <p:txBody>
          <a:bodyPr>
            <a:noAutofit/>
          </a:bodyPr>
          <a:lstStyle/>
          <a:p>
            <a:pPr>
              <a:lnSpc>
                <a:spcPct val="80000"/>
              </a:lnSpc>
            </a:pPr>
            <a:r>
              <a:rPr lang="en-US" sz="2200" dirty="0" smtClean="0">
                <a:latin typeface="Arial" pitchFamily="34" charset="0"/>
                <a:cs typeface="Arial" pitchFamily="34" charset="0"/>
              </a:rPr>
              <a:t>Be sure that the riding mower is well maintained before operating.</a:t>
            </a:r>
          </a:p>
          <a:p>
            <a:pPr>
              <a:lnSpc>
                <a:spcPct val="80000"/>
              </a:lnSpc>
            </a:pPr>
            <a:r>
              <a:rPr lang="en-US" sz="2200" dirty="0" smtClean="0">
                <a:latin typeface="Arial" pitchFamily="34" charset="0"/>
                <a:cs typeface="Arial" pitchFamily="34" charset="0"/>
              </a:rPr>
              <a:t>Never service a mower while it is running.</a:t>
            </a:r>
          </a:p>
          <a:p>
            <a:pPr>
              <a:lnSpc>
                <a:spcPct val="80000"/>
              </a:lnSpc>
            </a:pPr>
            <a:r>
              <a:rPr lang="en-US" sz="2200" dirty="0" smtClean="0">
                <a:latin typeface="Arial" pitchFamily="34" charset="0"/>
                <a:cs typeface="Arial" pitchFamily="34" charset="0"/>
              </a:rPr>
              <a:t>Never alter mechanisms intended for safety.</a:t>
            </a:r>
          </a:p>
          <a:p>
            <a:pPr lvl="1">
              <a:lnSpc>
                <a:spcPct val="80000"/>
              </a:lnSpc>
            </a:pPr>
            <a:r>
              <a:rPr lang="en-US" sz="2200" dirty="0" err="1" smtClean="0">
                <a:latin typeface="Arial" pitchFamily="34" charset="0"/>
                <a:cs typeface="Arial" pitchFamily="34" charset="0"/>
              </a:rPr>
              <a:t>eg</a:t>
            </a:r>
            <a:r>
              <a:rPr lang="en-US" sz="2200" dirty="0" smtClean="0">
                <a:latin typeface="Arial" pitchFamily="34" charset="0"/>
                <a:cs typeface="Arial" pitchFamily="34" charset="0"/>
              </a:rPr>
              <a:t>: automatic turn-off</a:t>
            </a:r>
          </a:p>
          <a:p>
            <a:pPr eaLnBrk="1" hangingPunct="1">
              <a:lnSpc>
                <a:spcPct val="80000"/>
              </a:lnSpc>
            </a:pPr>
            <a:endParaRPr lang="en-US" sz="22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algn="ctr" eaLnBrk="1" hangingPunct="1">
              <a:buFont typeface="Wingdings" pitchFamily="2" charset="2"/>
              <a:buNone/>
            </a:pPr>
            <a:r>
              <a:rPr lang="en-US" sz="5400" b="1" dirty="0" smtClean="0">
                <a:solidFill>
                  <a:srgbClr val="FFFF00"/>
                </a:solidFill>
                <a:latin typeface="Arial" pitchFamily="34" charset="0"/>
                <a:cs typeface="Arial" pitchFamily="34" charset="0"/>
              </a:rPr>
              <a:t>Think Safety </a:t>
            </a:r>
          </a:p>
          <a:p>
            <a:pPr algn="ctr" eaLnBrk="1" hangingPunct="1">
              <a:buFont typeface="Wingdings" pitchFamily="2" charset="2"/>
              <a:buNone/>
            </a:pPr>
            <a:endParaRPr lang="en-US" sz="5400" b="1" dirty="0" smtClean="0">
              <a:solidFill>
                <a:srgbClr val="FFFF00"/>
              </a:solidFill>
              <a:latin typeface="Arial" pitchFamily="34" charset="0"/>
              <a:cs typeface="Arial" pitchFamily="34" charset="0"/>
            </a:endParaRPr>
          </a:p>
          <a:p>
            <a:pPr algn="ctr" eaLnBrk="1" hangingPunct="1">
              <a:buFont typeface="Wingdings" pitchFamily="2" charset="2"/>
              <a:buNone/>
            </a:pPr>
            <a:r>
              <a:rPr lang="en-US" sz="5400" b="1" dirty="0" smtClean="0">
                <a:solidFill>
                  <a:srgbClr val="FFFF00"/>
                </a:solidFill>
                <a:latin typeface="Arial" pitchFamily="34" charset="0"/>
                <a:cs typeface="Arial" pitchFamily="34" charset="0"/>
              </a:rPr>
              <a:t>Work Safely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914400"/>
            <a:ext cx="8229600" cy="1143000"/>
          </a:xfrm>
        </p:spPr>
        <p:txBody>
          <a:bodyPr>
            <a:normAutofit/>
          </a:bodyPr>
          <a:lstStyle/>
          <a:p>
            <a:pPr algn="ctr" eaLnBrk="1" hangingPunct="1"/>
            <a:r>
              <a:rPr lang="en-US" sz="5400" b="1" dirty="0" smtClean="0">
                <a:solidFill>
                  <a:srgbClr val="FFFF00"/>
                </a:solidFill>
                <a:latin typeface="Arial" pitchFamily="34" charset="0"/>
              </a:rPr>
              <a:t>History</a:t>
            </a:r>
          </a:p>
        </p:txBody>
      </p:sp>
      <p:sp>
        <p:nvSpPr>
          <p:cNvPr id="5123" name="Rectangle 7"/>
          <p:cNvSpPr>
            <a:spLocks noGrp="1" noChangeArrowheads="1"/>
          </p:cNvSpPr>
          <p:nvPr>
            <p:ph sz="half" idx="1"/>
          </p:nvPr>
        </p:nvSpPr>
        <p:spPr>
          <a:xfrm>
            <a:off x="4495800" y="2286000"/>
            <a:ext cx="4114800" cy="3886200"/>
          </a:xfrm>
        </p:spPr>
        <p:txBody>
          <a:bodyPr>
            <a:normAutofit/>
          </a:bodyPr>
          <a:lstStyle/>
          <a:p>
            <a:pPr eaLnBrk="1" hangingPunct="1">
              <a:lnSpc>
                <a:spcPct val="80000"/>
              </a:lnSpc>
            </a:pPr>
            <a:r>
              <a:rPr lang="en-US" sz="2200" dirty="0" smtClean="0">
                <a:latin typeface="Arial" pitchFamily="34" charset="0"/>
                <a:cs typeface="Arial" pitchFamily="34" charset="0"/>
              </a:rPr>
              <a:t>The first lawn mower was invented by Edwin Budding in 1827. </a:t>
            </a:r>
          </a:p>
          <a:p>
            <a:pPr eaLnBrk="1" hangingPunct="1">
              <a:lnSpc>
                <a:spcPct val="80000"/>
              </a:lnSpc>
            </a:pPr>
            <a:r>
              <a:rPr lang="en-US" sz="2200" dirty="0" smtClean="0">
                <a:latin typeface="Arial" pitchFamily="34" charset="0"/>
                <a:cs typeface="Arial" pitchFamily="34" charset="0"/>
              </a:rPr>
              <a:t>The first riding mower was </a:t>
            </a:r>
            <a:r>
              <a:rPr lang="en-US" sz="2200" dirty="0" smtClean="0">
                <a:latin typeface="Arial" pitchFamily="34" charset="0"/>
                <a:cs typeface="Arial" pitchFamily="34" charset="0"/>
              </a:rPr>
              <a:t>produced </a:t>
            </a:r>
            <a:r>
              <a:rPr lang="en-US" sz="2200" dirty="0" smtClean="0">
                <a:latin typeface="Arial" pitchFamily="34" charset="0"/>
                <a:cs typeface="Arial" pitchFamily="34" charset="0"/>
              </a:rPr>
              <a:t>by JP Engineering.</a:t>
            </a:r>
          </a:p>
          <a:p>
            <a:pPr eaLnBrk="1" hangingPunct="1">
              <a:lnSpc>
                <a:spcPct val="80000"/>
              </a:lnSpc>
            </a:pPr>
            <a:r>
              <a:rPr lang="en-US" sz="2200" dirty="0" smtClean="0">
                <a:latin typeface="Arial" pitchFamily="34" charset="0"/>
                <a:cs typeface="Arial" pitchFamily="34" charset="0"/>
              </a:rPr>
              <a:t>Numerous manufacturers entered the field with gasoline-driven mowers after the turn of the century. </a:t>
            </a:r>
          </a:p>
          <a:p>
            <a:pPr eaLnBrk="1" hangingPunct="1">
              <a:lnSpc>
                <a:spcPct val="80000"/>
              </a:lnSpc>
            </a:pPr>
            <a:r>
              <a:rPr lang="en-US" sz="2200" dirty="0" smtClean="0">
                <a:latin typeface="Arial" pitchFamily="34" charset="0"/>
                <a:cs typeface="Arial" pitchFamily="34" charset="0"/>
              </a:rPr>
              <a:t>Most use the horizontal rotating blade system, usually with multiple blades.</a:t>
            </a:r>
          </a:p>
        </p:txBody>
      </p:sp>
      <p:pic>
        <p:nvPicPr>
          <p:cNvPr id="5" name="Picture 9" descr="2400 Series Riding Mower"/>
          <p:cNvPicPr>
            <a:picLocks noChangeAspect="1" noChangeArrowheads="1"/>
          </p:cNvPicPr>
          <p:nvPr/>
        </p:nvPicPr>
        <p:blipFill>
          <a:blip r:embed="rId3" cstate="print"/>
          <a:srcRect l="3874" r="5075"/>
          <a:stretch>
            <a:fillRect/>
          </a:stretch>
        </p:blipFill>
        <p:spPr bwMode="auto">
          <a:xfrm>
            <a:off x="762000" y="2286000"/>
            <a:ext cx="3581400" cy="3581400"/>
          </a:xfrm>
          <a:prstGeom prst="rect">
            <a:avLst/>
          </a:prstGeom>
          <a:noFill/>
          <a:ln w="9525">
            <a:noFill/>
            <a:miter lim="800000"/>
            <a:headEnd/>
            <a:tailEnd/>
          </a:ln>
        </p:spPr>
      </p:pic>
      <p:sp>
        <p:nvSpPr>
          <p:cNvPr id="6" name="TextBox 5"/>
          <p:cNvSpPr txBox="1"/>
          <p:nvPr/>
        </p:nvSpPr>
        <p:spPr>
          <a:xfrm>
            <a:off x="1828800" y="6642556"/>
            <a:ext cx="5486400" cy="215444"/>
          </a:xfrm>
          <a:prstGeom prst="rect">
            <a:avLst/>
          </a:prstGeom>
          <a:noFill/>
        </p:spPr>
        <p:txBody>
          <a:bodyPr wrap="square" rtlCol="0">
            <a:spAutoFit/>
          </a:bodyPr>
          <a:lstStyle/>
          <a:p>
            <a:pPr algn="ctr"/>
            <a:r>
              <a:rPr lang="en-US" sz="800" dirty="0" smtClean="0"/>
              <a:t>*Adapted from http://www.oldlawnmowerclub.co.uk/mowinfo/mowhist.htm</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14400"/>
            <a:ext cx="8229600" cy="1143000"/>
          </a:xfrm>
        </p:spPr>
        <p:txBody>
          <a:bodyPr>
            <a:normAutofit/>
          </a:bodyPr>
          <a:lstStyle/>
          <a:p>
            <a:pPr algn="ctr" eaLnBrk="1" hangingPunct="1"/>
            <a:r>
              <a:rPr lang="en-US" sz="5400" b="1" dirty="0" smtClean="0">
                <a:solidFill>
                  <a:srgbClr val="FFFF00"/>
                </a:solidFill>
                <a:latin typeface="Arial" pitchFamily="34" charset="0"/>
              </a:rPr>
              <a:t>Description</a:t>
            </a:r>
            <a:r>
              <a:rPr lang="en-US" sz="5400" b="1" dirty="0" smtClean="0">
                <a:latin typeface="Arial" pitchFamily="34" charset="0"/>
              </a:rPr>
              <a:t> </a:t>
            </a:r>
          </a:p>
        </p:txBody>
      </p:sp>
      <p:sp>
        <p:nvSpPr>
          <p:cNvPr id="4100" name="Rectangle 8"/>
          <p:cNvSpPr>
            <a:spLocks noGrp="1" noChangeArrowheads="1"/>
          </p:cNvSpPr>
          <p:nvPr>
            <p:ph sz="half" idx="1"/>
          </p:nvPr>
        </p:nvSpPr>
        <p:spPr>
          <a:xfrm>
            <a:off x="4419600" y="2286000"/>
            <a:ext cx="4191000" cy="3657600"/>
          </a:xfrm>
        </p:spPr>
        <p:txBody>
          <a:bodyPr>
            <a:noAutofit/>
          </a:bodyPr>
          <a:lstStyle/>
          <a:p>
            <a:pPr eaLnBrk="1" hangingPunct="1"/>
            <a:r>
              <a:rPr lang="en-US" sz="2200" dirty="0" smtClean="0">
                <a:latin typeface="Arial" pitchFamily="34" charset="0"/>
                <a:cs typeface="Arial" pitchFamily="34" charset="0"/>
              </a:rPr>
              <a:t>A riding mower is a machine that uses 1 or more revolving blades to cut a lawn at an even length.</a:t>
            </a:r>
            <a:r>
              <a:rPr lang="en-US" sz="2200" b="1" dirty="0" smtClean="0">
                <a:latin typeface="Arial" pitchFamily="34" charset="0"/>
                <a:cs typeface="Arial" pitchFamily="34" charset="0"/>
              </a:rPr>
              <a:t> </a:t>
            </a:r>
          </a:p>
          <a:p>
            <a:pPr eaLnBrk="1" hangingPunct="1"/>
            <a:r>
              <a:rPr lang="en-US" sz="2200" dirty="0" smtClean="0">
                <a:latin typeface="Arial" pitchFamily="34" charset="0"/>
                <a:cs typeface="Arial" pitchFamily="34" charset="0"/>
              </a:rPr>
              <a:t>Riding mowers are a popular alternative to push mowers. </a:t>
            </a:r>
          </a:p>
          <a:p>
            <a:pPr eaLnBrk="1" hangingPunct="1"/>
            <a:r>
              <a:rPr lang="en-US" sz="2200" dirty="0" smtClean="0">
                <a:latin typeface="Arial" pitchFamily="34" charset="0"/>
                <a:cs typeface="Arial" pitchFamily="34" charset="0"/>
              </a:rPr>
              <a:t>The operator is provided with a seat and controls on the mower and 'rides' on the machine.</a:t>
            </a:r>
          </a:p>
          <a:p>
            <a:pPr eaLnBrk="1" hangingPunct="1">
              <a:buFont typeface="Wingdings" pitchFamily="2" charset="2"/>
              <a:buNone/>
            </a:pPr>
            <a:endParaRPr lang="en-US" sz="2200" dirty="0" smtClean="0">
              <a:latin typeface="Arial" pitchFamily="34" charset="0"/>
              <a:cs typeface="Arial" pitchFamily="34" charset="0"/>
            </a:endParaRPr>
          </a:p>
        </p:txBody>
      </p:sp>
      <p:pic>
        <p:nvPicPr>
          <p:cNvPr id="5" name="Picture 4" descr="cut-cadet-zero-turn-riding-lawn-mower.jpg"/>
          <p:cNvPicPr>
            <a:picLocks noChangeAspect="1"/>
          </p:cNvPicPr>
          <p:nvPr/>
        </p:nvPicPr>
        <p:blipFill>
          <a:blip r:embed="rId3" cstate="print"/>
          <a:stretch>
            <a:fillRect/>
          </a:stretch>
        </p:blipFill>
        <p:spPr>
          <a:xfrm>
            <a:off x="768350" y="2286000"/>
            <a:ext cx="3530600" cy="353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286000" y="6642556"/>
            <a:ext cx="4572000" cy="215444"/>
          </a:xfrm>
          <a:prstGeom prst="rect">
            <a:avLst/>
          </a:prstGeom>
        </p:spPr>
        <p:txBody>
          <a:bodyPr>
            <a:spAutoFit/>
          </a:bodyPr>
          <a:lstStyle/>
          <a:p>
            <a:pPr algn="ctr"/>
            <a:r>
              <a:rPr lang="en-US" sz="800" dirty="0" smtClean="0"/>
              <a:t>* Adapted from http://www.oldlawnmowerclub.co.uk/mowinfo/mowhist.htm</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14400"/>
            <a:ext cx="8229600" cy="1143000"/>
          </a:xfrm>
        </p:spPr>
        <p:txBody>
          <a:bodyPr>
            <a:normAutofit/>
          </a:bodyPr>
          <a:lstStyle/>
          <a:p>
            <a:pPr algn="ctr" eaLnBrk="1" hangingPunct="1"/>
            <a:r>
              <a:rPr lang="en-US" sz="5400" b="1" dirty="0" smtClean="0">
                <a:solidFill>
                  <a:srgbClr val="FFFF00"/>
                </a:solidFill>
                <a:latin typeface="Arial" pitchFamily="34" charset="0"/>
              </a:rPr>
              <a:t>Description</a:t>
            </a:r>
          </a:p>
        </p:txBody>
      </p:sp>
      <p:sp>
        <p:nvSpPr>
          <p:cNvPr id="6147" name="Rectangle 4"/>
          <p:cNvSpPr>
            <a:spLocks noGrp="1" noChangeArrowheads="1"/>
          </p:cNvSpPr>
          <p:nvPr>
            <p:ph sz="half" idx="1"/>
          </p:nvPr>
        </p:nvSpPr>
        <p:spPr>
          <a:xfrm>
            <a:off x="609600" y="2057401"/>
            <a:ext cx="4038600" cy="3581400"/>
          </a:xfrm>
        </p:spPr>
        <p:txBody>
          <a:bodyPr>
            <a:normAutofit/>
          </a:bodyPr>
          <a:lstStyle/>
          <a:p>
            <a:pPr eaLnBrk="1" hangingPunct="1"/>
            <a:r>
              <a:rPr lang="en-US" sz="2200" dirty="0" smtClean="0">
                <a:latin typeface="Arial" pitchFamily="34" charset="0"/>
                <a:cs typeface="Arial" pitchFamily="34" charset="0"/>
              </a:rPr>
              <a:t>Riding mowers typically have an opening in the side or rear where the cut grass is expelled. </a:t>
            </a:r>
          </a:p>
          <a:p>
            <a:pPr eaLnBrk="1" hangingPunct="1"/>
            <a:r>
              <a:rPr lang="en-US" sz="2200" dirty="0" smtClean="0">
                <a:latin typeface="Arial" pitchFamily="34" charset="0"/>
                <a:cs typeface="Arial" pitchFamily="34" charset="0"/>
              </a:rPr>
              <a:t>Some have a grass- catcher attachment at the opening to bag the grass clippings.</a:t>
            </a:r>
          </a:p>
        </p:txBody>
      </p:sp>
      <p:pic>
        <p:nvPicPr>
          <p:cNvPr id="5" name="Picture 4" descr="lawnmowers la crosse, toro snowblowers, lawnmower, toro lawn mowers, lawnmower parts"/>
          <p:cNvPicPr>
            <a:picLocks noChangeAspect="1" noChangeArrowheads="1"/>
          </p:cNvPicPr>
          <p:nvPr/>
        </p:nvPicPr>
        <p:blipFill>
          <a:blip r:embed="rId3" cstate="print"/>
          <a:srcRect t="16847" b="8152"/>
          <a:stretch>
            <a:fillRect/>
          </a:stretch>
        </p:blipFill>
        <p:spPr bwMode="auto">
          <a:xfrm>
            <a:off x="4953000" y="2133600"/>
            <a:ext cx="350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914400"/>
            <a:ext cx="8229600" cy="1143000"/>
          </a:xfrm>
        </p:spPr>
        <p:txBody>
          <a:bodyPr>
            <a:normAutofit/>
          </a:bodyPr>
          <a:lstStyle/>
          <a:p>
            <a:pPr algn="ctr" eaLnBrk="1" hangingPunct="1"/>
            <a:r>
              <a:rPr lang="en-US" sz="5400" b="1" dirty="0" smtClean="0">
                <a:solidFill>
                  <a:srgbClr val="FFFF00"/>
                </a:solidFill>
                <a:latin typeface="Arial" pitchFamily="34" charset="0"/>
              </a:rPr>
              <a:t>Safety Concerns</a:t>
            </a:r>
          </a:p>
        </p:txBody>
      </p:sp>
      <p:sp>
        <p:nvSpPr>
          <p:cNvPr id="7171" name="Rectangle 3"/>
          <p:cNvSpPr>
            <a:spLocks noGrp="1" noChangeArrowheads="1"/>
          </p:cNvSpPr>
          <p:nvPr>
            <p:ph idx="1"/>
          </p:nvPr>
        </p:nvSpPr>
        <p:spPr>
          <a:xfrm>
            <a:off x="609600" y="2133600"/>
            <a:ext cx="8001000" cy="3937000"/>
          </a:xfrm>
        </p:spPr>
        <p:txBody>
          <a:bodyPr>
            <a:normAutofit/>
          </a:bodyPr>
          <a:lstStyle/>
          <a:p>
            <a:pPr eaLnBrk="1" hangingPunct="1"/>
            <a:r>
              <a:rPr lang="en-US" sz="2200" dirty="0" smtClean="0">
                <a:latin typeface="Arial" pitchFamily="34" charset="0"/>
                <a:cs typeface="Arial" pitchFamily="34" charset="0"/>
              </a:rPr>
              <a:t>The rotating blades of mowers contribute to lacerations, amputations, and the possibility of death. </a:t>
            </a:r>
          </a:p>
          <a:p>
            <a:pPr eaLnBrk="1" hangingPunct="1"/>
            <a:r>
              <a:rPr lang="en-US" sz="2200" dirty="0" smtClean="0">
                <a:latin typeface="Arial" pitchFamily="34" charset="0"/>
                <a:cs typeface="Arial" pitchFamily="34" charset="0"/>
              </a:rPr>
              <a:t>Objects such as stones or twigs, may be picked up by the mower blades and projected at high speed. </a:t>
            </a:r>
          </a:p>
          <a:p>
            <a:pPr eaLnBrk="1" hangingPunct="1"/>
            <a:r>
              <a:rPr lang="en-US" sz="2200" dirty="0" smtClean="0">
                <a:latin typeface="Arial" pitchFamily="34" charset="0"/>
                <a:cs typeface="Arial" pitchFamily="34" charset="0"/>
              </a:rPr>
              <a:t>Mowers can be very loud, contributing to a degree of hearing loss.</a:t>
            </a:r>
          </a:p>
          <a:p>
            <a:pPr eaLnBrk="1" hangingPunct="1"/>
            <a:r>
              <a:rPr lang="en-US" sz="2200" dirty="0" smtClean="0">
                <a:latin typeface="Arial" pitchFamily="34" charset="0"/>
                <a:cs typeface="Arial" pitchFamily="34" charset="0"/>
              </a:rPr>
              <a:t>Work areas that are sloped create the possibility of rollover which contributes to the mower rolling over and causing </a:t>
            </a:r>
            <a:r>
              <a:rPr lang="en-US" sz="2200" dirty="0" smtClean="0">
                <a:latin typeface="Arial" pitchFamily="34" charset="0"/>
                <a:cs typeface="Arial" pitchFamily="34" charset="0"/>
              </a:rPr>
              <a:t>the operator </a:t>
            </a:r>
            <a:r>
              <a:rPr lang="en-US" sz="2200" dirty="0" smtClean="0">
                <a:latin typeface="Arial" pitchFamily="34" charset="0"/>
                <a:cs typeface="Arial" pitchFamily="34" charset="0"/>
              </a:rPr>
              <a:t>to be pinned or crushed beneath it.</a:t>
            </a:r>
          </a:p>
          <a:p>
            <a:pPr eaLnBrk="1" hangingPunct="1"/>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OSHA </a:t>
            </a:r>
            <a:r>
              <a:rPr lang="en-US" sz="5400" b="1" dirty="0" smtClean="0">
                <a:solidFill>
                  <a:srgbClr val="FFFF00"/>
                </a:solidFill>
                <a:latin typeface="Arial" pitchFamily="34" charset="0"/>
                <a:cs typeface="Arial" pitchFamily="34" charset="0"/>
              </a:rPr>
              <a:t>Investigated </a:t>
            </a:r>
            <a:r>
              <a:rPr lang="en-US" sz="5400" b="1" dirty="0" smtClean="0">
                <a:solidFill>
                  <a:srgbClr val="FFFF00"/>
                </a:solidFill>
                <a:latin typeface="Arial" pitchFamily="34" charset="0"/>
                <a:cs typeface="Arial" pitchFamily="34" charset="0"/>
              </a:rPr>
              <a:t>Fatalities </a:t>
            </a:r>
          </a:p>
        </p:txBody>
      </p:sp>
      <p:sp>
        <p:nvSpPr>
          <p:cNvPr id="8195" name="Rectangle 3"/>
          <p:cNvSpPr>
            <a:spLocks noGrp="1" noChangeArrowheads="1"/>
          </p:cNvSpPr>
          <p:nvPr>
            <p:ph idx="1"/>
          </p:nvPr>
        </p:nvSpPr>
        <p:spPr>
          <a:xfrm>
            <a:off x="457200" y="2286000"/>
            <a:ext cx="8229600" cy="3840163"/>
          </a:xfrm>
        </p:spPr>
        <p:txBody>
          <a:bodyPr>
            <a:normAutofit/>
          </a:bodyPr>
          <a:lstStyle/>
          <a:p>
            <a:pPr eaLnBrk="1" hangingPunct="1"/>
            <a:r>
              <a:rPr lang="en-US" sz="2200" dirty="0" smtClean="0">
                <a:latin typeface="Arial" pitchFamily="34" charset="0"/>
                <a:cs typeface="Arial" pitchFamily="34" charset="0"/>
              </a:rPr>
              <a:t>There were </a:t>
            </a:r>
            <a:r>
              <a:rPr lang="en-US" sz="2200" dirty="0" smtClean="0">
                <a:latin typeface="Arial" pitchFamily="34" charset="0"/>
                <a:cs typeface="Arial" pitchFamily="34" charset="0"/>
              </a:rPr>
              <a:t>eight riding mower fatalities that were investigated by </a:t>
            </a:r>
            <a:r>
              <a:rPr lang="en-US" sz="2200" dirty="0" smtClean="0">
                <a:latin typeface="Arial" pitchFamily="34" charset="0"/>
                <a:cs typeface="Arial" pitchFamily="34" charset="0"/>
              </a:rPr>
              <a:t>OSHA </a:t>
            </a:r>
            <a:r>
              <a:rPr lang="en-US" sz="2200" dirty="0" smtClean="0">
                <a:latin typeface="Arial" pitchFamily="34" charset="0"/>
                <a:cs typeface="Arial" pitchFamily="34" charset="0"/>
              </a:rPr>
              <a:t>from 1990 </a:t>
            </a:r>
            <a:r>
              <a:rPr lang="en-US" sz="2200" dirty="0" smtClean="0">
                <a:latin typeface="Arial" pitchFamily="34" charset="0"/>
                <a:cs typeface="Arial" pitchFamily="34" charset="0"/>
              </a:rPr>
              <a:t>thru 2009. </a:t>
            </a:r>
          </a:p>
          <a:p>
            <a:pPr eaLnBrk="1" hangingPunct="1"/>
            <a:r>
              <a:rPr lang="en-US" sz="2200" dirty="0" smtClean="0">
                <a:latin typeface="Arial" pitchFamily="34" charset="0"/>
                <a:cs typeface="Arial" pitchFamily="34" charset="0"/>
              </a:rPr>
              <a:t>The majority of these fatalities were due to rollovers.</a:t>
            </a:r>
          </a:p>
        </p:txBody>
      </p:sp>
      <p:sp>
        <p:nvSpPr>
          <p:cNvPr id="8196"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pic>
        <p:nvPicPr>
          <p:cNvPr id="8197" name="Picture 8" descr="104"/>
          <p:cNvPicPr>
            <a:picLocks noChangeAspect="1" noChangeArrowheads="1"/>
          </p:cNvPicPr>
          <p:nvPr/>
        </p:nvPicPr>
        <p:blipFill>
          <a:blip r:embed="rId3" cstate="print"/>
          <a:srcRect t="9160" b="14503"/>
          <a:stretch>
            <a:fillRect/>
          </a:stretch>
        </p:blipFill>
        <p:spPr bwMode="auto">
          <a:xfrm>
            <a:off x="2971800" y="3733800"/>
            <a:ext cx="309529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2057400"/>
            <a:ext cx="8382000" cy="3810000"/>
          </a:xfrm>
        </p:spPr>
        <p:txBody>
          <a:bodyPr>
            <a:normAutofit/>
          </a:bodyPr>
          <a:lstStyle/>
          <a:p>
            <a:pPr eaLnBrk="1" hangingPunct="1">
              <a:spcAft>
                <a:spcPct val="30000"/>
              </a:spcAft>
            </a:pPr>
            <a:r>
              <a:rPr lang="en-US" sz="2200" dirty="0" smtClean="0">
                <a:latin typeface="Arial" pitchFamily="34" charset="0"/>
                <a:cs typeface="Arial" pitchFamily="34" charset="0"/>
              </a:rPr>
              <a:t>A worker was inspecting a highway when a commercial lawn mower, that was operating nearby, hit a curb causing the mower blade to break and strike the employee in the head causing a fatal injury.</a:t>
            </a:r>
          </a:p>
        </p:txBody>
      </p:sp>
      <p:pic>
        <p:nvPicPr>
          <p:cNvPr id="9221" name="Picture 8" descr="1046666_mower_2"/>
          <p:cNvPicPr>
            <a:picLocks noChangeAspect="1" noChangeArrowheads="1"/>
          </p:cNvPicPr>
          <p:nvPr/>
        </p:nvPicPr>
        <p:blipFill>
          <a:blip r:embed="rId3" cstate="print"/>
          <a:srcRect/>
          <a:stretch>
            <a:fillRect/>
          </a:stretch>
        </p:blipFill>
        <p:spPr bwMode="auto">
          <a:xfrm>
            <a:off x="2895600" y="3962400"/>
            <a:ext cx="3200400" cy="2133600"/>
          </a:xfrm>
          <a:prstGeom prst="rect">
            <a:avLst/>
          </a:prstGeom>
          <a:noFill/>
          <a:ln w="9525">
            <a:noFill/>
            <a:miter lim="800000"/>
            <a:headEnd/>
            <a:tailEnd/>
          </a:ln>
        </p:spPr>
      </p:pic>
      <p:sp>
        <p:nvSpPr>
          <p:cNvPr id="8"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sp>
        <p:nvSpPr>
          <p:cNvPr id="9"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Fatality Example </a:t>
            </a:r>
            <a:endParaRPr lang="en-US" sz="5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981200"/>
            <a:ext cx="8382000" cy="3886200"/>
          </a:xfrm>
        </p:spPr>
        <p:txBody>
          <a:bodyPr>
            <a:normAutofit/>
          </a:bodyPr>
          <a:lstStyle/>
          <a:p>
            <a:pPr eaLnBrk="1" hangingPunct="1">
              <a:spcAft>
                <a:spcPct val="30000"/>
              </a:spcAft>
            </a:pPr>
            <a:r>
              <a:rPr lang="en-US" sz="2200" dirty="0" smtClean="0">
                <a:latin typeface="Arial" pitchFamily="34" charset="0"/>
                <a:cs typeface="Arial" pitchFamily="34" charset="0"/>
              </a:rPr>
              <a:t>A worker was </a:t>
            </a:r>
            <a:r>
              <a:rPr lang="en-US" sz="2200" dirty="0" smtClean="0">
                <a:latin typeface="Arial" pitchFamily="34" charset="0"/>
                <a:cs typeface="Arial" pitchFamily="34" charset="0"/>
              </a:rPr>
              <a:t>clearing vegetation from a 4 foot drainage canal when he hit an unanticipated 23 ft deep hole, which was the result of unauthorized excavation. The mower fell into the hole and the operator drowned.</a:t>
            </a:r>
          </a:p>
        </p:txBody>
      </p:sp>
      <p:sp>
        <p:nvSpPr>
          <p:cNvPr id="7"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sp>
        <p:nvSpPr>
          <p:cNvPr id="8"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Fatality Example </a:t>
            </a:r>
            <a:endParaRPr lang="en-US" sz="5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981200"/>
            <a:ext cx="8229600" cy="4144963"/>
          </a:xfrm>
        </p:spPr>
        <p:txBody>
          <a:bodyPr>
            <a:normAutofit/>
          </a:bodyPr>
          <a:lstStyle/>
          <a:p>
            <a:pPr>
              <a:lnSpc>
                <a:spcPct val="95000"/>
              </a:lnSpc>
              <a:spcAft>
                <a:spcPct val="30000"/>
              </a:spcAft>
            </a:pPr>
            <a:r>
              <a:rPr lang="en-US" sz="2200" dirty="0" smtClean="0">
                <a:latin typeface="Arial" pitchFamily="34" charset="0"/>
                <a:cs typeface="Arial" pitchFamily="34" charset="0"/>
              </a:rPr>
              <a:t>A worker used </a:t>
            </a:r>
            <a:r>
              <a:rPr lang="en-US" sz="2200" dirty="0" smtClean="0">
                <a:latin typeface="Arial" pitchFamily="34" charset="0"/>
                <a:cs typeface="Arial" pitchFamily="34" charset="0"/>
              </a:rPr>
              <a:t>a lift to prop up a lawn mower for greasing. The employee crawled under the lawn mower. The lawn mower shifted and rolled off of the lift, crushing the employee.  The employee was taken to the hospital and </a:t>
            </a:r>
            <a:r>
              <a:rPr lang="en-US" sz="2200" dirty="0" smtClean="0">
                <a:latin typeface="Arial" pitchFamily="34" charset="0"/>
                <a:cs typeface="Arial" pitchFamily="34" charset="0"/>
              </a:rPr>
              <a:t>where he expired.</a:t>
            </a:r>
            <a:endParaRPr lang="en-US" sz="2200" dirty="0" smtClean="0">
              <a:latin typeface="Arial" pitchFamily="34" charset="0"/>
              <a:cs typeface="Arial" pitchFamily="34" charset="0"/>
            </a:endParaRPr>
          </a:p>
          <a:p>
            <a:pPr eaLnBrk="1" hangingPunct="1">
              <a:lnSpc>
                <a:spcPct val="80000"/>
              </a:lnSpc>
            </a:pPr>
            <a:endParaRPr lang="en-US" sz="2200" dirty="0" smtClean="0">
              <a:latin typeface="Arial" pitchFamily="34" charset="0"/>
              <a:cs typeface="Arial" pitchFamily="34" charset="0"/>
            </a:endParaRPr>
          </a:p>
        </p:txBody>
      </p:sp>
      <p:sp>
        <p:nvSpPr>
          <p:cNvPr id="7" name="Rectangle 6"/>
          <p:cNvSpPr>
            <a:spLocks noChangeArrowheads="1"/>
          </p:cNvSpPr>
          <p:nvPr/>
        </p:nvSpPr>
        <p:spPr bwMode="auto">
          <a:xfrm>
            <a:off x="2819400" y="6642556"/>
            <a:ext cx="3400425" cy="215444"/>
          </a:xfrm>
          <a:prstGeom prst="rect">
            <a:avLst/>
          </a:prstGeom>
          <a:noFill/>
          <a:ln w="9525">
            <a:noFill/>
            <a:miter lim="800000"/>
            <a:headEnd/>
            <a:tailEnd/>
          </a:ln>
        </p:spPr>
        <p:txBody>
          <a:bodyPr wrap="square">
            <a:spAutoFit/>
          </a:bodyPr>
          <a:lstStyle/>
          <a:p>
            <a:pPr algn="ctr"/>
            <a:r>
              <a:rPr lang="en-US" sz="800" dirty="0"/>
              <a:t>Source: Extracted from OSHA Accident Investigation Data (</a:t>
            </a:r>
            <a:r>
              <a:rPr lang="en-US" sz="800" dirty="0" smtClean="0"/>
              <a:t>1990-2009)</a:t>
            </a:r>
            <a:endParaRPr lang="en-US" sz="800" dirty="0"/>
          </a:p>
        </p:txBody>
      </p:sp>
      <p:sp>
        <p:nvSpPr>
          <p:cNvPr id="8" name="Rectangle 2"/>
          <p:cNvSpPr>
            <a:spLocks noGrp="1" noChangeArrowheads="1"/>
          </p:cNvSpPr>
          <p:nvPr>
            <p:ph type="title"/>
          </p:nvPr>
        </p:nvSpPr>
        <p:spPr>
          <a:xfrm>
            <a:off x="304800" y="914400"/>
            <a:ext cx="8686800" cy="1143000"/>
          </a:xfrm>
        </p:spPr>
        <p:txBody>
          <a:bodyPr>
            <a:noAutofit/>
          </a:bodyPr>
          <a:lstStyle/>
          <a:p>
            <a:pPr algn="ctr" eaLnBrk="1" hangingPunct="1"/>
            <a:r>
              <a:rPr lang="en-US" sz="5400" b="1" dirty="0" smtClean="0">
                <a:solidFill>
                  <a:srgbClr val="FFFF00"/>
                </a:solidFill>
                <a:latin typeface="Arial" pitchFamily="34" charset="0"/>
                <a:cs typeface="Arial" pitchFamily="34" charset="0"/>
              </a:rPr>
              <a:t>Fatality Example </a:t>
            </a:r>
            <a:endParaRPr lang="en-US" sz="5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837</Words>
  <Application>Microsoft Office PowerPoint</Application>
  <PresentationFormat>On-screen Show (4:3)</PresentationFormat>
  <Paragraphs>90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Riding Mowers</vt:lpstr>
      <vt:lpstr>History</vt:lpstr>
      <vt:lpstr>Description </vt:lpstr>
      <vt:lpstr>Description</vt:lpstr>
      <vt:lpstr>Safety Concerns</vt:lpstr>
      <vt:lpstr>OSHA Investigated Fatalities </vt:lpstr>
      <vt:lpstr>Fatality Example </vt:lpstr>
      <vt:lpstr>Fatality Example </vt:lpstr>
      <vt:lpstr>Fatality Example </vt:lpstr>
      <vt:lpstr>Fatality Example </vt:lpstr>
      <vt:lpstr>Fatality Example </vt:lpstr>
      <vt:lpstr>OSHA Regulations</vt:lpstr>
      <vt:lpstr>Safe Work Practices</vt:lpstr>
      <vt:lpstr>Safe Work Practices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Mowers</dc:title>
  <dc:creator>Jessica Tomaselli</dc:creator>
  <cp:lastModifiedBy>Hinze</cp:lastModifiedBy>
  <cp:revision>82</cp:revision>
  <dcterms:created xsi:type="dcterms:W3CDTF">2010-04-06T01:07:37Z</dcterms:created>
  <dcterms:modified xsi:type="dcterms:W3CDTF">2013-03-16T00:39:47Z</dcterms:modified>
</cp:coreProperties>
</file>