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7" r:id="rId3"/>
    <p:sldId id="266" r:id="rId4"/>
    <p:sldId id="268" r:id="rId5"/>
    <p:sldId id="271" r:id="rId6"/>
    <p:sldId id="270" r:id="rId7"/>
    <p:sldId id="259" r:id="rId8"/>
    <p:sldId id="260" r:id="rId9"/>
    <p:sldId id="281" r:id="rId10"/>
    <p:sldId id="282" r:id="rId11"/>
    <p:sldId id="263" r:id="rId12"/>
    <p:sldId id="261" r:id="rId13"/>
    <p:sldId id="262" r:id="rId14"/>
    <p:sldId id="264" r:id="rId15"/>
    <p:sldId id="272" r:id="rId16"/>
    <p:sldId id="280" r:id="rId17"/>
    <p:sldId id="273" r:id="rId18"/>
    <p:sldId id="274" r:id="rId19"/>
    <p:sldId id="275" r:id="rId20"/>
    <p:sldId id="277" r:id="rId21"/>
    <p:sldId id="278" r:id="rId22"/>
    <p:sldId id="279"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333" autoAdjust="0"/>
  </p:normalViewPr>
  <p:slideViewPr>
    <p:cSldViewPr>
      <p:cViewPr varScale="1">
        <p:scale>
          <a:sx n="99" d="100"/>
          <a:sy n="99" d="100"/>
        </p:scale>
        <p:origin x="-7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0.22944821133469429"/>
                  <c:y val="-0.20257368431867429"/>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Sheet1!$A$2:$A$7</c:f>
              <c:strCache>
                <c:ptCount val="6"/>
                <c:pt idx="0">
                  <c:v>Run Over</c:v>
                </c:pt>
                <c:pt idx="1">
                  <c:v>Explosion</c:v>
                </c:pt>
                <c:pt idx="2">
                  <c:v>Crushed</c:v>
                </c:pt>
                <c:pt idx="3">
                  <c:v>Struck by</c:v>
                </c:pt>
                <c:pt idx="4">
                  <c:v>Fall</c:v>
                </c:pt>
                <c:pt idx="5">
                  <c:v>Drowning</c:v>
                </c:pt>
              </c:strCache>
            </c:strRef>
          </c:cat>
          <c:val>
            <c:numRef>
              <c:f>Sheet1!$B$2:$B$7</c:f>
              <c:numCache>
                <c:formatCode>General</c:formatCode>
                <c:ptCount val="6"/>
                <c:pt idx="0">
                  <c:v>50</c:v>
                </c:pt>
                <c:pt idx="1">
                  <c:v>4</c:v>
                </c:pt>
                <c:pt idx="2">
                  <c:v>6</c:v>
                </c:pt>
                <c:pt idx="3">
                  <c:v>13</c:v>
                </c:pt>
                <c:pt idx="4">
                  <c:v>3</c:v>
                </c:pt>
                <c:pt idx="5">
                  <c:v>2</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0070C0"/>
              </a:solidFill>
            </c:spPr>
          </c:dPt>
          <c:dPt>
            <c:idx val="1"/>
            <c:bubble3D val="0"/>
            <c:spPr>
              <a:solidFill>
                <a:srgbClr val="FF0000"/>
              </a:solidFill>
            </c:spPr>
          </c:dPt>
          <c:dPt>
            <c:idx val="2"/>
            <c:bubble3D val="0"/>
            <c:spPr>
              <a:solidFill>
                <a:srgbClr val="00B050"/>
              </a:solidFill>
            </c:spPr>
          </c:dPt>
          <c:dLbls>
            <c:dLbl>
              <c:idx val="0"/>
              <c:layout>
                <c:manualLayout>
                  <c:x val="-0.20234610430640615"/>
                  <c:y val="5.9855990868683637E-2"/>
                </c:manualLayout>
              </c:layout>
              <c:showLegendKey val="0"/>
              <c:showVal val="0"/>
              <c:showCatName val="1"/>
              <c:showSerName val="0"/>
              <c:showPercent val="1"/>
              <c:showBubbleSize val="0"/>
            </c:dLbl>
            <c:dLbl>
              <c:idx val="1"/>
              <c:layout>
                <c:manualLayout>
                  <c:x val="0.1877766234081851"/>
                  <c:y val="-0.32519642780994895"/>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Sheet1!$A$2:$A$4</c:f>
              <c:strCache>
                <c:ptCount val="3"/>
                <c:pt idx="0">
                  <c:v>Forward</c:v>
                </c:pt>
                <c:pt idx="1">
                  <c:v>Reverse</c:v>
                </c:pt>
                <c:pt idx="2">
                  <c:v>Stationary</c:v>
                </c:pt>
              </c:strCache>
            </c:strRef>
          </c:cat>
          <c:val>
            <c:numRef>
              <c:f>Sheet1!$B$2:$B$4</c:f>
              <c:numCache>
                <c:formatCode>General</c:formatCode>
                <c:ptCount val="3"/>
                <c:pt idx="0">
                  <c:v>27</c:v>
                </c:pt>
                <c:pt idx="1">
                  <c:v>38</c:v>
                </c:pt>
                <c:pt idx="2">
                  <c:v>13</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C735B-B5D0-4846-B6EB-FB23014665E2}"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49211-BE56-4CBA-83C1-23CCA9C311EB}" type="slidenum">
              <a:rPr lang="en-US" smtClean="0"/>
              <a:pPr/>
              <a:t>‹#›</a:t>
            </a:fld>
            <a:endParaRPr lang="en-US"/>
          </a:p>
        </p:txBody>
      </p:sp>
    </p:spTree>
    <p:extLst>
      <p:ext uri="{BB962C8B-B14F-4D97-AF65-F5344CB8AC3E}">
        <p14:creationId xmlns:p14="http://schemas.microsoft.com/office/powerpoint/2010/main" val="382042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49211-BE56-4CBA-83C1-23CCA9C311EB}" type="slidenum">
              <a:rPr lang="en-US" smtClean="0"/>
              <a:pPr/>
              <a:t>22</a:t>
            </a:fld>
            <a:endParaRPr lang="en-US"/>
          </a:p>
        </p:txBody>
      </p:sp>
    </p:spTree>
    <p:extLst>
      <p:ext uri="{BB962C8B-B14F-4D97-AF65-F5344CB8AC3E}">
        <p14:creationId xmlns:p14="http://schemas.microsoft.com/office/powerpoint/2010/main" val="109628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2E2544-06E5-4991-803D-AF3840DEEDD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E2544-06E5-4991-803D-AF3840DEEDD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E2544-06E5-4991-803D-AF3840DEEDD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E2544-06E5-4991-803D-AF3840DEEDD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2E2544-06E5-4991-803D-AF3840DEEDD8}"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2E2544-06E5-4991-803D-AF3840DEEDD8}"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2E2544-06E5-4991-803D-AF3840DEEDD8}"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2E2544-06E5-4991-803D-AF3840DEEDD8}"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E2544-06E5-4991-803D-AF3840DEEDD8}"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E2544-06E5-4991-803D-AF3840DEEDD8}"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E2544-06E5-4991-803D-AF3840DEEDD8}"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2460C-005D-4EF1-9ADA-C7A66FBF43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8142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E2544-06E5-4991-803D-AF3840DEEDD8}" type="datetimeFigureOut">
              <a:rPr lang="en-US" smtClean="0"/>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2460C-005D-4EF1-9ADA-C7A66FBF436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US" sz="5400" b="1" dirty="0" smtClean="0">
                <a:solidFill>
                  <a:srgbClr val="FFFF00"/>
                </a:solidFill>
              </a:rPr>
              <a:t>Motor Graders</a:t>
            </a:r>
            <a:endParaRPr lang="en-US" sz="5400" b="1" dirty="0">
              <a:solidFill>
                <a:srgbClr val="FFFF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600200" y="2438400"/>
            <a:ext cx="5876511"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Nature of Grader Movement</a:t>
            </a:r>
            <a:endParaRPr lang="en-US"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15722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90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Cases</a:t>
            </a:r>
            <a:endParaRPr lang="en-US" sz="5400"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The operator prepared to begin backing up the grader. Since the grader was missing the factory installed side rearview mirrors, he looked to the rear over his shoulders in which </a:t>
            </a:r>
            <a:r>
              <a:rPr lang="en-US" dirty="0"/>
              <a:t>h</a:t>
            </a:r>
            <a:r>
              <a:rPr lang="en-US" dirty="0" smtClean="0"/>
              <a:t>e did not see anyone and proceeded to back up the grader. A worker moved into the path of the grader from the right, and the left rear tires struck and ran over him. He suffered multiple injuries to the chest and abdomen and later died.</a:t>
            </a:r>
            <a:endParaRPr lang="en-US" dirty="0" smtClean="0">
              <a:latin typeface="Verdana" pitchFamily="-80" charset="0"/>
            </a:endParaRPr>
          </a:p>
          <a:p>
            <a:endParaRPr lang="en-US" dirty="0"/>
          </a:p>
        </p:txBody>
      </p:sp>
      <p:sp>
        <p:nvSpPr>
          <p:cNvPr id="5" name="Rectangle 4"/>
          <p:cNvSpPr/>
          <p:nvPr/>
        </p:nvSpPr>
        <p:spPr>
          <a:xfrm>
            <a:off x="2286000" y="6324600"/>
            <a:ext cx="4572000" cy="215444"/>
          </a:xfrm>
          <a:prstGeom prst="rect">
            <a:avLst/>
          </a:prstGeom>
        </p:spPr>
        <p:txBody>
          <a:bodyPr>
            <a:spAutoFit/>
          </a:bodyPr>
          <a:lstStyle/>
          <a:p>
            <a:pPr algn="ctr">
              <a:spcBef>
                <a:spcPct val="50000"/>
              </a:spcBef>
            </a:pPr>
            <a:r>
              <a:rPr lang="en-US" altLang="en-US" sz="800" dirty="0" smtClean="0">
                <a:solidFill>
                  <a:srgbClr val="FFFF00"/>
                </a:solidFill>
              </a:rPr>
              <a:t>Sou</a:t>
            </a:r>
            <a:r>
              <a:rPr lang="en-US" sz="800" dirty="0" smtClean="0">
                <a:solidFill>
                  <a:srgbClr val="FFFF00"/>
                </a:solidFill>
              </a:rPr>
              <a:t>rce: Extracted from OSHA Accident Investigation Data 1990-2007</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Cases</a:t>
            </a:r>
            <a:endParaRPr lang="en-US" sz="5400" b="1" dirty="0">
              <a:solidFill>
                <a:srgbClr val="FFFF00"/>
              </a:solidFill>
            </a:endParaRPr>
          </a:p>
        </p:txBody>
      </p:sp>
      <p:sp>
        <p:nvSpPr>
          <p:cNvPr id="3" name="Content Placeholder 2"/>
          <p:cNvSpPr>
            <a:spLocks noGrp="1"/>
          </p:cNvSpPr>
          <p:nvPr>
            <p:ph idx="1"/>
          </p:nvPr>
        </p:nvSpPr>
        <p:spPr/>
        <p:txBody>
          <a:bodyPr>
            <a:normAutofit/>
          </a:bodyPr>
          <a:lstStyle/>
          <a:p>
            <a:r>
              <a:rPr lang="en-US" sz="3000" dirty="0" smtClean="0"/>
              <a:t>A worker was walking behind the rear of a road grader that was backing up. The reverse alarm was sounding and was audible, according to witnesses. The employee was caught on her left side by the left rear wheel of the grader and pulled under both tires. She sustained injuries to her body including head, leg, and abdominal injuries which led to her death.</a:t>
            </a:r>
            <a:endParaRPr lang="en-US" sz="3000" dirty="0" smtClean="0">
              <a:latin typeface="Verdana" pitchFamily="-80" charset="0"/>
            </a:endParaRPr>
          </a:p>
          <a:p>
            <a:endParaRPr lang="en-US" dirty="0"/>
          </a:p>
        </p:txBody>
      </p:sp>
      <p:sp>
        <p:nvSpPr>
          <p:cNvPr id="4" name="TextBox 3"/>
          <p:cNvSpPr txBox="1"/>
          <p:nvPr/>
        </p:nvSpPr>
        <p:spPr>
          <a:xfrm>
            <a:off x="914400" y="6400800"/>
            <a:ext cx="7696200" cy="215444"/>
          </a:xfrm>
          <a:prstGeom prst="rect">
            <a:avLst/>
          </a:prstGeom>
          <a:noFill/>
        </p:spPr>
        <p:txBody>
          <a:bodyPr wrap="square" rtlCol="0">
            <a:spAutoFit/>
          </a:bodyPr>
          <a:lstStyle/>
          <a:p>
            <a:pPr algn="ctr">
              <a:spcBef>
                <a:spcPct val="50000"/>
              </a:spcBef>
            </a:pPr>
            <a:r>
              <a:rPr lang="en-US" altLang="en-US" sz="800" dirty="0" smtClean="0">
                <a:solidFill>
                  <a:srgbClr val="FFFF00"/>
                </a:solidFill>
              </a:rPr>
              <a:t>Sou</a:t>
            </a:r>
            <a:r>
              <a:rPr lang="en-US" sz="800" dirty="0" smtClean="0">
                <a:solidFill>
                  <a:srgbClr val="FFFF00"/>
                </a:solidFill>
              </a:rPr>
              <a:t>rce: Extracted from OSHA Accident Investigation Data 1990-2007</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Cases</a:t>
            </a:r>
            <a:endParaRPr lang="en-US" sz="5400"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An operator started a motor grader and left it idling in gear to let the engine and transmission oils warm up. While the machine was idling, he started to climb down from the machine. As he did this he apparently slipped and hit the accelerator pedal, causing the engine to speed up. As the motor grader started to move forward, he fell in front of the left front rear wheel and was run over. He suffered massive internal injuries and was pronounced dead.</a:t>
            </a:r>
            <a:endParaRPr lang="en-US" dirty="0" smtClean="0">
              <a:latin typeface="Verdana" pitchFamily="-80" charset="0"/>
            </a:endParaRPr>
          </a:p>
          <a:p>
            <a:endParaRPr lang="en-US" dirty="0"/>
          </a:p>
        </p:txBody>
      </p:sp>
      <p:sp>
        <p:nvSpPr>
          <p:cNvPr id="4" name="TextBox 3"/>
          <p:cNvSpPr txBox="1"/>
          <p:nvPr/>
        </p:nvSpPr>
        <p:spPr>
          <a:xfrm>
            <a:off x="1447800" y="6248400"/>
            <a:ext cx="7010400" cy="381000"/>
          </a:xfrm>
          <a:prstGeom prst="rect">
            <a:avLst/>
          </a:prstGeom>
          <a:noFill/>
        </p:spPr>
        <p:txBody>
          <a:bodyPr wrap="square" rtlCol="0">
            <a:spAutoFit/>
          </a:bodyPr>
          <a:lstStyle/>
          <a:p>
            <a:endParaRPr lang="en-US" dirty="0"/>
          </a:p>
        </p:txBody>
      </p:sp>
      <p:sp>
        <p:nvSpPr>
          <p:cNvPr id="5" name="Text Box 6"/>
          <p:cNvSpPr txBox="1">
            <a:spLocks noChangeArrowheads="1"/>
          </p:cNvSpPr>
          <p:nvPr/>
        </p:nvSpPr>
        <p:spPr bwMode="auto">
          <a:xfrm>
            <a:off x="1066800" y="6324600"/>
            <a:ext cx="6477000" cy="214313"/>
          </a:xfrm>
          <a:prstGeom prst="rect">
            <a:avLst/>
          </a:prstGeom>
          <a:noFill/>
          <a:ln w="9525">
            <a:noFill/>
            <a:miter lim="800000"/>
            <a:headEnd/>
            <a:tailEnd/>
          </a:ln>
        </p:spPr>
        <p:txBody>
          <a:bodyPr>
            <a:spAutoFit/>
          </a:bodyPr>
          <a:lstStyle/>
          <a:p>
            <a:pPr algn="ctr">
              <a:spcBef>
                <a:spcPct val="50000"/>
              </a:spcBef>
            </a:pPr>
            <a:r>
              <a:rPr lang="en-US" altLang="en-US" sz="800" dirty="0">
                <a:solidFill>
                  <a:srgbClr val="FFFF00"/>
                </a:solidFill>
              </a:rPr>
              <a:t>Sou</a:t>
            </a:r>
            <a:r>
              <a:rPr lang="en-US" sz="800" dirty="0">
                <a:solidFill>
                  <a:srgbClr val="FFFF00"/>
                </a:solidFill>
              </a:rPr>
              <a:t>rce: Extracted from OSHA Accident Investigation Data 1990-2007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Cases</a:t>
            </a:r>
            <a:endParaRPr lang="en-US" sz="5400" b="1" dirty="0">
              <a:solidFill>
                <a:srgbClr val="FFFF00"/>
              </a:solidFill>
            </a:endParaRPr>
          </a:p>
        </p:txBody>
      </p:sp>
      <p:sp>
        <p:nvSpPr>
          <p:cNvPr id="3" name="Content Placeholder 2"/>
          <p:cNvSpPr>
            <a:spLocks noGrp="1"/>
          </p:cNvSpPr>
          <p:nvPr>
            <p:ph idx="1"/>
          </p:nvPr>
        </p:nvSpPr>
        <p:spPr/>
        <p:txBody>
          <a:bodyPr/>
          <a:lstStyle/>
          <a:p>
            <a:r>
              <a:rPr lang="en-US" sz="3000" dirty="0" smtClean="0"/>
              <a:t>A worker was directing a motor grader on how much grade to cut. After the grader passed him, he attempted to cross behind it. At the same time, the road grader backed up and ran over him. He died from internal injuries.</a:t>
            </a:r>
            <a:endParaRPr lang="en-US" sz="3000" dirty="0" smtClean="0">
              <a:latin typeface="Verdana" pitchFamily="-80" charset="0"/>
            </a:endParaRPr>
          </a:p>
          <a:p>
            <a:endParaRPr lang="en-US" dirty="0"/>
          </a:p>
        </p:txBody>
      </p:sp>
      <p:sp>
        <p:nvSpPr>
          <p:cNvPr id="5" name="Rectangle 4"/>
          <p:cNvSpPr/>
          <p:nvPr/>
        </p:nvSpPr>
        <p:spPr>
          <a:xfrm>
            <a:off x="2209800" y="6248400"/>
            <a:ext cx="4572000" cy="215444"/>
          </a:xfrm>
          <a:prstGeom prst="rect">
            <a:avLst/>
          </a:prstGeom>
        </p:spPr>
        <p:txBody>
          <a:bodyPr>
            <a:spAutoFit/>
          </a:bodyPr>
          <a:lstStyle/>
          <a:p>
            <a:pPr algn="ctr">
              <a:spcBef>
                <a:spcPct val="50000"/>
              </a:spcBef>
            </a:pPr>
            <a:r>
              <a:rPr lang="en-US" altLang="en-US" sz="800" dirty="0" smtClean="0">
                <a:solidFill>
                  <a:srgbClr val="FFFF00"/>
                </a:solidFill>
              </a:rPr>
              <a:t>Sou</a:t>
            </a:r>
            <a:r>
              <a:rPr lang="en-US" sz="800" dirty="0" smtClean="0">
                <a:solidFill>
                  <a:srgbClr val="FFFF00"/>
                </a:solidFill>
              </a:rPr>
              <a:t>rce: Extracted from OSHA Accident Investigation Data 1990-2007</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Cases</a:t>
            </a:r>
            <a:endParaRPr lang="en-US" sz="5400"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 worker was using a hand-held optic grade checking device while a coworker was operating a motor grader. The worker bent over, placing his head close to the ground to sight an elevation marker located on the side of the new road. At the same time, the operator backed up the motor grader to make another pass over the road fill that had recently been placed. As he backed up, he ran over and crushed the worker's head, killing him. The back-up alarm was inoperative.</a:t>
            </a:r>
          </a:p>
          <a:p>
            <a:endParaRPr lang="en-US" dirty="0"/>
          </a:p>
        </p:txBody>
      </p:sp>
      <p:sp>
        <p:nvSpPr>
          <p:cNvPr id="5" name="TextBox 4"/>
          <p:cNvSpPr txBox="1"/>
          <p:nvPr/>
        </p:nvSpPr>
        <p:spPr>
          <a:xfrm>
            <a:off x="1981200" y="6211669"/>
            <a:ext cx="5486400" cy="215444"/>
          </a:xfrm>
          <a:prstGeom prst="rect">
            <a:avLst/>
          </a:prstGeom>
          <a:noFill/>
        </p:spPr>
        <p:txBody>
          <a:bodyPr wrap="square" rtlCol="0">
            <a:spAutoFit/>
          </a:bodyPr>
          <a:lstStyle/>
          <a:p>
            <a:pPr algn="ctr">
              <a:spcBef>
                <a:spcPct val="50000"/>
              </a:spcBef>
            </a:pPr>
            <a:r>
              <a:rPr lang="en-US" altLang="en-US" sz="800" dirty="0" smtClean="0">
                <a:solidFill>
                  <a:srgbClr val="FFFF00"/>
                </a:solidFill>
              </a:rPr>
              <a:t>Sou</a:t>
            </a:r>
            <a:r>
              <a:rPr lang="en-US" sz="800" dirty="0" smtClean="0">
                <a:solidFill>
                  <a:srgbClr val="FFFF00"/>
                </a:solidFill>
              </a:rPr>
              <a:t>rce: Extracted from OSHA Accident Investigation Data 1990-2007</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OSHA Regulations</a:t>
            </a:r>
            <a:endParaRPr lang="en-US" sz="5400" b="1"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The following OSHA Regulations encompass rubber-tired self-propelled machinery as a whole although there are a few instances where motor graders are specifically mentioned.</a:t>
            </a:r>
            <a:endParaRPr lang="en-US" sz="2800" dirty="0"/>
          </a:p>
        </p:txBody>
      </p:sp>
      <p:pic>
        <p:nvPicPr>
          <p:cNvPr id="28674" name="Picture 2"/>
          <p:cNvPicPr>
            <a:picLocks noChangeAspect="1" noChangeArrowheads="1"/>
          </p:cNvPicPr>
          <p:nvPr/>
        </p:nvPicPr>
        <p:blipFill>
          <a:blip r:embed="rId2" cstate="print"/>
          <a:srcRect/>
          <a:stretch>
            <a:fillRect/>
          </a:stretch>
        </p:blipFill>
        <p:spPr bwMode="auto">
          <a:xfrm>
            <a:off x="2514600" y="3505200"/>
            <a:ext cx="4305300" cy="2870200"/>
          </a:xfrm>
          <a:prstGeom prst="rect">
            <a:avLst/>
          </a:prstGeom>
          <a:noFill/>
          <a:ln w="9525">
            <a:noFill/>
            <a:miter lim="800000"/>
            <a:headEnd/>
            <a:tailEnd/>
          </a:ln>
        </p:spPr>
      </p:pic>
      <p:sp>
        <p:nvSpPr>
          <p:cNvPr id="5" name="TextBox 4"/>
          <p:cNvSpPr txBox="1"/>
          <p:nvPr/>
        </p:nvSpPr>
        <p:spPr>
          <a:xfrm>
            <a:off x="2286000" y="6477000"/>
            <a:ext cx="4953000" cy="369332"/>
          </a:xfrm>
          <a:prstGeom prst="rect">
            <a:avLst/>
          </a:prstGeom>
          <a:noFill/>
        </p:spPr>
        <p:txBody>
          <a:bodyPr wrap="square" rtlCol="0">
            <a:spAutoFit/>
          </a:bodyPr>
          <a:lstStyle/>
          <a:p>
            <a:endParaRPr lang="en-US" dirty="0"/>
          </a:p>
        </p:txBody>
      </p:sp>
      <p:sp>
        <p:nvSpPr>
          <p:cNvPr id="28675" name="Rectangle 3"/>
          <p:cNvSpPr>
            <a:spLocks noChangeArrowheads="1"/>
          </p:cNvSpPr>
          <p:nvPr/>
        </p:nvSpPr>
        <p:spPr bwMode="auto">
          <a:xfrm>
            <a:off x="0" y="6477000"/>
            <a:ext cx="91440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Arial" charset="0"/>
                <a:cs typeface="Arial" charset="0"/>
              </a:rPr>
              <a:t>www.finning.co.uk/.../</a:t>
            </a:r>
            <a:r>
              <a:rPr kumimoji="0" lang="en-US" sz="800" b="0" i="0" u="none" strike="noStrike" cap="none" normalizeH="0" baseline="0" dirty="0" err="1" smtClean="0">
                <a:ln>
                  <a:noFill/>
                </a:ln>
                <a:solidFill>
                  <a:srgbClr val="FFFF00"/>
                </a:solidFill>
                <a:effectLst/>
                <a:latin typeface="Arial" charset="0"/>
                <a:cs typeface="Arial" charset="0"/>
              </a:rPr>
              <a:t>Motor_Graders</a:t>
            </a:r>
            <a:r>
              <a:rPr kumimoji="0" lang="en-US" sz="800" b="0" i="0" u="none" strike="noStrike" cap="none" normalizeH="0" baseline="0" dirty="0" smtClean="0">
                <a:ln>
                  <a:noFill/>
                </a:ln>
                <a:solidFill>
                  <a:srgbClr val="FFFF00"/>
                </a:solidFill>
                <a:effectLst/>
                <a:latin typeface="Arial" charset="0"/>
                <a:cs typeface="Arial"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OSHA Regulations</a:t>
            </a:r>
            <a:endParaRPr lang="en-US" sz="5400"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1926.1001(a)-General. This section prescribes minimum performance criteria for rollover protective structures (ROPS) for rubber-tired self-propelled scrapers; rubber-tired front-end loaders and rubber-tired dozers; crawler tractors, and crawler-type loaders, and </a:t>
            </a:r>
            <a:r>
              <a:rPr lang="en-US" b="1" u="sng" dirty="0" smtClean="0">
                <a:solidFill>
                  <a:schemeClr val="tx2">
                    <a:lumMod val="75000"/>
                  </a:schemeClr>
                </a:solidFill>
              </a:rPr>
              <a:t>motor graders</a:t>
            </a:r>
            <a:r>
              <a:rPr lang="en-US" dirty="0" smtClean="0">
                <a:solidFill>
                  <a:srgbClr val="FFFF00"/>
                </a:solidFill>
              </a:rPr>
              <a:t>. </a:t>
            </a:r>
            <a:r>
              <a:rPr lang="en-US" dirty="0" smtClean="0"/>
              <a:t>The vehicle and ROPS as a system shall have the structural characteristics prescribed in paragraph (f) of this section for each type of machine described in this paragraph.</a:t>
            </a:r>
            <a:endParaRPr lang="en-US" dirty="0" smtClean="0">
              <a:latin typeface="Verdana" pitchFamily="-80" charset="0"/>
            </a:endParaRPr>
          </a:p>
          <a:p>
            <a:endParaRPr lang="en-US" dirty="0"/>
          </a:p>
        </p:txBody>
      </p:sp>
      <p:sp>
        <p:nvSpPr>
          <p:cNvPr id="4" name="TextBox 3"/>
          <p:cNvSpPr txBox="1"/>
          <p:nvPr/>
        </p:nvSpPr>
        <p:spPr>
          <a:xfrm>
            <a:off x="1600200" y="6248400"/>
            <a:ext cx="5943600" cy="215444"/>
          </a:xfrm>
          <a:prstGeom prst="rect">
            <a:avLst/>
          </a:prstGeom>
          <a:noFill/>
        </p:spPr>
        <p:txBody>
          <a:bodyPr wrap="square" rtlCol="0">
            <a:spAutoFit/>
          </a:bodyPr>
          <a:lstStyle/>
          <a:p>
            <a:pPr algn="ctr">
              <a:spcBef>
                <a:spcPct val="50000"/>
              </a:spcBef>
            </a:pPr>
            <a:r>
              <a:rPr lang="en-US" sz="800" dirty="0" smtClean="0">
                <a:solidFill>
                  <a:srgbClr val="FFFF00"/>
                </a:solidFill>
              </a:rPr>
              <a:t>Source: 29 CFR 1926 OSHA Construction Industry Regulations</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OSHA Regulations</a:t>
            </a:r>
            <a:endParaRPr lang="en-US" sz="5400"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nSpc>
                <a:spcPct val="90000"/>
              </a:lnSpc>
            </a:pPr>
            <a:r>
              <a:rPr lang="en-US" sz="3000" dirty="0" smtClean="0"/>
              <a:t>1926.1001(b)-For </a:t>
            </a:r>
            <a:r>
              <a:rPr lang="en-US" sz="3000" dirty="0" smtClean="0">
                <a:solidFill>
                  <a:schemeClr val="tx2">
                    <a:lumMod val="75000"/>
                  </a:schemeClr>
                </a:solidFill>
              </a:rPr>
              <a:t>motor graders</a:t>
            </a:r>
            <a:r>
              <a:rPr lang="en-US" sz="3000" dirty="0" smtClean="0">
                <a:solidFill>
                  <a:srgbClr val="FFFF00"/>
                </a:solidFill>
              </a:rPr>
              <a:t>: </a:t>
            </a:r>
            <a:r>
              <a:rPr lang="en-US" sz="3000" dirty="0" smtClean="0"/>
              <a:t>Operating between 0 and 10 miles per hour over hard clay where rollover would be limited to 360 deg. down a slope of 30 deg. maximum.</a:t>
            </a:r>
          </a:p>
          <a:p>
            <a:pPr>
              <a:lnSpc>
                <a:spcPct val="90000"/>
              </a:lnSpc>
            </a:pPr>
            <a:r>
              <a:rPr lang="en-US" sz="3000" dirty="0" smtClean="0"/>
              <a:t>1926.1001(c)(1)(iii)-Recommended, but not mandatory, types of test setups are illustrated in Figure W-1 for all types of equipment to which this section applies; and in Figure W-2 for rubber-tired self-propelled scrapers; Figure W-3 for rubber-tired front-end loaders, rubber-tired dozers, and </a:t>
            </a:r>
            <a:r>
              <a:rPr lang="en-US" sz="3000" dirty="0" smtClean="0">
                <a:solidFill>
                  <a:schemeClr val="tx2">
                    <a:lumMod val="75000"/>
                  </a:schemeClr>
                </a:solidFill>
              </a:rPr>
              <a:t>motor graders</a:t>
            </a:r>
            <a:r>
              <a:rPr lang="en-US" sz="3000" dirty="0" smtClean="0"/>
              <a:t>; and Figure W-4 for crawler tractors and crawler-type loaders.</a:t>
            </a:r>
          </a:p>
          <a:p>
            <a:endParaRPr lang="en-US" dirty="0"/>
          </a:p>
        </p:txBody>
      </p:sp>
      <p:sp>
        <p:nvSpPr>
          <p:cNvPr id="4" name="TextBox 3"/>
          <p:cNvSpPr txBox="1"/>
          <p:nvPr/>
        </p:nvSpPr>
        <p:spPr>
          <a:xfrm>
            <a:off x="1981200" y="6248400"/>
            <a:ext cx="5638800" cy="215444"/>
          </a:xfrm>
          <a:prstGeom prst="rect">
            <a:avLst/>
          </a:prstGeom>
          <a:noFill/>
        </p:spPr>
        <p:txBody>
          <a:bodyPr wrap="square" rtlCol="0">
            <a:spAutoFit/>
          </a:bodyPr>
          <a:lstStyle/>
          <a:p>
            <a:pPr algn="ctr">
              <a:spcBef>
                <a:spcPct val="50000"/>
              </a:spcBef>
            </a:pPr>
            <a:r>
              <a:rPr lang="en-US" sz="800" dirty="0" smtClean="0">
                <a:solidFill>
                  <a:srgbClr val="FFFF00"/>
                </a:solidFill>
              </a:rPr>
              <a:t>Source: 29 CFR 1926 OSHA Construction Industry Regulations</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OSHA Regulations</a:t>
            </a:r>
            <a:endParaRPr lang="en-US" sz="5400" b="1" dirty="0">
              <a:solidFill>
                <a:srgbClr val="FFFF00"/>
              </a:solidFill>
            </a:endParaRPr>
          </a:p>
        </p:txBody>
      </p:sp>
      <p:sp>
        <p:nvSpPr>
          <p:cNvPr id="3" name="Content Placeholder 2"/>
          <p:cNvSpPr>
            <a:spLocks noGrp="1"/>
          </p:cNvSpPr>
          <p:nvPr>
            <p:ph idx="1"/>
          </p:nvPr>
        </p:nvSpPr>
        <p:spPr/>
        <p:txBody>
          <a:bodyPr>
            <a:normAutofit fontScale="92500"/>
          </a:bodyPr>
          <a:lstStyle/>
          <a:p>
            <a:r>
              <a:rPr lang="en-US" sz="3300" dirty="0" smtClean="0"/>
              <a:t>1926.1001(f)(2)(</a:t>
            </a:r>
            <a:r>
              <a:rPr lang="en-US" sz="3300" dirty="0" err="1" smtClean="0"/>
              <a:t>i</a:t>
            </a:r>
            <a:r>
              <a:rPr lang="en-US" sz="3300" dirty="0" smtClean="0"/>
              <a:t>)- The energy requirement for purposes of meeting the requirements of paragraph (e)(1) of this section is to be determined by referring to the plot of the energy versus weight of vehicle (see … Figure W-9 for </a:t>
            </a:r>
            <a:r>
              <a:rPr lang="en-US" sz="3300" dirty="0" smtClean="0">
                <a:solidFill>
                  <a:schemeClr val="tx2">
                    <a:lumMod val="75000"/>
                  </a:schemeClr>
                </a:solidFill>
              </a:rPr>
              <a:t>motor graders</a:t>
            </a:r>
            <a:r>
              <a:rPr lang="en-US" sz="3300" dirty="0" smtClean="0"/>
              <a:t>). For purposes of this section, force and weight are measured as pounds (lb.); energy (U) is measured as inch-pounds.</a:t>
            </a:r>
          </a:p>
          <a:p>
            <a:endParaRPr lang="en-US" dirty="0"/>
          </a:p>
        </p:txBody>
      </p:sp>
      <p:sp>
        <p:nvSpPr>
          <p:cNvPr id="4" name="TextBox 3"/>
          <p:cNvSpPr txBox="1"/>
          <p:nvPr/>
        </p:nvSpPr>
        <p:spPr>
          <a:xfrm>
            <a:off x="1981200" y="6248400"/>
            <a:ext cx="5486400" cy="215444"/>
          </a:xfrm>
          <a:prstGeom prst="rect">
            <a:avLst/>
          </a:prstGeom>
          <a:noFill/>
        </p:spPr>
        <p:txBody>
          <a:bodyPr wrap="square" rtlCol="0">
            <a:spAutoFit/>
          </a:bodyPr>
          <a:lstStyle/>
          <a:p>
            <a:pPr algn="ctr">
              <a:spcBef>
                <a:spcPct val="50000"/>
              </a:spcBef>
            </a:pPr>
            <a:r>
              <a:rPr lang="en-US" sz="800" dirty="0" smtClean="0">
                <a:solidFill>
                  <a:srgbClr val="FFFF00"/>
                </a:solidFill>
              </a:rPr>
              <a:t>Source: 29 CFR 1926 OSHA Construction Industry Regulations</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FFFF00"/>
                </a:solidFill>
              </a:rPr>
              <a:t>Description</a:t>
            </a:r>
            <a:endParaRPr lang="en-US" sz="5400" b="1" dirty="0">
              <a:solidFill>
                <a:srgbClr val="FFFF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5410200" y="1784622"/>
            <a:ext cx="3048000" cy="4646341"/>
          </a:xfrm>
          <a:prstGeom prst="rect">
            <a:avLst/>
          </a:prstGeom>
          <a:noFill/>
          <a:ln w="9525">
            <a:noFill/>
            <a:miter lim="800000"/>
            <a:headEnd/>
            <a:tailEnd/>
          </a:ln>
        </p:spPr>
      </p:pic>
      <p:sp>
        <p:nvSpPr>
          <p:cNvPr id="6" name="Rectangle 5"/>
          <p:cNvSpPr/>
          <p:nvPr/>
        </p:nvSpPr>
        <p:spPr>
          <a:xfrm>
            <a:off x="457200" y="1905000"/>
            <a:ext cx="4572000" cy="5262979"/>
          </a:xfrm>
          <a:prstGeom prst="rect">
            <a:avLst/>
          </a:prstGeom>
        </p:spPr>
        <p:txBody>
          <a:bodyPr wrap="square">
            <a:spAutoFit/>
          </a:bodyPr>
          <a:lstStyle/>
          <a:p>
            <a:r>
              <a:rPr lang="en-US" sz="2400" dirty="0" smtClean="0"/>
              <a:t>Motor Grader- a construction machine with a long blade used to create a flat surface. </a:t>
            </a:r>
          </a:p>
          <a:p>
            <a:endParaRPr lang="en-US" sz="2400" dirty="0" smtClean="0"/>
          </a:p>
          <a:p>
            <a:endParaRPr lang="en-US" sz="2400" dirty="0"/>
          </a:p>
          <a:p>
            <a:endParaRPr lang="en-US" sz="2400" dirty="0" smtClean="0"/>
          </a:p>
          <a:p>
            <a:r>
              <a:rPr lang="en-US" sz="2400" dirty="0" smtClean="0"/>
              <a:t>Also referred to as: a grader, road grader, blade, or maintainer</a:t>
            </a:r>
          </a:p>
          <a:p>
            <a:endParaRPr lang="en-US" sz="2400" dirty="0">
              <a:solidFill>
                <a:srgbClr val="FFFF00"/>
              </a:solidFill>
            </a:endParaRPr>
          </a:p>
          <a:p>
            <a:endParaRPr lang="en-US" sz="2400" dirty="0" smtClean="0">
              <a:solidFill>
                <a:srgbClr val="FFFF00"/>
              </a:solidFill>
            </a:endParaRPr>
          </a:p>
          <a:p>
            <a:endParaRPr lang="en-US" sz="2400" dirty="0">
              <a:solidFill>
                <a:srgbClr val="FFFF00"/>
              </a:solidFill>
            </a:endParaRPr>
          </a:p>
          <a:p>
            <a:endParaRPr lang="en-US" sz="2400" dirty="0" smtClean="0">
              <a:solidFill>
                <a:srgbClr val="FFFF00"/>
              </a:solidFill>
            </a:endParaRPr>
          </a:p>
          <a:p>
            <a:endParaRPr lang="en-US" sz="2400" dirty="0" smtClean="0">
              <a:solidFill>
                <a:srgbClr val="FFFF00"/>
              </a:solidFill>
            </a:endParaRPr>
          </a:p>
        </p:txBody>
      </p:sp>
      <p:sp>
        <p:nvSpPr>
          <p:cNvPr id="7" name="Rectangle 6"/>
          <p:cNvSpPr/>
          <p:nvPr/>
        </p:nvSpPr>
        <p:spPr>
          <a:xfrm>
            <a:off x="838200" y="6248400"/>
            <a:ext cx="3581400" cy="215444"/>
          </a:xfrm>
          <a:prstGeom prst="rect">
            <a:avLst/>
          </a:prstGeom>
        </p:spPr>
        <p:txBody>
          <a:bodyPr wrap="square">
            <a:spAutoFit/>
          </a:bodyPr>
          <a:lstStyle/>
          <a:p>
            <a:pPr algn="ctr"/>
            <a:r>
              <a:rPr lang="en-US" sz="800" dirty="0" smtClean="0">
                <a:solidFill>
                  <a:srgbClr val="FFFF00"/>
                </a:solidFill>
              </a:rPr>
              <a:t>http://en.wikipedia.org/wiki/Grader</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Safety Equipment</a:t>
            </a:r>
            <a:endParaRPr lang="en-US" sz="5400" b="1" dirty="0">
              <a:solidFill>
                <a:srgbClr val="FFFF00"/>
              </a:solidFill>
            </a:endParaRPr>
          </a:p>
        </p:txBody>
      </p:sp>
      <p:sp>
        <p:nvSpPr>
          <p:cNvPr id="3" name="Content Placeholder 2"/>
          <p:cNvSpPr>
            <a:spLocks noGrp="1"/>
          </p:cNvSpPr>
          <p:nvPr>
            <p:ph idx="1"/>
          </p:nvPr>
        </p:nvSpPr>
        <p:spPr>
          <a:xfrm>
            <a:off x="228600" y="1600200"/>
            <a:ext cx="8229600" cy="4525963"/>
          </a:xfrm>
        </p:spPr>
        <p:txBody>
          <a:bodyPr>
            <a:normAutofit lnSpcReduction="10000"/>
          </a:bodyPr>
          <a:lstStyle/>
          <a:p>
            <a:pPr>
              <a:buNone/>
            </a:pPr>
            <a:r>
              <a:rPr lang="en-US" dirty="0" smtClean="0"/>
              <a:t>Personal Protective Equipment (PPE)</a:t>
            </a:r>
          </a:p>
          <a:p>
            <a:pPr>
              <a:buNone/>
            </a:pPr>
            <a:endParaRPr lang="en-US" dirty="0" smtClean="0"/>
          </a:p>
          <a:p>
            <a:pPr>
              <a:buNone/>
            </a:pPr>
            <a:endParaRPr lang="en-US" dirty="0" smtClean="0"/>
          </a:p>
          <a:p>
            <a:r>
              <a:rPr lang="en-US" dirty="0" smtClean="0"/>
              <a:t>Hard Hat</a:t>
            </a:r>
          </a:p>
          <a:p>
            <a:r>
              <a:rPr lang="en-US" dirty="0" smtClean="0"/>
              <a:t>Safety shoes (work boots)</a:t>
            </a:r>
          </a:p>
          <a:p>
            <a:r>
              <a:rPr lang="en-US" dirty="0" smtClean="0"/>
              <a:t>Hearing and Eye Protection</a:t>
            </a:r>
          </a:p>
          <a:p>
            <a:r>
              <a:rPr lang="en-US" dirty="0" smtClean="0"/>
              <a:t>Hi-visibility vest</a:t>
            </a:r>
          </a:p>
          <a:p>
            <a:r>
              <a:rPr lang="en-US" dirty="0" smtClean="0"/>
              <a:t>Gloves</a:t>
            </a:r>
          </a:p>
        </p:txBody>
      </p:sp>
      <p:pic>
        <p:nvPicPr>
          <p:cNvPr id="1027" name="Picture 3"/>
          <p:cNvPicPr>
            <a:picLocks noChangeAspect="1" noChangeArrowheads="1"/>
          </p:cNvPicPr>
          <p:nvPr/>
        </p:nvPicPr>
        <p:blipFill>
          <a:blip r:embed="rId2" cstate="print"/>
          <a:srcRect/>
          <a:stretch>
            <a:fillRect/>
          </a:stretch>
        </p:blipFill>
        <p:spPr bwMode="auto">
          <a:xfrm>
            <a:off x="5435966" y="2133600"/>
            <a:ext cx="3631834" cy="1905000"/>
          </a:xfrm>
          <a:prstGeom prst="rect">
            <a:avLst/>
          </a:prstGeom>
          <a:noFill/>
          <a:ln w="9525">
            <a:noFill/>
            <a:miter lim="800000"/>
            <a:headEnd/>
            <a:tailEnd/>
          </a:ln>
        </p:spPr>
      </p:pic>
      <p:sp>
        <p:nvSpPr>
          <p:cNvPr id="6" name="TextBox 5"/>
          <p:cNvSpPr txBox="1"/>
          <p:nvPr/>
        </p:nvSpPr>
        <p:spPr>
          <a:xfrm>
            <a:off x="1981200" y="6477000"/>
            <a:ext cx="5257800" cy="215444"/>
          </a:xfrm>
          <a:prstGeom prst="rect">
            <a:avLst/>
          </a:prstGeom>
          <a:noFill/>
        </p:spPr>
        <p:txBody>
          <a:bodyPr wrap="square" rtlCol="0">
            <a:spAutoFit/>
          </a:bodyPr>
          <a:lstStyle/>
          <a:p>
            <a:pPr algn="ctr"/>
            <a:r>
              <a:rPr lang="en-US" sz="800" dirty="0" smtClean="0">
                <a:solidFill>
                  <a:srgbClr val="FFFF00"/>
                </a:solidFill>
              </a:rPr>
              <a:t>www.constructionsafety.ws/</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Safety Procedures</a:t>
            </a:r>
            <a:endParaRPr lang="en-US" sz="5400" b="1"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Walk around the motor grader before operating it</a:t>
            </a:r>
          </a:p>
          <a:p>
            <a:r>
              <a:rPr lang="en-US" dirty="0" smtClean="0"/>
              <a:t>Maintain 3 points of Contact with the motor grader when entering or leaving the cab.</a:t>
            </a:r>
          </a:p>
          <a:p>
            <a:r>
              <a:rPr lang="en-US" dirty="0" smtClean="0"/>
              <a:t>Check the surrounding area of the motor grader, especially where grading could be hazardous.</a:t>
            </a:r>
          </a:p>
          <a:p>
            <a:r>
              <a:rPr lang="en-US" dirty="0" smtClean="0"/>
              <a:t>Check the functionality of the motor grader including rear view mirrors.</a:t>
            </a:r>
            <a:endParaRPr lang="en-US" dirty="0"/>
          </a:p>
        </p:txBody>
      </p:sp>
      <p:sp>
        <p:nvSpPr>
          <p:cNvPr id="4" name="TextBox 3"/>
          <p:cNvSpPr txBox="1"/>
          <p:nvPr/>
        </p:nvSpPr>
        <p:spPr>
          <a:xfrm>
            <a:off x="2057400" y="6400800"/>
            <a:ext cx="5257800" cy="215444"/>
          </a:xfrm>
          <a:prstGeom prst="rect">
            <a:avLst/>
          </a:prstGeom>
          <a:noFill/>
        </p:spPr>
        <p:txBody>
          <a:bodyPr wrap="square" rtlCol="0">
            <a:spAutoFit/>
          </a:bodyPr>
          <a:lstStyle/>
          <a:p>
            <a:pPr algn="ctr"/>
            <a:r>
              <a:rPr lang="en-US" sz="800" dirty="0" smtClean="0">
                <a:solidFill>
                  <a:srgbClr val="FFFF00"/>
                </a:solidFill>
              </a:rPr>
              <a:t>Construction Industry Manufacturers Association Motor Grader Safety Manual</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Safety Procedures</a:t>
            </a:r>
            <a:endParaRPr lang="en-US" sz="5400" b="1" dirty="0">
              <a:solidFill>
                <a:srgbClr val="FFFF00"/>
              </a:solidFill>
            </a:endParaRPr>
          </a:p>
        </p:txBody>
      </p:sp>
      <p:sp>
        <p:nvSpPr>
          <p:cNvPr id="3" name="Content Placeholder 2"/>
          <p:cNvSpPr>
            <a:spLocks noGrp="1"/>
          </p:cNvSpPr>
          <p:nvPr>
            <p:ph idx="1"/>
          </p:nvPr>
        </p:nvSpPr>
        <p:spPr/>
        <p:txBody>
          <a:bodyPr/>
          <a:lstStyle/>
          <a:p>
            <a:r>
              <a:rPr lang="en-US" dirty="0" smtClean="0"/>
              <a:t>Fasten Seat Belt.</a:t>
            </a:r>
          </a:p>
          <a:p>
            <a:r>
              <a:rPr lang="en-US" dirty="0" smtClean="0"/>
              <a:t>Sound Horn before starting.</a:t>
            </a:r>
          </a:p>
          <a:p>
            <a:r>
              <a:rPr lang="en-US" dirty="0" smtClean="0"/>
              <a:t>Know all traffic and hand signals.</a:t>
            </a:r>
          </a:p>
          <a:p>
            <a:r>
              <a:rPr lang="en-US" dirty="0" smtClean="0"/>
              <a:t>Have the motor grader serviced and maintained regularly.</a:t>
            </a:r>
          </a:p>
          <a:p>
            <a:r>
              <a:rPr lang="en-US" dirty="0" smtClean="0"/>
              <a:t>Never allow someone under the influence of drugs or alcohol to operate or be in the vicinity of the motor grader.</a:t>
            </a:r>
            <a:endParaRPr lang="en-US" dirty="0"/>
          </a:p>
        </p:txBody>
      </p:sp>
      <p:sp>
        <p:nvSpPr>
          <p:cNvPr id="4" name="Rectangle 3"/>
          <p:cNvSpPr/>
          <p:nvPr/>
        </p:nvSpPr>
        <p:spPr>
          <a:xfrm>
            <a:off x="2286000" y="6400800"/>
            <a:ext cx="4572000" cy="215444"/>
          </a:xfrm>
          <a:prstGeom prst="rect">
            <a:avLst/>
          </a:prstGeom>
        </p:spPr>
        <p:txBody>
          <a:bodyPr>
            <a:spAutoFit/>
          </a:bodyPr>
          <a:lstStyle/>
          <a:p>
            <a:pPr algn="ctr"/>
            <a:r>
              <a:rPr lang="en-US" sz="800" dirty="0" smtClean="0">
                <a:solidFill>
                  <a:srgbClr val="FFFF00"/>
                </a:solidFill>
              </a:rPr>
              <a:t>Construction Industry Manufacturers Association Motor Grader Safety Manual</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5400" b="1" dirty="0" smtClean="0">
                <a:solidFill>
                  <a:srgbClr val="FFFF00"/>
                </a:solidFill>
              </a:rPr>
              <a:t>Think Safety</a:t>
            </a:r>
          </a:p>
          <a:p>
            <a:pPr algn="ctr"/>
            <a:endParaRPr lang="en-US" sz="5400" b="1" dirty="0">
              <a:solidFill>
                <a:srgbClr val="FFFF00"/>
              </a:solidFill>
            </a:endParaRPr>
          </a:p>
          <a:p>
            <a:pPr algn="ctr">
              <a:buNone/>
            </a:pPr>
            <a:r>
              <a:rPr lang="en-US" sz="5400" b="1" dirty="0" smtClean="0">
                <a:solidFill>
                  <a:srgbClr val="FFFF00"/>
                </a:solidFill>
              </a:rPr>
              <a:t>Work Safely</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5400" b="1" dirty="0" smtClean="0">
                <a:solidFill>
                  <a:srgbClr val="FFFF00"/>
                </a:solidFill>
              </a:rPr>
              <a:t>Description/Components</a:t>
            </a:r>
            <a:endParaRPr lang="en-US" sz="5400" b="1" dirty="0">
              <a:solidFill>
                <a:srgbClr val="FFFF00"/>
              </a:solidFill>
            </a:endParaRPr>
          </a:p>
        </p:txBody>
      </p:sp>
      <p:sp>
        <p:nvSpPr>
          <p:cNvPr id="3" name="Content Placeholder 2"/>
          <p:cNvSpPr>
            <a:spLocks noGrp="1"/>
          </p:cNvSpPr>
          <p:nvPr>
            <p:ph idx="1"/>
          </p:nvPr>
        </p:nvSpPr>
        <p:spPr/>
        <p:txBody>
          <a:bodyPr/>
          <a:lstStyle/>
          <a:p>
            <a:r>
              <a:rPr lang="en-US" sz="2400" dirty="0" smtClean="0"/>
              <a:t>Typical models have three axles, with the engine and cab situated above the rear axles at one end of the vehicle and a third axle at the front end of the vehicle, with the blade in between.</a:t>
            </a:r>
          </a:p>
          <a:p>
            <a:endParaRPr lang="en-US" sz="2400" dirty="0" smtClean="0">
              <a:solidFill>
                <a:srgbClr val="FFFF00"/>
              </a:solidFill>
            </a:endParaRPr>
          </a:p>
          <a:p>
            <a:endParaRPr lang="en-US" dirty="0"/>
          </a:p>
        </p:txBody>
      </p:sp>
      <p:pic>
        <p:nvPicPr>
          <p:cNvPr id="4" name="Picture 4" descr="mg diagram"/>
          <p:cNvPicPr>
            <a:picLocks noChangeAspect="1" noChangeArrowheads="1"/>
          </p:cNvPicPr>
          <p:nvPr/>
        </p:nvPicPr>
        <p:blipFill>
          <a:blip r:embed="rId2" cstate="print"/>
          <a:srcRect/>
          <a:stretch>
            <a:fillRect/>
          </a:stretch>
        </p:blipFill>
        <p:spPr bwMode="auto">
          <a:xfrm>
            <a:off x="2438400" y="3200400"/>
            <a:ext cx="5157008" cy="3166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History</a:t>
            </a:r>
            <a:endParaRPr lang="en-US" sz="5400" b="1" dirty="0">
              <a:solidFill>
                <a:srgbClr val="FFFF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0" y="1676400"/>
            <a:ext cx="4419600" cy="2618613"/>
          </a:xfrm>
          <a:prstGeom prst="rect">
            <a:avLst/>
          </a:prstGeom>
          <a:noFill/>
          <a:ln w="9525">
            <a:noFill/>
            <a:miter lim="800000"/>
            <a:headEnd/>
            <a:tailEnd/>
          </a:ln>
        </p:spPr>
      </p:pic>
      <p:sp>
        <p:nvSpPr>
          <p:cNvPr id="5" name="TextBox 4"/>
          <p:cNvSpPr txBox="1"/>
          <p:nvPr/>
        </p:nvSpPr>
        <p:spPr>
          <a:xfrm>
            <a:off x="304800" y="4800600"/>
            <a:ext cx="8610600" cy="369332"/>
          </a:xfrm>
          <a:prstGeom prst="rect">
            <a:avLst/>
          </a:prstGeom>
          <a:noFill/>
        </p:spPr>
        <p:txBody>
          <a:bodyPr wrap="square" rtlCol="0">
            <a:spAutoFit/>
          </a:bodyPr>
          <a:lstStyle/>
          <a:p>
            <a:endParaRPr lang="en-US" dirty="0"/>
          </a:p>
        </p:txBody>
      </p:sp>
      <p:sp>
        <p:nvSpPr>
          <p:cNvPr id="6" name="Rectangle 5"/>
          <p:cNvSpPr/>
          <p:nvPr/>
        </p:nvSpPr>
        <p:spPr>
          <a:xfrm>
            <a:off x="1676400" y="4724400"/>
            <a:ext cx="6096000" cy="1477328"/>
          </a:xfrm>
          <a:prstGeom prst="rect">
            <a:avLst/>
          </a:prstGeom>
        </p:spPr>
        <p:txBody>
          <a:bodyPr wrap="square">
            <a:spAutoFit/>
          </a:bodyPr>
          <a:lstStyle/>
          <a:p>
            <a:pPr algn="ctr">
              <a:lnSpc>
                <a:spcPct val="90000"/>
              </a:lnSpc>
            </a:pPr>
            <a:r>
              <a:rPr lang="en-US" sz="2000" dirty="0" smtClean="0"/>
              <a:t>Since 1903 dirt and gravel roads have been built using graders. </a:t>
            </a:r>
            <a:r>
              <a:rPr lang="en-US" sz="2000" dirty="0"/>
              <a:t>T</a:t>
            </a:r>
            <a:r>
              <a:rPr lang="en-US" sz="2000" dirty="0" smtClean="0"/>
              <a:t>wo entrepreneurs built the first Russell grader. Not long afterwards, commercial manufacturers like Caterpillar and John Deere began to make them by mass production.</a:t>
            </a:r>
          </a:p>
        </p:txBody>
      </p:sp>
      <p:sp>
        <p:nvSpPr>
          <p:cNvPr id="7" name="TextBox 6"/>
          <p:cNvSpPr txBox="1"/>
          <p:nvPr/>
        </p:nvSpPr>
        <p:spPr>
          <a:xfrm>
            <a:off x="3657600" y="4419600"/>
            <a:ext cx="1752600" cy="276999"/>
          </a:xfrm>
          <a:prstGeom prst="rect">
            <a:avLst/>
          </a:prstGeom>
          <a:noFill/>
        </p:spPr>
        <p:txBody>
          <a:bodyPr wrap="square" rtlCol="0">
            <a:spAutoFit/>
          </a:bodyPr>
          <a:lstStyle/>
          <a:p>
            <a:pPr algn="ctr"/>
            <a:r>
              <a:rPr lang="en-US" sz="1200" dirty="0" smtClean="0">
                <a:solidFill>
                  <a:srgbClr val="FFFF00"/>
                </a:solidFill>
              </a:rPr>
              <a:t>1918 Grader</a:t>
            </a:r>
            <a:endParaRPr lang="en-US" sz="1200" dirty="0">
              <a:solidFill>
                <a:srgbClr val="FFFF00"/>
              </a:solidFill>
            </a:endParaRPr>
          </a:p>
        </p:txBody>
      </p:sp>
      <p:sp>
        <p:nvSpPr>
          <p:cNvPr id="8" name="TextBox 7"/>
          <p:cNvSpPr txBox="1"/>
          <p:nvPr/>
        </p:nvSpPr>
        <p:spPr>
          <a:xfrm>
            <a:off x="2362200" y="6477000"/>
            <a:ext cx="4419600" cy="215444"/>
          </a:xfrm>
          <a:prstGeom prst="rect">
            <a:avLst/>
          </a:prstGeom>
          <a:noFill/>
        </p:spPr>
        <p:txBody>
          <a:bodyPr wrap="square" rtlCol="0">
            <a:spAutoFit/>
          </a:bodyPr>
          <a:lstStyle/>
          <a:p>
            <a:pPr algn="ctr">
              <a:spcBef>
                <a:spcPct val="50000"/>
              </a:spcBef>
            </a:pPr>
            <a:r>
              <a:rPr lang="en-US" sz="800" dirty="0" smtClean="0">
                <a:solidFill>
                  <a:srgbClr val="FFFF00"/>
                </a:solidFill>
              </a:rPr>
              <a:t>http://www.heavyequipmentschool.com/?p=149</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Uses</a:t>
            </a:r>
            <a:endParaRPr lang="en-US" sz="5400"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667000" y="3733800"/>
            <a:ext cx="3839029" cy="2628900"/>
          </a:xfrm>
          <a:prstGeom prst="rect">
            <a:avLst/>
          </a:prstGeom>
          <a:noFill/>
          <a:ln w="9525">
            <a:noFill/>
            <a:miter lim="800000"/>
            <a:headEnd/>
            <a:tailEnd/>
          </a:ln>
        </p:spPr>
      </p:pic>
      <p:sp>
        <p:nvSpPr>
          <p:cNvPr id="6" name="Rectangle 5"/>
          <p:cNvSpPr/>
          <p:nvPr/>
        </p:nvSpPr>
        <p:spPr>
          <a:xfrm>
            <a:off x="304800" y="1371600"/>
            <a:ext cx="8458200" cy="2308324"/>
          </a:xfrm>
          <a:prstGeom prst="rect">
            <a:avLst/>
          </a:prstGeom>
        </p:spPr>
        <p:txBody>
          <a:bodyPr wrap="square">
            <a:spAutoFit/>
          </a:bodyPr>
          <a:lstStyle/>
          <a:p>
            <a:pPr>
              <a:buFont typeface="Arial" pitchFamily="34" charset="0"/>
              <a:buChar char="•"/>
            </a:pPr>
            <a:r>
              <a:rPr lang="en-US" sz="2400" dirty="0" smtClean="0">
                <a:solidFill>
                  <a:srgbClr val="FFFF00"/>
                </a:solidFill>
              </a:rPr>
              <a:t> “</a:t>
            </a:r>
            <a:r>
              <a:rPr lang="en-US" sz="2400" dirty="0" smtClean="0"/>
              <a:t>Blue topping”-  in road or grading work the surveyor places stakes and paints their tops blue to represent the required elevation.</a:t>
            </a:r>
          </a:p>
          <a:p>
            <a:pPr>
              <a:buFont typeface="Arial" pitchFamily="34" charset="0"/>
              <a:buChar char="•"/>
            </a:pPr>
            <a:endParaRPr lang="en-US" sz="2400" dirty="0" smtClean="0"/>
          </a:p>
          <a:p>
            <a:pPr>
              <a:buFont typeface="Arial" pitchFamily="34" charset="0"/>
              <a:buChar char="•"/>
            </a:pPr>
            <a:r>
              <a:rPr lang="en-US" sz="2400" dirty="0" smtClean="0"/>
              <a:t> Graders are typically used to refine the grading that is started by heavier equipment like dozers and scrapers. </a:t>
            </a:r>
          </a:p>
        </p:txBody>
      </p:sp>
      <p:sp>
        <p:nvSpPr>
          <p:cNvPr id="7" name="TextBox 6"/>
          <p:cNvSpPr txBox="1"/>
          <p:nvPr/>
        </p:nvSpPr>
        <p:spPr>
          <a:xfrm>
            <a:off x="6629400" y="4800600"/>
            <a:ext cx="2286000" cy="400110"/>
          </a:xfrm>
          <a:prstGeom prst="rect">
            <a:avLst/>
          </a:prstGeom>
          <a:noFill/>
        </p:spPr>
        <p:txBody>
          <a:bodyPr wrap="square" rtlCol="0">
            <a:spAutoFit/>
          </a:bodyPr>
          <a:lstStyle/>
          <a:p>
            <a:pPr algn="ctr"/>
            <a:r>
              <a:rPr lang="en-US" sz="2000" dirty="0" smtClean="0">
                <a:solidFill>
                  <a:srgbClr val="FFFF00"/>
                </a:solidFill>
              </a:rPr>
              <a:t>Fine Grading</a:t>
            </a:r>
            <a:endParaRPr lang="en-US" sz="2000" dirty="0">
              <a:solidFill>
                <a:srgbClr val="FFFF00"/>
              </a:solidFill>
            </a:endParaRPr>
          </a:p>
        </p:txBody>
      </p:sp>
      <p:sp>
        <p:nvSpPr>
          <p:cNvPr id="6148" name="Rectangle 4"/>
          <p:cNvSpPr>
            <a:spLocks noChangeArrowheads="1"/>
          </p:cNvSpPr>
          <p:nvPr/>
        </p:nvSpPr>
        <p:spPr bwMode="auto">
          <a:xfrm>
            <a:off x="2895600" y="6477000"/>
            <a:ext cx="348622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Arial" charset="0"/>
                <a:cs typeface="Arial" charset="0"/>
              </a:rPr>
              <a:t>www.buyerzone.com/.../rbic-reengineered.html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Less Common Uses</a:t>
            </a:r>
            <a:endParaRPr lang="en-US" sz="5400" b="1"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Snow Removal</a:t>
            </a:r>
          </a:p>
          <a:p>
            <a:endParaRPr lang="en-US" sz="2800" dirty="0"/>
          </a:p>
          <a:p>
            <a:endParaRPr lang="en-US" sz="2800" dirty="0" smtClean="0"/>
          </a:p>
          <a:p>
            <a:r>
              <a:rPr lang="en-US" sz="2800" dirty="0" smtClean="0"/>
              <a:t>Underground Mining</a:t>
            </a:r>
          </a:p>
          <a:p>
            <a:endParaRPr lang="en-US" sz="2800" dirty="0"/>
          </a:p>
          <a:p>
            <a:endParaRPr lang="en-US" sz="2800" dirty="0" smtClean="0"/>
          </a:p>
          <a:p>
            <a:r>
              <a:rPr lang="en-US" sz="2800" dirty="0" smtClean="0"/>
              <a:t>Farm work</a:t>
            </a:r>
            <a:endParaRPr lang="en-US" sz="2800" dirty="0"/>
          </a:p>
        </p:txBody>
      </p:sp>
      <p:pic>
        <p:nvPicPr>
          <p:cNvPr id="7169" name="Picture 1"/>
          <p:cNvPicPr>
            <a:picLocks noChangeAspect="1" noChangeArrowheads="1"/>
          </p:cNvPicPr>
          <p:nvPr/>
        </p:nvPicPr>
        <p:blipFill>
          <a:blip r:embed="rId2" cstate="print"/>
          <a:srcRect/>
          <a:stretch>
            <a:fillRect/>
          </a:stretch>
        </p:blipFill>
        <p:spPr bwMode="auto">
          <a:xfrm>
            <a:off x="4191000" y="1524000"/>
            <a:ext cx="4648200" cy="4079822"/>
          </a:xfrm>
          <a:prstGeom prst="rect">
            <a:avLst/>
          </a:prstGeom>
          <a:noFill/>
          <a:ln w="9525">
            <a:noFill/>
            <a:miter lim="800000"/>
            <a:headEnd/>
            <a:tailEnd/>
          </a:ln>
        </p:spPr>
      </p:pic>
      <p:sp>
        <p:nvSpPr>
          <p:cNvPr id="5" name="TextBox 4"/>
          <p:cNvSpPr txBox="1"/>
          <p:nvPr/>
        </p:nvSpPr>
        <p:spPr>
          <a:xfrm>
            <a:off x="3048000" y="6172200"/>
            <a:ext cx="2819400" cy="215444"/>
          </a:xfrm>
          <a:prstGeom prst="rect">
            <a:avLst/>
          </a:prstGeom>
          <a:noFill/>
        </p:spPr>
        <p:txBody>
          <a:bodyPr wrap="square" rtlCol="0">
            <a:spAutoFit/>
          </a:bodyPr>
          <a:lstStyle/>
          <a:p>
            <a:pPr algn="ctr"/>
            <a:r>
              <a:rPr lang="en-US" sz="800" dirty="0" smtClean="0">
                <a:solidFill>
                  <a:srgbClr val="FFFF00"/>
                </a:solidFill>
              </a:rPr>
              <a:t>http://en.wikipedia.org/wiki/Grader</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Hazards</a:t>
            </a:r>
            <a:endParaRPr lang="en-US" sz="5400" b="1" dirty="0">
              <a:solidFill>
                <a:srgbClr val="FFFF00"/>
              </a:solidFill>
            </a:endParaRPr>
          </a:p>
        </p:txBody>
      </p:sp>
      <p:sp>
        <p:nvSpPr>
          <p:cNvPr id="3" name="Content Placeholder 2"/>
          <p:cNvSpPr>
            <a:spLocks noGrp="1"/>
          </p:cNvSpPr>
          <p:nvPr>
            <p:ph idx="1"/>
          </p:nvPr>
        </p:nvSpPr>
        <p:spPr/>
        <p:txBody>
          <a:bodyPr>
            <a:noAutofit/>
          </a:bodyPr>
          <a:lstStyle/>
          <a:p>
            <a:r>
              <a:rPr lang="en-US" sz="2800" dirty="0" smtClean="0"/>
              <a:t>Roll over</a:t>
            </a:r>
          </a:p>
          <a:p>
            <a:endParaRPr lang="en-US" sz="2800" dirty="0" smtClean="0"/>
          </a:p>
          <a:p>
            <a:r>
              <a:rPr lang="en-US" sz="2800" dirty="0" smtClean="0"/>
              <a:t>Struck by hazards</a:t>
            </a:r>
          </a:p>
          <a:p>
            <a:pPr>
              <a:buNone/>
            </a:pPr>
            <a:endParaRPr lang="en-US" sz="2800" dirty="0" smtClean="0"/>
          </a:p>
          <a:p>
            <a:r>
              <a:rPr lang="en-US" sz="2800" dirty="0" smtClean="0"/>
              <a:t>Pinch points</a:t>
            </a:r>
          </a:p>
          <a:p>
            <a:endParaRPr lang="en-US" sz="2800" dirty="0" smtClean="0"/>
          </a:p>
          <a:p>
            <a:r>
              <a:rPr lang="en-US" sz="2800" dirty="0" smtClean="0"/>
              <a:t>Slips and falls</a:t>
            </a:r>
          </a:p>
          <a:p>
            <a:endParaRPr lang="en-US" sz="2800" dirty="0"/>
          </a:p>
          <a:p>
            <a:r>
              <a:rPr lang="en-US" sz="2800" dirty="0" smtClean="0"/>
              <a:t>Hitting Unknown Objects</a:t>
            </a:r>
            <a:endParaRPr lang="en-US" sz="2800" dirty="0"/>
          </a:p>
        </p:txBody>
      </p:sp>
      <p:pic>
        <p:nvPicPr>
          <p:cNvPr id="4" name="Picture 4" descr="rollover1"/>
          <p:cNvPicPr>
            <a:picLocks noChangeAspect="1" noChangeArrowheads="1"/>
          </p:cNvPicPr>
          <p:nvPr/>
        </p:nvPicPr>
        <p:blipFill>
          <a:blip r:embed="rId2" cstate="print"/>
          <a:srcRect/>
          <a:stretch>
            <a:fillRect/>
          </a:stretch>
        </p:blipFill>
        <p:spPr bwMode="auto">
          <a:xfrm>
            <a:off x="4267200" y="1752600"/>
            <a:ext cx="4419728" cy="3313402"/>
          </a:xfrm>
          <a:prstGeom prst="rect">
            <a:avLst/>
          </a:prstGeom>
          <a:noFill/>
          <a:ln w="9525">
            <a:noFill/>
            <a:miter lim="800000"/>
            <a:headEnd/>
            <a:tailEnd/>
          </a:ln>
        </p:spPr>
      </p:pic>
      <p:sp>
        <p:nvSpPr>
          <p:cNvPr id="5" name="TextBox 4"/>
          <p:cNvSpPr txBox="1"/>
          <p:nvPr/>
        </p:nvSpPr>
        <p:spPr>
          <a:xfrm>
            <a:off x="1066800" y="6324600"/>
            <a:ext cx="7239000" cy="369332"/>
          </a:xfrm>
          <a:prstGeom prst="rect">
            <a:avLst/>
          </a:prstGeom>
          <a:noFill/>
        </p:spPr>
        <p:txBody>
          <a:bodyPr wrap="square" rtlCol="0">
            <a:spAutoFit/>
          </a:bodyPr>
          <a:lstStyle/>
          <a:p>
            <a:pPr algn="ctr"/>
            <a:r>
              <a:rPr lang="en-US" dirty="0" smtClean="0">
                <a:solidFill>
                  <a:srgbClr val="FFFF00"/>
                </a:solidFill>
              </a:rPr>
              <a:t> </a:t>
            </a:r>
            <a:r>
              <a:rPr lang="en-US" sz="800" dirty="0" smtClean="0">
                <a:solidFill>
                  <a:srgbClr val="FFFF00"/>
                </a:solidFill>
              </a:rPr>
              <a:t>http://www.contractjournal.com/blogs/digger-blog/assets_c/2009/06/Picture%20002-thumb-439x329-37661.jpg</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Fatalities</a:t>
            </a:r>
            <a:endParaRPr lang="en-US" sz="5400" b="1" dirty="0">
              <a:solidFill>
                <a:srgbClr val="FFFF00"/>
              </a:solidFill>
            </a:endParaRPr>
          </a:p>
        </p:txBody>
      </p:sp>
      <p:sp>
        <p:nvSpPr>
          <p:cNvPr id="3" name="Content Placeholder 2"/>
          <p:cNvSpPr>
            <a:spLocks noGrp="1"/>
          </p:cNvSpPr>
          <p:nvPr>
            <p:ph idx="1"/>
          </p:nvPr>
        </p:nvSpPr>
        <p:spPr/>
        <p:txBody>
          <a:bodyPr>
            <a:normAutofit/>
          </a:bodyPr>
          <a:lstStyle/>
          <a:p>
            <a:pPr>
              <a:lnSpc>
                <a:spcPct val="90000"/>
              </a:lnSpc>
            </a:pPr>
            <a:r>
              <a:rPr lang="en-US" dirty="0" smtClean="0"/>
              <a:t>From </a:t>
            </a:r>
            <a:r>
              <a:rPr lang="en-US" dirty="0" smtClean="0"/>
              <a:t>1990 </a:t>
            </a:r>
            <a:r>
              <a:rPr lang="en-US" dirty="0" smtClean="0"/>
              <a:t>thru </a:t>
            </a:r>
            <a:r>
              <a:rPr lang="en-US" dirty="0" smtClean="0"/>
              <a:t>2009 </a:t>
            </a:r>
            <a:r>
              <a:rPr lang="en-US" dirty="0" smtClean="0"/>
              <a:t>there </a:t>
            </a:r>
            <a:r>
              <a:rPr lang="en-US" dirty="0" smtClean="0"/>
              <a:t>were 78 </a:t>
            </a:r>
            <a:r>
              <a:rPr lang="en-US" dirty="0" smtClean="0"/>
              <a:t>construction worker deaths investigated by OSHA that pertained to the operation, use, or presence of a motor grader.</a:t>
            </a:r>
          </a:p>
          <a:p>
            <a:pPr>
              <a:lnSpc>
                <a:spcPct val="90000"/>
              </a:lnSpc>
            </a:pPr>
            <a:endParaRPr lang="en-US" dirty="0"/>
          </a:p>
          <a:p>
            <a:pPr>
              <a:lnSpc>
                <a:spcPct val="90000"/>
              </a:lnSpc>
            </a:pPr>
            <a:r>
              <a:rPr lang="en-US" dirty="0" smtClean="0"/>
              <a:t>The majority </a:t>
            </a:r>
            <a:r>
              <a:rPr lang="en-US" dirty="0" smtClean="0"/>
              <a:t>(nearly 63%) were workers on the ground who worked near the graders</a:t>
            </a:r>
            <a:r>
              <a:rPr lang="en-US" dirty="0" smtClean="0"/>
              <a:t>.</a:t>
            </a:r>
            <a:endParaRPr lang="en-US" dirty="0" smtClean="0"/>
          </a:p>
          <a:p>
            <a:endParaRPr lang="en-US" dirty="0"/>
          </a:p>
        </p:txBody>
      </p:sp>
      <p:sp>
        <p:nvSpPr>
          <p:cNvPr id="4" name="TextBox 3"/>
          <p:cNvSpPr txBox="1"/>
          <p:nvPr/>
        </p:nvSpPr>
        <p:spPr>
          <a:xfrm>
            <a:off x="2743200" y="6019800"/>
            <a:ext cx="3810000" cy="215444"/>
          </a:xfrm>
          <a:prstGeom prst="rect">
            <a:avLst/>
          </a:prstGeom>
          <a:noFill/>
        </p:spPr>
        <p:txBody>
          <a:bodyPr wrap="square" rtlCol="0">
            <a:spAutoFit/>
          </a:bodyPr>
          <a:lstStyle/>
          <a:p>
            <a:pPr algn="ctr">
              <a:spcBef>
                <a:spcPct val="50000"/>
              </a:spcBef>
            </a:pPr>
            <a:r>
              <a:rPr lang="en-US" altLang="en-US" sz="800" dirty="0" smtClean="0">
                <a:solidFill>
                  <a:srgbClr val="FFFF00"/>
                </a:solidFill>
              </a:rPr>
              <a:t>Sou</a:t>
            </a:r>
            <a:r>
              <a:rPr lang="en-US" sz="800" dirty="0" smtClean="0">
                <a:solidFill>
                  <a:srgbClr val="FFFF00"/>
                </a:solidFill>
              </a:rPr>
              <a:t>rce: Extracted from OSHA Accident Investigation Data 1990-2007</a:t>
            </a:r>
            <a:endParaRPr lang="en-US" sz="8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Nature of Grader Accidents</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1444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9764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TotalTime>
  <Words>1167</Words>
  <Application>Microsoft Office PowerPoint</Application>
  <PresentationFormat>On-screen Show (4:3)</PresentationFormat>
  <Paragraphs>108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Motor Graders</vt:lpstr>
      <vt:lpstr>Description</vt:lpstr>
      <vt:lpstr>Description/Components</vt:lpstr>
      <vt:lpstr>History</vt:lpstr>
      <vt:lpstr>Uses</vt:lpstr>
      <vt:lpstr>Less Common Uses</vt:lpstr>
      <vt:lpstr>Hazards</vt:lpstr>
      <vt:lpstr>Fatalities</vt:lpstr>
      <vt:lpstr>Nature of Grader Accidents</vt:lpstr>
      <vt:lpstr>Nature of Grader Movement</vt:lpstr>
      <vt:lpstr>Cases</vt:lpstr>
      <vt:lpstr>Cases</vt:lpstr>
      <vt:lpstr>Cases</vt:lpstr>
      <vt:lpstr>Cases</vt:lpstr>
      <vt:lpstr>Cases</vt:lpstr>
      <vt:lpstr>OSHA Regulations</vt:lpstr>
      <vt:lpstr>OSHA Regulations</vt:lpstr>
      <vt:lpstr>OSHA Regulations</vt:lpstr>
      <vt:lpstr>OSHA Regulations</vt:lpstr>
      <vt:lpstr>Safety Equipment</vt:lpstr>
      <vt:lpstr>Safety Procedures</vt:lpstr>
      <vt:lpstr>Safety Procedures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dc:creator>
  <cp:lastModifiedBy>Jimmie</cp:lastModifiedBy>
  <cp:revision>26</cp:revision>
  <dcterms:created xsi:type="dcterms:W3CDTF">2010-04-13T22:20:40Z</dcterms:created>
  <dcterms:modified xsi:type="dcterms:W3CDTF">2013-04-22T16:23:30Z</dcterms:modified>
</cp:coreProperties>
</file>