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sldIdLst>
    <p:sldId id="256" r:id="rId2"/>
    <p:sldId id="297" r:id="rId3"/>
    <p:sldId id="299" r:id="rId4"/>
    <p:sldId id="257" r:id="rId5"/>
    <p:sldId id="276" r:id="rId6"/>
    <p:sldId id="300" r:id="rId7"/>
    <p:sldId id="301" r:id="rId8"/>
    <p:sldId id="302" r:id="rId9"/>
    <p:sldId id="290" r:id="rId10"/>
    <p:sldId id="258" r:id="rId11"/>
    <p:sldId id="291" r:id="rId12"/>
    <p:sldId id="260" r:id="rId13"/>
    <p:sldId id="283" r:id="rId14"/>
    <p:sldId id="284" r:id="rId15"/>
    <p:sldId id="285" r:id="rId16"/>
    <p:sldId id="261" r:id="rId17"/>
    <p:sldId id="277" r:id="rId18"/>
    <p:sldId id="293" r:id="rId19"/>
    <p:sldId id="303" r:id="rId20"/>
    <p:sldId id="304" r:id="rId21"/>
    <p:sldId id="305" r:id="rId22"/>
    <p:sldId id="306" r:id="rId23"/>
    <p:sldId id="308" r:id="rId24"/>
    <p:sldId id="309" r:id="rId25"/>
    <p:sldId id="262" r:id="rId26"/>
    <p:sldId id="292" r:id="rId27"/>
    <p:sldId id="296" r:id="rId28"/>
    <p:sldId id="294" r:id="rId29"/>
    <p:sldId id="312" r:id="rId30"/>
    <p:sldId id="313" r:id="rId31"/>
    <p:sldId id="311" r:id="rId32"/>
    <p:sldId id="314" r:id="rId33"/>
    <p:sldId id="315" r:id="rId34"/>
    <p:sldId id="266" r:id="rId35"/>
    <p:sldId id="267" r:id="rId36"/>
    <p:sldId id="316" r:id="rId37"/>
    <p:sldId id="268" r:id="rId38"/>
    <p:sldId id="278" r:id="rId39"/>
    <p:sldId id="279" r:id="rId40"/>
    <p:sldId id="31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76" autoAdjust="0"/>
    <p:restoredTop sz="94660"/>
  </p:normalViewPr>
  <p:slideViewPr>
    <p:cSldViewPr>
      <p:cViewPr>
        <p:scale>
          <a:sx n="90" d="100"/>
          <a:sy n="90" d="100"/>
        </p:scale>
        <p:origin x="-2244"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67B6D-7B2F-408C-8585-DCBEAE41C267}" type="datetimeFigureOut">
              <a:rPr lang="en-US" smtClean="0"/>
              <a:pPr/>
              <a:t>5/4/2013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F5437-FC74-408B-8DCB-31E14D0BE768}" type="slidenum">
              <a:rPr lang="en-US" smtClean="0"/>
              <a:pPr/>
              <a:t>‹#›</a:t>
            </a:fld>
            <a:endParaRPr lang="en-US"/>
          </a:p>
        </p:txBody>
      </p:sp>
    </p:spTree>
    <p:extLst>
      <p:ext uri="{BB962C8B-B14F-4D97-AF65-F5344CB8AC3E}">
        <p14:creationId xmlns:p14="http://schemas.microsoft.com/office/powerpoint/2010/main" val="368003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14D4B-7AE0-4244-86BB-DEA5FE9C1E12}"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81B49-6A23-46CB-9394-974D4F2CF8F3}"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CC5A8-B4FA-4C4B-8FF9-8547869AAAA2}"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1363CB-5853-4F26-8DA0-DAD57CE65416}" type="datetime1">
              <a:rPr lang="en-US" smtClean="0"/>
              <a:t>5/4/2013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8AC26-FD4B-440D-B4BF-9C32C043C7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B0FF7-F487-44C2-BAB7-E5C1400EE8E3}"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D67B3-C385-4FC4-8524-05BE4755A6C6}" type="datetime1">
              <a:rPr lang="en-US" smtClean="0"/>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BF2D9-D837-4F72-99D1-9539B97FE79D}" type="datetime1">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64474-1C4B-4AE5-990D-81FED4E7C464}" type="datetime1">
              <a:rPr lang="en-US" smtClean="0"/>
              <a:t>5/4/2013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61803-BD63-4C10-B61B-5A10EE994C5A}" type="datetime1">
              <a:rPr lang="en-US" smtClean="0"/>
              <a:t>5/4/2013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E4F3A-95C7-4D47-B90D-0919C0F70426}" type="datetime1">
              <a:rPr lang="en-US" smtClean="0"/>
              <a:t>5/4/2013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46012-9006-449C-85B5-C491D156DF3B}" type="datetime1">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300F1-6312-4E77-9C2F-79ABBFFFC5DF}" type="datetime1">
              <a:rPr lang="en-US" smtClean="0"/>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1BDD9-5B47-4F5C-A7D3-783AD1255A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08306-C095-49DE-BE31-105FC27B2F7A}" type="datetime1">
              <a:rPr lang="en-US" smtClean="0"/>
              <a:t>5/4/2013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BDD9-5B47-4F5C-A7D3-783AD1255A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sz="5400" b="1" dirty="0" smtClean="0">
                <a:solidFill>
                  <a:srgbClr val="FFFF00"/>
                </a:solidFill>
                <a:effectLst>
                  <a:glow rad="228600">
                    <a:schemeClr val="tx1">
                      <a:lumMod val="65000"/>
                      <a:alpha val="40000"/>
                    </a:schemeClr>
                  </a:glow>
                </a:effectLst>
                <a:latin typeface="Arial" pitchFamily="34" charset="0"/>
                <a:cs typeface="Arial" pitchFamily="34" charset="0"/>
              </a:rPr>
              <a:t>Lighting</a:t>
            </a:r>
            <a:endParaRPr lang="en-US" sz="5400" b="1" dirty="0">
              <a:solidFill>
                <a:srgbClr val="FFFF00"/>
              </a:solidFill>
              <a:effectLst>
                <a:glow rad="228600">
                  <a:schemeClr val="tx1">
                    <a:lumMod val="65000"/>
                    <a:alpha val="40000"/>
                  </a:schemeClr>
                </a:glow>
              </a:effectLst>
              <a:latin typeface="Arial" pitchFamily="34" charset="0"/>
              <a:cs typeface="Arial" pitchFamily="34" charset="0"/>
            </a:endParaRPr>
          </a:p>
        </p:txBody>
      </p:sp>
      <p:pic>
        <p:nvPicPr>
          <p:cNvPr id="109570" name="Picture 2" descr="http://rds.yahoo.com/_ylt=A9G_bF43I7lL6HkAWKijzbkF/SIG=12an42pm0/EXP=1270510775/**http%3a/shop.ezstyle.co.uk/images/suk_bulb_lighting.jpg"/>
          <p:cNvPicPr>
            <a:picLocks noChangeAspect="1" noChangeArrowheads="1"/>
          </p:cNvPicPr>
          <p:nvPr/>
        </p:nvPicPr>
        <p:blipFill>
          <a:blip r:embed="rId2" cstate="print"/>
          <a:srcRect/>
          <a:stretch>
            <a:fillRect/>
          </a:stretch>
        </p:blipFill>
        <p:spPr bwMode="auto">
          <a:xfrm>
            <a:off x="1828800" y="2667000"/>
            <a:ext cx="5429250" cy="3609975"/>
          </a:xfrm>
          <a:prstGeom prst="rect">
            <a:avLst/>
          </a:prstGeom>
          <a:ln>
            <a:noFill/>
          </a:ln>
          <a:effectLst>
            <a:softEdge rad="127000"/>
          </a:effectLst>
        </p:spPr>
      </p:pic>
      <p:sp>
        <p:nvSpPr>
          <p:cNvPr id="3" name="Slide Number Placeholder 2"/>
          <p:cNvSpPr>
            <a:spLocks noGrp="1"/>
          </p:cNvSpPr>
          <p:nvPr>
            <p:ph type="sldNum" sz="quarter" idx="12"/>
          </p:nvPr>
        </p:nvSpPr>
        <p:spPr/>
        <p:txBody>
          <a:bodyPr/>
          <a:lstStyle/>
          <a:p>
            <a:fld id="{0AB1BDD9-5B47-4F5C-A7D3-783AD1255A4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28600" y="2971800"/>
            <a:ext cx="3919780" cy="2438400"/>
            <a:chOff x="1600200" y="2819400"/>
            <a:chExt cx="4719735" cy="3124200"/>
          </a:xfrm>
        </p:grpSpPr>
        <p:sp>
          <p:nvSpPr>
            <p:cNvPr id="7" name="Rectangle 10"/>
            <p:cNvSpPr>
              <a:spLocks noChangeArrowheads="1"/>
            </p:cNvSpPr>
            <p:nvPr/>
          </p:nvSpPr>
          <p:spPr bwMode="auto">
            <a:xfrm>
              <a:off x="1600200" y="3733800"/>
              <a:ext cx="304800" cy="1828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 name="Line 11"/>
            <p:cNvSpPr>
              <a:spLocks noChangeShapeType="1"/>
            </p:cNvSpPr>
            <p:nvPr/>
          </p:nvSpPr>
          <p:spPr bwMode="auto">
            <a:xfrm>
              <a:off x="1752600" y="3505200"/>
              <a:ext cx="0" cy="152400"/>
            </a:xfrm>
            <a:prstGeom prst="line">
              <a:avLst/>
            </a:prstGeom>
            <a:noFill/>
            <a:ln w="9525">
              <a:solidFill>
                <a:schemeClr val="tx1"/>
              </a:solidFill>
              <a:round/>
              <a:headEnd/>
              <a:tailEnd/>
            </a:ln>
            <a:effectLst/>
          </p:spPr>
          <p:txBody>
            <a:bodyPr/>
            <a:lstStyle/>
            <a:p>
              <a:endParaRPr lang="en-US"/>
            </a:p>
          </p:txBody>
        </p:sp>
        <p:sp>
          <p:nvSpPr>
            <p:cNvPr id="11" name="Freeform 12"/>
            <p:cNvSpPr>
              <a:spLocks/>
            </p:cNvSpPr>
            <p:nvPr/>
          </p:nvSpPr>
          <p:spPr bwMode="auto">
            <a:xfrm>
              <a:off x="1600200" y="2819400"/>
              <a:ext cx="203200" cy="863600"/>
            </a:xfrm>
            <a:custGeom>
              <a:avLst/>
              <a:gdLst/>
              <a:ahLst/>
              <a:cxnLst>
                <a:cxn ang="0">
                  <a:pos x="112" y="448"/>
                </a:cxn>
                <a:cxn ang="0">
                  <a:pos x="112" y="160"/>
                </a:cxn>
                <a:cxn ang="0">
                  <a:pos x="16" y="64"/>
                </a:cxn>
                <a:cxn ang="0">
                  <a:pos x="112" y="544"/>
                </a:cxn>
              </a:cxnLst>
              <a:rect l="0" t="0" r="r" b="b"/>
              <a:pathLst>
                <a:path w="128" h="544">
                  <a:moveTo>
                    <a:pt x="112" y="448"/>
                  </a:moveTo>
                  <a:cubicBezTo>
                    <a:pt x="120" y="336"/>
                    <a:pt x="128" y="224"/>
                    <a:pt x="112" y="160"/>
                  </a:cubicBezTo>
                  <a:cubicBezTo>
                    <a:pt x="96" y="96"/>
                    <a:pt x="16" y="0"/>
                    <a:pt x="16" y="64"/>
                  </a:cubicBezTo>
                  <a:cubicBezTo>
                    <a:pt x="16" y="128"/>
                    <a:pt x="0" y="472"/>
                    <a:pt x="112" y="544"/>
                  </a:cubicBezTo>
                </a:path>
              </a:pathLst>
            </a:custGeom>
            <a:gradFill rotWithShape="1">
              <a:gsLst>
                <a:gs pos="0">
                  <a:srgbClr val="FFFF66"/>
                </a:gs>
                <a:gs pos="100000">
                  <a:srgbClr val="FFB953"/>
                </a:gs>
              </a:gsLst>
              <a:lin ang="5400000" scaled="1"/>
            </a:gradFill>
            <a:ln w="9525">
              <a:solidFill>
                <a:schemeClr val="tx1"/>
              </a:solidFill>
              <a:round/>
              <a:headEnd/>
              <a:tailEnd/>
            </a:ln>
            <a:effectLst/>
          </p:spPr>
          <p:txBody>
            <a:bodyPr/>
            <a:lstStyle/>
            <a:p>
              <a:endParaRPr lang="en-US"/>
            </a:p>
          </p:txBody>
        </p:sp>
        <p:sp>
          <p:nvSpPr>
            <p:cNvPr id="12" name="Oval 13"/>
            <p:cNvSpPr>
              <a:spLocks noChangeArrowheads="1"/>
            </p:cNvSpPr>
            <p:nvPr/>
          </p:nvSpPr>
          <p:spPr bwMode="auto">
            <a:xfrm>
              <a:off x="4267200" y="3200400"/>
              <a:ext cx="1828800" cy="2057400"/>
            </a:xfrm>
            <a:prstGeom prst="ellipse">
              <a:avLst/>
            </a:prstGeom>
            <a:solidFill>
              <a:srgbClr val="FFFF66"/>
            </a:solidFill>
            <a:ln w="9525">
              <a:solidFill>
                <a:schemeClr val="tx1"/>
              </a:solidFill>
              <a:round/>
              <a:headEnd/>
              <a:tailEnd/>
            </a:ln>
            <a:effectLst/>
          </p:spPr>
          <p:txBody>
            <a:bodyPr wrap="none" anchor="ctr"/>
            <a:lstStyle/>
            <a:p>
              <a:endParaRPr lang="en-US"/>
            </a:p>
          </p:txBody>
        </p:sp>
        <p:sp>
          <p:nvSpPr>
            <p:cNvPr id="13" name="Text Box 14"/>
            <p:cNvSpPr txBox="1">
              <a:spLocks noChangeArrowheads="1"/>
            </p:cNvSpPr>
            <p:nvPr/>
          </p:nvSpPr>
          <p:spPr bwMode="auto">
            <a:xfrm>
              <a:off x="4444482" y="3990975"/>
              <a:ext cx="1875453" cy="473207"/>
            </a:xfrm>
            <a:prstGeom prst="rect">
              <a:avLst/>
            </a:prstGeom>
            <a:noFill/>
            <a:ln w="9525">
              <a:noFill/>
              <a:miter lim="800000"/>
              <a:headEnd/>
              <a:tailEnd/>
            </a:ln>
            <a:effectLst/>
          </p:spPr>
          <p:txBody>
            <a:bodyPr wrap="square">
              <a:spAutoFit/>
            </a:bodyPr>
            <a:lstStyle/>
            <a:p>
              <a:pPr>
                <a:spcBef>
                  <a:spcPct val="50000"/>
                </a:spcBef>
              </a:pPr>
              <a:r>
                <a:rPr lang="en-US" dirty="0">
                  <a:solidFill>
                    <a:schemeClr val="bg1"/>
                  </a:solidFill>
                </a:rPr>
                <a:t>Area = </a:t>
              </a:r>
              <a:r>
                <a:rPr lang="en-US" dirty="0" smtClean="0">
                  <a:solidFill>
                    <a:schemeClr val="bg1"/>
                  </a:solidFill>
                </a:rPr>
                <a:t>1 </a:t>
              </a:r>
              <a:r>
                <a:rPr lang="en-US" dirty="0" err="1" smtClean="0">
                  <a:solidFill>
                    <a:schemeClr val="bg1"/>
                  </a:solidFill>
                </a:rPr>
                <a:t>sf</a:t>
              </a:r>
              <a:endParaRPr lang="en-US" dirty="0">
                <a:solidFill>
                  <a:schemeClr val="bg1"/>
                </a:solidFill>
              </a:endParaRPr>
            </a:p>
          </p:txBody>
        </p:sp>
        <p:sp>
          <p:nvSpPr>
            <p:cNvPr id="14" name="Line 15"/>
            <p:cNvSpPr>
              <a:spLocks noChangeShapeType="1"/>
            </p:cNvSpPr>
            <p:nvPr/>
          </p:nvSpPr>
          <p:spPr bwMode="auto">
            <a:xfrm>
              <a:off x="1752600" y="2971800"/>
              <a:ext cx="3581400" cy="228600"/>
            </a:xfrm>
            <a:prstGeom prst="line">
              <a:avLst/>
            </a:prstGeom>
            <a:noFill/>
            <a:ln w="9525">
              <a:solidFill>
                <a:schemeClr val="tx1"/>
              </a:solidFill>
              <a:round/>
              <a:headEnd/>
              <a:tailEnd/>
            </a:ln>
            <a:effectLst/>
          </p:spPr>
          <p:txBody>
            <a:bodyPr/>
            <a:lstStyle/>
            <a:p>
              <a:endParaRPr lang="en-US"/>
            </a:p>
          </p:txBody>
        </p:sp>
        <p:sp>
          <p:nvSpPr>
            <p:cNvPr id="15" name="Line 16"/>
            <p:cNvSpPr>
              <a:spLocks noChangeShapeType="1"/>
            </p:cNvSpPr>
            <p:nvPr/>
          </p:nvSpPr>
          <p:spPr bwMode="auto">
            <a:xfrm>
              <a:off x="1828800" y="3657600"/>
              <a:ext cx="3048000" cy="1524000"/>
            </a:xfrm>
            <a:prstGeom prst="line">
              <a:avLst/>
            </a:prstGeom>
            <a:noFill/>
            <a:ln w="9525">
              <a:solidFill>
                <a:schemeClr val="tx1"/>
              </a:solidFill>
              <a:round/>
              <a:headEnd/>
              <a:tailEnd/>
            </a:ln>
            <a:effectLst/>
          </p:spPr>
          <p:txBody>
            <a:bodyPr/>
            <a:lstStyle/>
            <a:p>
              <a:endParaRPr lang="en-US"/>
            </a:p>
          </p:txBody>
        </p:sp>
        <p:sp>
          <p:nvSpPr>
            <p:cNvPr id="16" name="Line 18"/>
            <p:cNvSpPr>
              <a:spLocks noChangeShapeType="1"/>
            </p:cNvSpPr>
            <p:nvPr/>
          </p:nvSpPr>
          <p:spPr bwMode="auto">
            <a:xfrm>
              <a:off x="1905000" y="5791200"/>
              <a:ext cx="2743200" cy="0"/>
            </a:xfrm>
            <a:prstGeom prst="line">
              <a:avLst/>
            </a:prstGeom>
            <a:noFill/>
            <a:ln w="9525">
              <a:solidFill>
                <a:schemeClr val="tx1"/>
              </a:solidFill>
              <a:round/>
              <a:headEnd/>
              <a:tailEnd/>
            </a:ln>
            <a:effectLst/>
          </p:spPr>
          <p:txBody>
            <a:bodyPr/>
            <a:lstStyle/>
            <a:p>
              <a:endParaRPr lang="en-US"/>
            </a:p>
          </p:txBody>
        </p:sp>
        <p:sp>
          <p:nvSpPr>
            <p:cNvPr id="17" name="Line 23"/>
            <p:cNvSpPr>
              <a:spLocks noChangeShapeType="1"/>
            </p:cNvSpPr>
            <p:nvPr/>
          </p:nvSpPr>
          <p:spPr bwMode="auto">
            <a:xfrm>
              <a:off x="5181600" y="5638800"/>
              <a:ext cx="0" cy="304800"/>
            </a:xfrm>
            <a:prstGeom prst="line">
              <a:avLst/>
            </a:prstGeom>
            <a:noFill/>
            <a:ln w="9525">
              <a:solidFill>
                <a:schemeClr val="tx1"/>
              </a:solidFill>
              <a:round/>
              <a:headEnd/>
              <a:tailEnd/>
            </a:ln>
            <a:effectLst/>
          </p:spPr>
          <p:txBody>
            <a:bodyPr/>
            <a:lstStyle/>
            <a:p>
              <a:endParaRPr lang="en-US"/>
            </a:p>
          </p:txBody>
        </p:sp>
        <p:sp>
          <p:nvSpPr>
            <p:cNvPr id="18" name="Line 24"/>
            <p:cNvSpPr>
              <a:spLocks noChangeShapeType="1"/>
            </p:cNvSpPr>
            <p:nvPr/>
          </p:nvSpPr>
          <p:spPr bwMode="auto">
            <a:xfrm>
              <a:off x="1905000" y="5638800"/>
              <a:ext cx="0" cy="304800"/>
            </a:xfrm>
            <a:prstGeom prst="line">
              <a:avLst/>
            </a:prstGeom>
            <a:noFill/>
            <a:ln w="9525">
              <a:solidFill>
                <a:schemeClr val="tx1"/>
              </a:solidFill>
              <a:round/>
              <a:headEnd/>
              <a:tailEnd/>
            </a:ln>
            <a:effectLst/>
          </p:spPr>
          <p:txBody>
            <a:bodyPr/>
            <a:lstStyle/>
            <a:p>
              <a:endParaRPr lang="en-US"/>
            </a:p>
          </p:txBody>
        </p:sp>
        <p:sp>
          <p:nvSpPr>
            <p:cNvPr id="19" name="Text Box 25"/>
            <p:cNvSpPr txBox="1">
              <a:spLocks noChangeArrowheads="1"/>
            </p:cNvSpPr>
            <p:nvPr/>
          </p:nvSpPr>
          <p:spPr bwMode="auto">
            <a:xfrm>
              <a:off x="2743200" y="5410200"/>
              <a:ext cx="914400" cy="366713"/>
            </a:xfrm>
            <a:prstGeom prst="rect">
              <a:avLst/>
            </a:prstGeom>
            <a:noFill/>
            <a:ln w="9525">
              <a:noFill/>
              <a:miter lim="800000"/>
              <a:headEnd/>
              <a:tailEnd/>
            </a:ln>
            <a:effectLst/>
          </p:spPr>
          <p:txBody>
            <a:bodyPr>
              <a:spAutoFit/>
            </a:bodyPr>
            <a:lstStyle/>
            <a:p>
              <a:pPr>
                <a:spcBef>
                  <a:spcPct val="50000"/>
                </a:spcBef>
              </a:pPr>
              <a:r>
                <a:rPr lang="en-US"/>
                <a:t>1 ft</a:t>
              </a:r>
            </a:p>
          </p:txBody>
        </p:sp>
        <p:sp>
          <p:nvSpPr>
            <p:cNvPr id="20" name="Line 26"/>
            <p:cNvSpPr>
              <a:spLocks noChangeShapeType="1"/>
            </p:cNvSpPr>
            <p:nvPr/>
          </p:nvSpPr>
          <p:spPr bwMode="auto">
            <a:xfrm flipV="1">
              <a:off x="1828800" y="5715000"/>
              <a:ext cx="152400" cy="152400"/>
            </a:xfrm>
            <a:prstGeom prst="line">
              <a:avLst/>
            </a:prstGeom>
            <a:noFill/>
            <a:ln w="9525">
              <a:solidFill>
                <a:schemeClr val="tx1"/>
              </a:solidFill>
              <a:round/>
              <a:headEnd/>
              <a:tailEnd/>
            </a:ln>
            <a:effectLst/>
          </p:spPr>
          <p:txBody>
            <a:bodyPr/>
            <a:lstStyle/>
            <a:p>
              <a:endParaRPr lang="en-US"/>
            </a:p>
          </p:txBody>
        </p:sp>
        <p:sp>
          <p:nvSpPr>
            <p:cNvPr id="21" name="Line 27"/>
            <p:cNvSpPr>
              <a:spLocks noChangeShapeType="1"/>
            </p:cNvSpPr>
            <p:nvPr/>
          </p:nvSpPr>
          <p:spPr bwMode="auto">
            <a:xfrm>
              <a:off x="4648200" y="5791200"/>
              <a:ext cx="533400" cy="0"/>
            </a:xfrm>
            <a:prstGeom prst="line">
              <a:avLst/>
            </a:prstGeom>
            <a:noFill/>
            <a:ln w="9525">
              <a:solidFill>
                <a:schemeClr val="tx1"/>
              </a:solidFill>
              <a:round/>
              <a:headEnd/>
              <a:tailEnd/>
            </a:ln>
            <a:effectLst/>
          </p:spPr>
          <p:txBody>
            <a:bodyPr/>
            <a:lstStyle/>
            <a:p>
              <a:endParaRPr lang="en-US"/>
            </a:p>
          </p:txBody>
        </p:sp>
        <p:sp>
          <p:nvSpPr>
            <p:cNvPr id="22" name="Line 28"/>
            <p:cNvSpPr>
              <a:spLocks noChangeShapeType="1"/>
            </p:cNvSpPr>
            <p:nvPr/>
          </p:nvSpPr>
          <p:spPr bwMode="auto">
            <a:xfrm flipV="1">
              <a:off x="5105400" y="5715000"/>
              <a:ext cx="152400" cy="152400"/>
            </a:xfrm>
            <a:prstGeom prst="line">
              <a:avLst/>
            </a:prstGeom>
            <a:noFill/>
            <a:ln w="9525">
              <a:solidFill>
                <a:schemeClr val="tx1"/>
              </a:solidFill>
              <a:round/>
              <a:headEnd/>
              <a:tailEnd/>
            </a:ln>
            <a:effectLst/>
          </p:spPr>
          <p:txBody>
            <a:bodyPr/>
            <a:lstStyle/>
            <a:p>
              <a:endParaRPr lang="en-US"/>
            </a:p>
          </p:txBody>
        </p:sp>
        <p:sp>
          <p:nvSpPr>
            <p:cNvPr id="23" name="Text Box 32"/>
            <p:cNvSpPr txBox="1">
              <a:spLocks noChangeArrowheads="1"/>
            </p:cNvSpPr>
            <p:nvPr/>
          </p:nvSpPr>
          <p:spPr bwMode="auto">
            <a:xfrm>
              <a:off x="4536233" y="3657600"/>
              <a:ext cx="1219200" cy="473207"/>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rPr>
                <a:t>1 Lumen</a:t>
              </a:r>
            </a:p>
          </p:txBody>
        </p:sp>
      </p:grpSp>
      <p:pic>
        <p:nvPicPr>
          <p:cNvPr id="4" name="Picture 4"/>
          <p:cNvPicPr>
            <a:picLocks noGrp="1" noChangeAspect="1" noChangeArrowheads="1"/>
          </p:cNvPicPr>
          <p:nvPr>
            <p:ph idx="1"/>
          </p:nvPr>
        </p:nvPicPr>
        <p:blipFill>
          <a:blip r:embed="rId2" cstate="print"/>
          <a:srcRect/>
          <a:stretch>
            <a:fillRect/>
          </a:stretch>
        </p:blipFill>
        <p:spPr bwMode="auto">
          <a:xfrm>
            <a:off x="6002011" y="3419910"/>
            <a:ext cx="2314675" cy="3147956"/>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solidFill>
                  <a:srgbClr val="FFFF00"/>
                </a:solidFill>
                <a:effectLst>
                  <a:glow rad="101600">
                    <a:schemeClr val="tx1">
                      <a:lumMod val="65000"/>
                      <a:alpha val="60000"/>
                    </a:schemeClr>
                  </a:glow>
                </a:effectLst>
                <a:latin typeface="Arial" pitchFamily="34" charset="0"/>
                <a:cs typeface="Arial" pitchFamily="34" charset="0"/>
              </a:rPr>
              <a:t>How to measure lighting ?</a:t>
            </a:r>
            <a:endParaRPr lang="en-US" b="1" dirty="0">
              <a:solidFill>
                <a:srgbClr val="FFFF00"/>
              </a:solidFill>
              <a:effectLst>
                <a:glow rad="101600">
                  <a:schemeClr val="tx1">
                    <a:lumMod val="65000"/>
                    <a:alpha val="60000"/>
                  </a:schemeClr>
                </a:glow>
              </a:effectLst>
              <a:latin typeface="Arial" pitchFamily="34" charset="0"/>
              <a:cs typeface="Arial" pitchFamily="34" charset="0"/>
            </a:endParaRPr>
          </a:p>
        </p:txBody>
      </p:sp>
      <p:sp>
        <p:nvSpPr>
          <p:cNvPr id="6" name="Content Placeholder 2"/>
          <p:cNvSpPr txBox="1">
            <a:spLocks/>
          </p:cNvSpPr>
          <p:nvPr/>
        </p:nvSpPr>
        <p:spPr>
          <a:xfrm>
            <a:off x="152400" y="1676400"/>
            <a:ext cx="82296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Arial" pitchFamily="34" charset="0"/>
                <a:cs typeface="Arial" pitchFamily="34" charset="0"/>
              </a:rPr>
              <a:t>Lighting is measured by </a:t>
            </a:r>
            <a:r>
              <a:rPr lang="en-US" sz="3200" b="1" u="sng" dirty="0" smtClean="0">
                <a:latin typeface="Arial" pitchFamily="34" charset="0"/>
                <a:cs typeface="Arial" pitchFamily="34" charset="0"/>
              </a:rPr>
              <a:t>foot candles</a:t>
            </a: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latin typeface="Arial" pitchFamily="34" charset="0"/>
                <a:cs typeface="Arial" pitchFamily="34" charset="0"/>
              </a:rPr>
              <a:t>1 Foot Candle </a:t>
            </a:r>
            <a:r>
              <a:rPr lang="en-US" sz="2400" dirty="0" smtClean="0"/>
              <a:t>= </a:t>
            </a:r>
            <a:r>
              <a:rPr lang="en-US" sz="2400" dirty="0" smtClean="0">
                <a:latin typeface="Arial" pitchFamily="34" charset="0"/>
                <a:cs typeface="Arial" pitchFamily="34" charset="0"/>
              </a:rPr>
              <a:t>The amount of light given off by</a:t>
            </a:r>
          </a:p>
          <a:p>
            <a:pPr marL="342900" lvl="0" indent="-342900">
              <a:spcBef>
                <a:spcPct val="20000"/>
              </a:spcBef>
            </a:pPr>
            <a:r>
              <a:rPr lang="en-US" sz="2400" dirty="0">
                <a:latin typeface="Arial" pitchFamily="34" charset="0"/>
                <a:cs typeface="Arial" pitchFamily="34" charset="0"/>
              </a:rPr>
              <a:t> </a:t>
            </a:r>
            <a:r>
              <a:rPr lang="en-US" sz="2400" dirty="0" smtClean="0">
                <a:latin typeface="Arial" pitchFamily="34" charset="0"/>
                <a:cs typeface="Arial" pitchFamily="34" charset="0"/>
              </a:rPr>
              <a:t>                                one candle on a surface one foot away</a:t>
            </a:r>
            <a:endParaRPr lang="en-US" sz="2400" dirty="0" smtClean="0"/>
          </a:p>
          <a:p>
            <a:pPr marL="342900" lvl="0" indent="-342900">
              <a:spcBef>
                <a:spcPct val="20000"/>
              </a:spcBef>
            </a:pPr>
            <a:endParaRPr lang="en-US" sz="2400" dirty="0" smtClean="0"/>
          </a:p>
          <a:p>
            <a:pPr marL="342900" indent="-342900">
              <a:spcBef>
                <a:spcPct val="20000"/>
              </a:spcBef>
            </a:pPr>
            <a:endParaRPr lang="en-US" sz="2400" dirty="0"/>
          </a:p>
          <a:p>
            <a:pPr marL="342900" indent="-342900">
              <a:spcBef>
                <a:spcPct val="20000"/>
              </a:spcBef>
            </a:pPr>
            <a:endParaRPr lang="en-US" sz="2400" dirty="0" smtClean="0"/>
          </a:p>
          <a:p>
            <a:pPr marL="342900" indent="-342900">
              <a:spcBef>
                <a:spcPct val="20000"/>
              </a:spcBef>
            </a:pPr>
            <a:endParaRPr lang="en-US" sz="2400" dirty="0" smtClean="0"/>
          </a:p>
          <a:p>
            <a:pPr marL="342900" indent="-342900">
              <a:spcBef>
                <a:spcPct val="20000"/>
              </a:spcBef>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i="0"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0AB1BDD9-5B47-4F5C-A7D3-783AD1255A4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r>
              <a:rPr lang="en-US" b="1" dirty="0" smtClean="0">
                <a:latin typeface="Arial Black" pitchFamily="34" charset="0"/>
              </a:rPr>
              <a:t>At about 200 foot-candles most people begin to squint.  This is when sun glasses are appropriate.</a:t>
            </a:r>
            <a:endParaRPr lang="en-US" b="1" dirty="0">
              <a:latin typeface="Arial Black" pitchFamily="34" charset="0"/>
            </a:endParaRPr>
          </a:p>
        </p:txBody>
      </p:sp>
      <p:sp>
        <p:nvSpPr>
          <p:cNvPr id="3" name="Slide Number Placeholder 2"/>
          <p:cNvSpPr>
            <a:spLocks noGrp="1"/>
          </p:cNvSpPr>
          <p:nvPr>
            <p:ph type="sldNum" sz="quarter" idx="12"/>
          </p:nvPr>
        </p:nvSpPr>
        <p:spPr/>
        <p:txBody>
          <a:bodyPr/>
          <a:lstStyle/>
          <a:p>
            <a:fld id="{0AB1BDD9-5B47-4F5C-A7D3-783AD1255A48}" type="slidenum">
              <a:rPr lang="en-US" smtClean="0"/>
              <a:pPr/>
              <a:t>11</a:t>
            </a:fld>
            <a:endParaRPr lang="en-US"/>
          </a:p>
        </p:txBody>
      </p:sp>
    </p:spTree>
    <p:extLst>
      <p:ext uri="{BB962C8B-B14F-4D97-AF65-F5344CB8AC3E}">
        <p14:creationId xmlns:p14="http://schemas.microsoft.com/office/powerpoint/2010/main" val="2414373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effectLst>
                  <a:glow rad="101600">
                    <a:schemeClr val="tx1">
                      <a:lumMod val="65000"/>
                      <a:alpha val="60000"/>
                    </a:schemeClr>
                  </a:glow>
                </a:effectLst>
                <a:latin typeface="Arial" pitchFamily="34" charset="0"/>
                <a:cs typeface="Arial" pitchFamily="34" charset="0"/>
              </a:rPr>
              <a:t>It is more than the light source ? </a:t>
            </a:r>
            <a:endParaRPr lang="en-US" b="1" dirty="0">
              <a:solidFill>
                <a:srgbClr val="FFFF00"/>
              </a:solidFill>
              <a:effectLst>
                <a:glow rad="101600">
                  <a:schemeClr val="tx1">
                    <a:lumMod val="65000"/>
                    <a:alpha val="60000"/>
                  </a:schemeClr>
                </a:glow>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dirty="0" smtClean="0">
                <a:latin typeface="Arial" pitchFamily="34" charset="0"/>
                <a:cs typeface="Arial" pitchFamily="34" charset="0"/>
              </a:rPr>
              <a:t>. </a:t>
            </a:r>
          </a:p>
          <a:p>
            <a:pPr>
              <a:buFontTx/>
              <a:buChar char="-"/>
            </a:pPr>
            <a:r>
              <a:rPr lang="en-US" sz="2800" dirty="0" smtClean="0">
                <a:latin typeface="Arial" pitchFamily="34" charset="0"/>
                <a:cs typeface="Arial" pitchFamily="34" charset="0"/>
              </a:rPr>
              <a:t>The color of the surrounding surfaces</a:t>
            </a:r>
          </a:p>
          <a:p>
            <a:pPr>
              <a:buFontTx/>
              <a:buChar char="-"/>
            </a:pPr>
            <a:endParaRPr lang="en-US" sz="2800" dirty="0" smtClean="0">
              <a:latin typeface="Arial" pitchFamily="34" charset="0"/>
              <a:cs typeface="Arial" pitchFamily="34" charset="0"/>
            </a:endParaRPr>
          </a:p>
          <a:p>
            <a:pPr>
              <a:buFontTx/>
              <a:buChar char="-"/>
            </a:pPr>
            <a:r>
              <a:rPr lang="en-US" sz="2800" dirty="0" smtClean="0">
                <a:latin typeface="Arial" pitchFamily="34" charset="0"/>
                <a:cs typeface="Arial" pitchFamily="34" charset="0"/>
              </a:rPr>
              <a:t>The shape of the surrounding surfaces</a:t>
            </a:r>
          </a:p>
          <a:p>
            <a:pPr>
              <a:buFontTx/>
              <a:buChar char="-"/>
            </a:pPr>
            <a:endParaRPr lang="en-US" sz="2800" dirty="0" smtClean="0">
              <a:latin typeface="Arial" pitchFamily="34" charset="0"/>
              <a:cs typeface="Arial" pitchFamily="34" charset="0"/>
            </a:endParaRPr>
          </a:p>
          <a:p>
            <a:pPr>
              <a:buFontTx/>
              <a:buChar char="-"/>
            </a:pPr>
            <a:r>
              <a:rPr lang="en-US" sz="2800" dirty="0" smtClean="0">
                <a:latin typeface="Arial" pitchFamily="34" charset="0"/>
                <a:cs typeface="Arial" pitchFamily="34" charset="0"/>
              </a:rPr>
              <a:t>The texture of the surrounding surfaces</a:t>
            </a:r>
          </a:p>
          <a:p>
            <a:pPr>
              <a:buFontTx/>
              <a:buChar char="-"/>
            </a:pPr>
            <a:endParaRPr lang="en-US" sz="2800" dirty="0" smtClean="0">
              <a:latin typeface="Arial" pitchFamily="34" charset="0"/>
              <a:cs typeface="Arial" pitchFamily="34" charset="0"/>
            </a:endParaRPr>
          </a:p>
          <a:p>
            <a:pPr>
              <a:buFontTx/>
              <a:buChar char="-"/>
            </a:pPr>
            <a:r>
              <a:rPr lang="en-US" sz="2800" dirty="0" smtClean="0">
                <a:latin typeface="Arial" pitchFamily="34" charset="0"/>
                <a:cs typeface="Arial" pitchFamily="34" charset="0"/>
              </a:rPr>
              <a:t>The location of the light source in the room</a:t>
            </a:r>
          </a:p>
          <a:p>
            <a:pPr>
              <a:buNone/>
            </a:pPr>
            <a:endParaRPr lang="en-US" dirty="0"/>
          </a:p>
        </p:txBody>
      </p:sp>
      <p:pic>
        <p:nvPicPr>
          <p:cNvPr id="112642" name="Picture 2" descr="C:\Users\A7MAD\Desktop\colors-wallpaper.jpg"/>
          <p:cNvPicPr>
            <a:picLocks noChangeAspect="1" noChangeArrowheads="1"/>
          </p:cNvPicPr>
          <p:nvPr/>
        </p:nvPicPr>
        <p:blipFill>
          <a:blip r:embed="rId2" cstate="print"/>
          <a:srcRect/>
          <a:stretch>
            <a:fillRect/>
          </a:stretch>
        </p:blipFill>
        <p:spPr bwMode="auto">
          <a:xfrm>
            <a:off x="393700" y="2819400"/>
            <a:ext cx="7162800" cy="457200"/>
          </a:xfrm>
          <a:prstGeom prst="rect">
            <a:avLst/>
          </a:prstGeom>
          <a:noFill/>
        </p:spPr>
      </p:pic>
      <p:pic>
        <p:nvPicPr>
          <p:cNvPr id="112643" name="Picture 3" descr="C:\Users\A7MAD\Desktop\Shapes.jpg"/>
          <p:cNvPicPr>
            <a:picLocks noChangeAspect="1" noChangeArrowheads="1"/>
          </p:cNvPicPr>
          <p:nvPr/>
        </p:nvPicPr>
        <p:blipFill>
          <a:blip r:embed="rId3" cstate="print"/>
          <a:srcRect/>
          <a:stretch>
            <a:fillRect/>
          </a:stretch>
        </p:blipFill>
        <p:spPr bwMode="auto">
          <a:xfrm>
            <a:off x="7322457" y="3276600"/>
            <a:ext cx="1397000" cy="1524000"/>
          </a:xfrm>
          <a:prstGeom prst="rect">
            <a:avLst/>
          </a:prstGeom>
          <a:noFill/>
        </p:spPr>
      </p:pic>
      <p:pic>
        <p:nvPicPr>
          <p:cNvPr id="112644" name="Picture 4" descr="C:\Users\A7MAD\Desktop\textures.jpg"/>
          <p:cNvPicPr>
            <a:picLocks noChangeAspect="1" noChangeArrowheads="1"/>
          </p:cNvPicPr>
          <p:nvPr/>
        </p:nvPicPr>
        <p:blipFill>
          <a:blip r:embed="rId4" cstate="print"/>
          <a:srcRect/>
          <a:stretch>
            <a:fillRect/>
          </a:stretch>
        </p:blipFill>
        <p:spPr bwMode="auto">
          <a:xfrm>
            <a:off x="152400" y="5181601"/>
            <a:ext cx="7239000" cy="457200"/>
          </a:xfrm>
          <a:prstGeom prst="rect">
            <a:avLst/>
          </a:prstGeom>
          <a:noFill/>
        </p:spPr>
      </p:pic>
      <p:pic>
        <p:nvPicPr>
          <p:cNvPr id="9" name="Picture 2" descr="http://rds.yahoo.com/_ylt=A9G_bF43I7lL6HkAWKijzbkF/SIG=12an42pm0/EXP=1270510775/**http%3a/shop.ezstyle.co.uk/images/suk_bulb_lighting.jpg"/>
          <p:cNvPicPr>
            <a:picLocks noChangeAspect="1" noChangeArrowheads="1"/>
          </p:cNvPicPr>
          <p:nvPr/>
        </p:nvPicPr>
        <p:blipFill>
          <a:blip r:embed="rId5" cstate="print"/>
          <a:srcRect/>
          <a:stretch>
            <a:fillRect/>
          </a:stretch>
        </p:blipFill>
        <p:spPr bwMode="auto">
          <a:xfrm>
            <a:off x="7182757" y="1193017"/>
            <a:ext cx="1676400" cy="1114659"/>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0AB1BDD9-5B47-4F5C-A7D3-783AD1255A4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solidFill>
                  <a:srgbClr val="FFFF00"/>
                </a:solidFill>
              </a:rPr>
              <a:t>Example</a:t>
            </a:r>
          </a:p>
        </p:txBody>
      </p:sp>
      <p:sp>
        <p:nvSpPr>
          <p:cNvPr id="80899" name="Rectangle 3"/>
          <p:cNvSpPr>
            <a:spLocks noGrp="1" noChangeArrowheads="1"/>
          </p:cNvSpPr>
          <p:nvPr>
            <p:ph type="body" sz="half" idx="1"/>
          </p:nvPr>
        </p:nvSpPr>
        <p:spPr/>
        <p:txBody>
          <a:bodyPr/>
          <a:lstStyle/>
          <a:p>
            <a:r>
              <a:rPr lang="en-US" dirty="0"/>
              <a:t>This is an example of a living room that </a:t>
            </a:r>
            <a:r>
              <a:rPr lang="en-US" dirty="0" smtClean="0"/>
              <a:t>reads </a:t>
            </a:r>
            <a:r>
              <a:rPr lang="en-US" dirty="0"/>
              <a:t>10 foot candles.</a:t>
            </a:r>
          </a:p>
        </p:txBody>
      </p:sp>
      <p:sp>
        <p:nvSpPr>
          <p:cNvPr id="80901" name="Rectangle 5"/>
          <p:cNvSpPr>
            <a:spLocks noGrp="1" noChangeArrowheads="1"/>
          </p:cNvSpPr>
          <p:nvPr>
            <p:ph type="body" sz="half" idx="2"/>
          </p:nvPr>
        </p:nvSpPr>
        <p:spPr/>
        <p:txBody>
          <a:bodyPr/>
          <a:lstStyle/>
          <a:p>
            <a:pPr>
              <a:buFont typeface="Wingdings" pitchFamily="2" charset="2"/>
              <a:buNone/>
            </a:pPr>
            <a:endParaRPr lang="en-US"/>
          </a:p>
        </p:txBody>
      </p:sp>
      <p:pic>
        <p:nvPicPr>
          <p:cNvPr id="80900" name="Picture 4" descr="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286000"/>
            <a:ext cx="4343400" cy="34226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13</a:t>
            </a:fld>
            <a:endParaRPr lang="en-US"/>
          </a:p>
        </p:txBody>
      </p:sp>
    </p:spTree>
    <p:extLst>
      <p:ext uri="{BB962C8B-B14F-4D97-AF65-F5344CB8AC3E}">
        <p14:creationId xmlns:p14="http://schemas.microsoft.com/office/powerpoint/2010/main" val="3420437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dirty="0">
                <a:solidFill>
                  <a:srgbClr val="FFFF00"/>
                </a:solidFill>
              </a:rPr>
              <a:t>Example 2</a:t>
            </a:r>
          </a:p>
        </p:txBody>
      </p:sp>
      <p:sp>
        <p:nvSpPr>
          <p:cNvPr id="82949" name="Rectangle 5"/>
          <p:cNvSpPr>
            <a:spLocks noGrp="1" noChangeArrowheads="1"/>
          </p:cNvSpPr>
          <p:nvPr>
            <p:ph type="body" idx="1"/>
          </p:nvPr>
        </p:nvSpPr>
        <p:spPr/>
        <p:txBody>
          <a:bodyPr/>
          <a:lstStyle/>
          <a:p>
            <a:r>
              <a:rPr lang="en-US" dirty="0"/>
              <a:t>This kitchen </a:t>
            </a:r>
            <a:r>
              <a:rPr lang="en-US" dirty="0" smtClean="0"/>
              <a:t>reads </a:t>
            </a:r>
            <a:r>
              <a:rPr lang="en-US" dirty="0"/>
              <a:t>about 25 foot candles</a:t>
            </a:r>
          </a:p>
        </p:txBody>
      </p:sp>
      <p:pic>
        <p:nvPicPr>
          <p:cNvPr id="82948" name="Picture 4" descr="25-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362200"/>
            <a:ext cx="5334000" cy="4224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14</a:t>
            </a:fld>
            <a:endParaRPr lang="en-US"/>
          </a:p>
        </p:txBody>
      </p:sp>
    </p:spTree>
    <p:extLst>
      <p:ext uri="{BB962C8B-B14F-4D97-AF65-F5344CB8AC3E}">
        <p14:creationId xmlns:p14="http://schemas.microsoft.com/office/powerpoint/2010/main" val="713243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b="1" dirty="0">
                <a:solidFill>
                  <a:srgbClr val="FFFF00"/>
                </a:solidFill>
              </a:rPr>
              <a:t>Example 3</a:t>
            </a:r>
          </a:p>
        </p:txBody>
      </p:sp>
      <p:sp>
        <p:nvSpPr>
          <p:cNvPr id="86019" name="Rectangle 3"/>
          <p:cNvSpPr>
            <a:spLocks noGrp="1" noChangeArrowheads="1"/>
          </p:cNvSpPr>
          <p:nvPr>
            <p:ph type="body" sz="half" idx="1"/>
          </p:nvPr>
        </p:nvSpPr>
        <p:spPr/>
        <p:txBody>
          <a:bodyPr/>
          <a:lstStyle/>
          <a:p>
            <a:endParaRPr lang="en-US"/>
          </a:p>
        </p:txBody>
      </p:sp>
      <p:sp>
        <p:nvSpPr>
          <p:cNvPr id="86021" name="Rectangle 5"/>
          <p:cNvSpPr>
            <a:spLocks noGrp="1" noChangeArrowheads="1"/>
          </p:cNvSpPr>
          <p:nvPr>
            <p:ph type="body" sz="half" idx="2"/>
          </p:nvPr>
        </p:nvSpPr>
        <p:spPr/>
        <p:txBody>
          <a:bodyPr/>
          <a:lstStyle/>
          <a:p>
            <a:r>
              <a:rPr lang="en-US" sz="3200" dirty="0"/>
              <a:t>This grocery store </a:t>
            </a:r>
            <a:r>
              <a:rPr lang="en-US" sz="3200" dirty="0" smtClean="0"/>
              <a:t>reads </a:t>
            </a:r>
            <a:r>
              <a:rPr lang="en-US" sz="3200" dirty="0"/>
              <a:t>about 150 foot  candles</a:t>
            </a:r>
          </a:p>
          <a:p>
            <a:endParaRPr lang="en-US" sz="3200" dirty="0"/>
          </a:p>
        </p:txBody>
      </p:sp>
      <p:pic>
        <p:nvPicPr>
          <p:cNvPr id="86020" name="Picture 4" descr="groceryaisle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4343400" cy="43370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15</a:t>
            </a:fld>
            <a:endParaRPr lang="en-US"/>
          </a:p>
        </p:txBody>
      </p:sp>
    </p:spTree>
    <p:extLst>
      <p:ext uri="{BB962C8B-B14F-4D97-AF65-F5344CB8AC3E}">
        <p14:creationId xmlns:p14="http://schemas.microsoft.com/office/powerpoint/2010/main" val="3659511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effectLst>
                  <a:glow rad="101600">
                    <a:schemeClr val="tx1">
                      <a:lumMod val="65000"/>
                      <a:alpha val="60000"/>
                    </a:schemeClr>
                  </a:glow>
                </a:effectLst>
                <a:latin typeface="Arial" pitchFamily="34" charset="0"/>
                <a:cs typeface="Arial" pitchFamily="34" charset="0"/>
              </a:rPr>
              <a:t>Example of measurements within the same room</a:t>
            </a:r>
            <a:endParaRPr lang="en-US" b="1" dirty="0">
              <a:solidFill>
                <a:srgbClr val="FFFF00"/>
              </a:solidFill>
              <a:effectLst>
                <a:glow rad="101600">
                  <a:schemeClr val="tx1">
                    <a:lumMod val="65000"/>
                    <a:alpha val="60000"/>
                  </a:schemeClr>
                </a:glow>
              </a:effectLst>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a:bodyPr>
          <a:lstStyle/>
          <a:p>
            <a:pPr>
              <a:buNone/>
            </a:pPr>
            <a:r>
              <a:rPr lang="en-US" sz="2400" dirty="0" smtClean="0">
                <a:latin typeface="Arial" pitchFamily="34" charset="0"/>
                <a:cs typeface="Arial" pitchFamily="34" charset="0"/>
              </a:rPr>
              <a:t>    The same room can have a measurement variance that may exceed 200 foot candles depending on the location where the measurements </a:t>
            </a:r>
            <a:r>
              <a:rPr lang="en-US" sz="2400" dirty="0" smtClean="0">
                <a:latin typeface="Arial" pitchFamily="34" charset="0"/>
                <a:cs typeface="Arial" pitchFamily="34" charset="0"/>
              </a:rPr>
              <a:t>take </a:t>
            </a:r>
            <a:r>
              <a:rPr lang="en-US" sz="2400" dirty="0" smtClean="0">
                <a:latin typeface="Arial" pitchFamily="34" charset="0"/>
                <a:cs typeface="Arial" pitchFamily="34" charset="0"/>
              </a:rPr>
              <a:t>place.</a:t>
            </a:r>
          </a:p>
        </p:txBody>
      </p:sp>
      <p:pic>
        <p:nvPicPr>
          <p:cNvPr id="1026" name="Picture 2" descr="C:\Users\A7MAD\Desktop\photo%202.jpg"/>
          <p:cNvPicPr>
            <a:picLocks noChangeAspect="1" noChangeArrowheads="1"/>
          </p:cNvPicPr>
          <p:nvPr/>
        </p:nvPicPr>
        <p:blipFill>
          <a:blip r:embed="rId2" cstate="print">
            <a:lum bright="10000"/>
          </a:blip>
          <a:srcRect/>
          <a:stretch>
            <a:fillRect/>
          </a:stretch>
        </p:blipFill>
        <p:spPr bwMode="auto">
          <a:xfrm>
            <a:off x="1828800" y="2914650"/>
            <a:ext cx="5486400" cy="3943350"/>
          </a:xfrm>
          <a:prstGeom prst="rect">
            <a:avLst/>
          </a:prstGeom>
          <a:ln>
            <a:noFill/>
          </a:ln>
          <a:effectLst>
            <a:softEdge rad="112500"/>
          </a:effectLst>
        </p:spPr>
      </p:pic>
      <p:cxnSp>
        <p:nvCxnSpPr>
          <p:cNvPr id="8" name="Curved Connector 7"/>
          <p:cNvCxnSpPr/>
          <p:nvPr/>
        </p:nvCxnSpPr>
        <p:spPr>
          <a:xfrm rot="10800000">
            <a:off x="1219200" y="3124200"/>
            <a:ext cx="914400" cy="609600"/>
          </a:xfrm>
          <a:prstGeom prst="curvedConnector3">
            <a:avLst>
              <a:gd name="adj1" fmla="val 50000"/>
            </a:avLst>
          </a:prstGeom>
          <a:ln>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133600" y="3657600"/>
            <a:ext cx="381000" cy="228600"/>
          </a:xfrm>
          <a:prstGeom prst="ellipse">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5791200"/>
            <a:ext cx="381000" cy="228600"/>
          </a:xfrm>
          <a:prstGeom prst="ellipse">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8200" y="4572000"/>
            <a:ext cx="381000" cy="228600"/>
          </a:xfrm>
          <a:prstGeom prst="ellipse">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a:stCxn id="10" idx="6"/>
          </p:cNvCxnSpPr>
          <p:nvPr/>
        </p:nvCxnSpPr>
        <p:spPr>
          <a:xfrm flipV="1">
            <a:off x="5638800" y="4648200"/>
            <a:ext cx="2057400" cy="1257300"/>
          </a:xfrm>
          <a:prstGeom prst="curvedConnector3">
            <a:avLst>
              <a:gd name="adj1" fmla="val 50000"/>
            </a:avLst>
          </a:prstGeom>
          <a:ln>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4953000" y="3657600"/>
            <a:ext cx="2590800" cy="990600"/>
          </a:xfrm>
          <a:prstGeom prst="curvedConnector3">
            <a:avLst>
              <a:gd name="adj1" fmla="val 50000"/>
            </a:avLst>
          </a:prstGeom>
          <a:ln>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590800" y="6096000"/>
            <a:ext cx="381000" cy="228600"/>
          </a:xfrm>
          <a:prstGeom prst="ellipse">
            <a:avLst/>
          </a:prstGeom>
          <a:solidFill>
            <a:srgbClr val="4F81BD">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p:nvPr/>
        </p:nvCxnSpPr>
        <p:spPr>
          <a:xfrm rot="10800000">
            <a:off x="1219200" y="5562600"/>
            <a:ext cx="1371600" cy="609600"/>
          </a:xfrm>
          <a:prstGeom prst="curvedConnector3">
            <a:avLst>
              <a:gd name="adj1" fmla="val 50000"/>
            </a:avLst>
          </a:prstGeom>
          <a:ln>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2895600"/>
            <a:ext cx="990600" cy="369332"/>
          </a:xfrm>
          <a:prstGeom prst="rect">
            <a:avLst/>
          </a:prstGeom>
          <a:noFill/>
        </p:spPr>
        <p:txBody>
          <a:bodyPr wrap="square" rtlCol="0">
            <a:spAutoFit/>
          </a:bodyPr>
          <a:lstStyle/>
          <a:p>
            <a:r>
              <a:rPr lang="en-US" dirty="0" smtClean="0"/>
              <a:t>200 FC</a:t>
            </a:r>
            <a:endParaRPr lang="en-US" dirty="0"/>
          </a:p>
        </p:txBody>
      </p:sp>
      <p:sp>
        <p:nvSpPr>
          <p:cNvPr id="23" name="TextBox 22"/>
          <p:cNvSpPr txBox="1"/>
          <p:nvPr/>
        </p:nvSpPr>
        <p:spPr>
          <a:xfrm>
            <a:off x="304800" y="5410200"/>
            <a:ext cx="990600" cy="369332"/>
          </a:xfrm>
          <a:prstGeom prst="rect">
            <a:avLst/>
          </a:prstGeom>
          <a:noFill/>
        </p:spPr>
        <p:txBody>
          <a:bodyPr wrap="square" rtlCol="0">
            <a:spAutoFit/>
          </a:bodyPr>
          <a:lstStyle/>
          <a:p>
            <a:r>
              <a:rPr lang="en-US" dirty="0" smtClean="0"/>
              <a:t>50 FC</a:t>
            </a:r>
            <a:endParaRPr lang="en-US" dirty="0"/>
          </a:p>
        </p:txBody>
      </p:sp>
      <p:sp>
        <p:nvSpPr>
          <p:cNvPr id="24" name="TextBox 23"/>
          <p:cNvSpPr txBox="1"/>
          <p:nvPr/>
        </p:nvSpPr>
        <p:spPr>
          <a:xfrm>
            <a:off x="7696200" y="3429000"/>
            <a:ext cx="990600" cy="369332"/>
          </a:xfrm>
          <a:prstGeom prst="rect">
            <a:avLst/>
          </a:prstGeom>
          <a:noFill/>
        </p:spPr>
        <p:txBody>
          <a:bodyPr wrap="square" rtlCol="0">
            <a:spAutoFit/>
          </a:bodyPr>
          <a:lstStyle/>
          <a:p>
            <a:r>
              <a:rPr lang="en-US" dirty="0" smtClean="0"/>
              <a:t>45 FC</a:t>
            </a:r>
            <a:endParaRPr lang="en-US" dirty="0"/>
          </a:p>
        </p:txBody>
      </p:sp>
      <p:sp>
        <p:nvSpPr>
          <p:cNvPr id="25" name="TextBox 24"/>
          <p:cNvSpPr txBox="1"/>
          <p:nvPr/>
        </p:nvSpPr>
        <p:spPr>
          <a:xfrm>
            <a:off x="7696200" y="4419600"/>
            <a:ext cx="990600" cy="369332"/>
          </a:xfrm>
          <a:prstGeom prst="rect">
            <a:avLst/>
          </a:prstGeom>
          <a:noFill/>
        </p:spPr>
        <p:txBody>
          <a:bodyPr wrap="square" rtlCol="0">
            <a:spAutoFit/>
          </a:bodyPr>
          <a:lstStyle/>
          <a:p>
            <a:r>
              <a:rPr lang="en-US" dirty="0" smtClean="0"/>
              <a:t>5 FC</a:t>
            </a:r>
            <a:endParaRPr lang="en-US" dirty="0"/>
          </a:p>
        </p:txBody>
      </p:sp>
      <p:sp>
        <p:nvSpPr>
          <p:cNvPr id="4" name="Slide Number Placeholder 3"/>
          <p:cNvSpPr>
            <a:spLocks noGrp="1"/>
          </p:cNvSpPr>
          <p:nvPr>
            <p:ph type="sldNum" sz="quarter" idx="12"/>
          </p:nvPr>
        </p:nvSpPr>
        <p:spPr/>
        <p:txBody>
          <a:bodyPr/>
          <a:lstStyle/>
          <a:p>
            <a:fld id="{0AB1BDD9-5B47-4F5C-A7D3-783AD1255A4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dirty="0">
                <a:solidFill>
                  <a:srgbClr val="FFFF00"/>
                </a:solidFill>
              </a:rPr>
              <a:t>Common Misconception</a:t>
            </a:r>
          </a:p>
        </p:txBody>
      </p:sp>
      <p:sp>
        <p:nvSpPr>
          <p:cNvPr id="91139" name="Rectangle 3"/>
          <p:cNvSpPr>
            <a:spLocks noGrp="1" noChangeArrowheads="1"/>
          </p:cNvSpPr>
          <p:nvPr>
            <p:ph type="body" idx="1"/>
          </p:nvPr>
        </p:nvSpPr>
        <p:spPr/>
        <p:txBody>
          <a:bodyPr/>
          <a:lstStyle/>
          <a:p>
            <a:r>
              <a:rPr lang="en-US" dirty="0"/>
              <a:t>People often think lighting is only a problem if it is too dark but lights that are too bright can also be dangerous</a:t>
            </a:r>
          </a:p>
          <a:p>
            <a:r>
              <a:rPr lang="en-US" dirty="0"/>
              <a:t>Having to work in awkward positions because light is in </a:t>
            </a:r>
            <a:r>
              <a:rPr lang="en-US" dirty="0" smtClean="0"/>
              <a:t>the eyes </a:t>
            </a:r>
            <a:r>
              <a:rPr lang="en-US" dirty="0"/>
              <a:t>can cause </a:t>
            </a:r>
            <a:r>
              <a:rPr lang="en-US" dirty="0" smtClean="0"/>
              <a:t>eye strain </a:t>
            </a:r>
            <a:r>
              <a:rPr lang="en-US" dirty="0"/>
              <a:t>and </a:t>
            </a:r>
            <a:r>
              <a:rPr lang="en-US" dirty="0" smtClean="0"/>
              <a:t>head aches </a:t>
            </a:r>
            <a:r>
              <a:rPr lang="en-US" dirty="0"/>
              <a:t>making </a:t>
            </a:r>
            <a:r>
              <a:rPr lang="en-US" dirty="0" smtClean="0"/>
              <a:t>work </a:t>
            </a:r>
            <a:r>
              <a:rPr lang="en-US" dirty="0"/>
              <a:t>more dangerous</a:t>
            </a:r>
          </a:p>
        </p:txBody>
      </p:sp>
      <p:sp>
        <p:nvSpPr>
          <p:cNvPr id="2" name="Slide Number Placeholder 1"/>
          <p:cNvSpPr>
            <a:spLocks noGrp="1"/>
          </p:cNvSpPr>
          <p:nvPr>
            <p:ph type="sldNum" sz="quarter" idx="12"/>
          </p:nvPr>
        </p:nvSpPr>
        <p:spPr/>
        <p:txBody>
          <a:bodyPr/>
          <a:lstStyle/>
          <a:p>
            <a:fld id="{0AB1BDD9-5B47-4F5C-A7D3-783AD1255A48}" type="slidenum">
              <a:rPr lang="en-US" smtClean="0"/>
              <a:pPr/>
              <a:t>17</a:t>
            </a:fld>
            <a:endParaRPr lang="en-US"/>
          </a:p>
        </p:txBody>
      </p:sp>
    </p:spTree>
    <p:extLst>
      <p:ext uri="{BB962C8B-B14F-4D97-AF65-F5344CB8AC3E}">
        <p14:creationId xmlns:p14="http://schemas.microsoft.com/office/powerpoint/2010/main" val="2965112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solidFill>
                  <a:srgbClr val="FFFF00"/>
                </a:solidFill>
              </a:rPr>
              <a:t>Other poor lighting problems</a:t>
            </a:r>
          </a:p>
        </p:txBody>
      </p:sp>
      <p:sp>
        <p:nvSpPr>
          <p:cNvPr id="3075" name="Rectangle 3"/>
          <p:cNvSpPr>
            <a:spLocks noGrp="1" noChangeArrowheads="1"/>
          </p:cNvSpPr>
          <p:nvPr>
            <p:ph type="body" idx="1"/>
          </p:nvPr>
        </p:nvSpPr>
        <p:spPr>
          <a:xfrm>
            <a:off x="457200" y="1600200"/>
            <a:ext cx="4800600" cy="4114800"/>
          </a:xfrm>
        </p:spPr>
        <p:txBody>
          <a:bodyPr>
            <a:noAutofit/>
          </a:bodyPr>
          <a:lstStyle/>
          <a:p>
            <a:r>
              <a:rPr lang="en-US" sz="4000" dirty="0"/>
              <a:t>Poor lighting can lead to myopia (nearsightedness</a:t>
            </a:r>
            <a:r>
              <a:rPr lang="en-US" sz="4000" dirty="0" smtClean="0"/>
              <a:t>),  </a:t>
            </a:r>
            <a:r>
              <a:rPr lang="en-US" sz="4000" dirty="0"/>
              <a:t>increased headaches, </a:t>
            </a:r>
            <a:r>
              <a:rPr lang="en-US" sz="4000" dirty="0" smtClean="0"/>
              <a:t>and increased stress</a:t>
            </a:r>
            <a:endParaRPr lang="en-US" sz="40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295400"/>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18</a:t>
            </a:fld>
            <a:endParaRPr lang="en-US"/>
          </a:p>
        </p:txBody>
      </p:sp>
    </p:spTree>
    <p:extLst>
      <p:ext uri="{BB962C8B-B14F-4D97-AF65-F5344CB8AC3E}">
        <p14:creationId xmlns:p14="http://schemas.microsoft.com/office/powerpoint/2010/main" val="2148300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z="4000" b="1" dirty="0" smtClean="0">
                <a:solidFill>
                  <a:srgbClr val="FFFF00"/>
                </a:solidFill>
              </a:rPr>
              <a:t>According to the OSHA Accident Investigation Data from </a:t>
            </a:r>
            <a:r>
              <a:rPr lang="en-US" sz="4000" b="1" dirty="0" smtClean="0">
                <a:solidFill>
                  <a:srgbClr val="FFFF00"/>
                </a:solidFill>
              </a:rPr>
              <a:t>1990 thru 2007</a:t>
            </a:r>
            <a:endParaRPr lang="en-US" sz="4000" b="1" dirty="0" smtClean="0">
              <a:solidFill>
                <a:srgbClr val="FFFF00"/>
              </a:solidFill>
            </a:endParaRPr>
          </a:p>
        </p:txBody>
      </p:sp>
      <p:sp>
        <p:nvSpPr>
          <p:cNvPr id="8195" name="Rectangle 3"/>
          <p:cNvSpPr>
            <a:spLocks noGrp="1" noChangeArrowheads="1"/>
          </p:cNvSpPr>
          <p:nvPr>
            <p:ph type="body" idx="1"/>
          </p:nvPr>
        </p:nvSpPr>
        <p:spPr>
          <a:xfrm>
            <a:off x="457200" y="2590800"/>
            <a:ext cx="8229600" cy="3535363"/>
          </a:xfrm>
        </p:spPr>
        <p:txBody>
          <a:bodyPr/>
          <a:lstStyle/>
          <a:p>
            <a:pPr eaLnBrk="1" hangingPunct="1">
              <a:buFontTx/>
              <a:buNone/>
            </a:pPr>
            <a:r>
              <a:rPr lang="en-US" b="1" dirty="0" smtClean="0"/>
              <a:t>There were seven deaths that can be</a:t>
            </a:r>
          </a:p>
          <a:p>
            <a:pPr eaLnBrk="1" hangingPunct="1">
              <a:buFontTx/>
              <a:buNone/>
            </a:pPr>
            <a:r>
              <a:rPr lang="en-US" b="1" dirty="0" smtClean="0"/>
              <a:t>directly attributed to poor illumination.</a:t>
            </a:r>
          </a:p>
          <a:p>
            <a:pPr eaLnBrk="1" hangingPunct="1">
              <a:buFontTx/>
              <a:buNone/>
            </a:pPr>
            <a:r>
              <a:rPr lang="en-US" sz="1400" dirty="0" smtClean="0">
                <a:solidFill>
                  <a:srgbClr val="FFFF00"/>
                </a:solidFill>
              </a:rPr>
              <a:t>Source: Extracted from OSHA Accident Investigation Data 1990-2007</a:t>
            </a:r>
          </a:p>
          <a:p>
            <a:pPr eaLnBrk="1" hangingPunct="1">
              <a:buFontTx/>
              <a:buNone/>
            </a:pPr>
            <a:endParaRPr lang="en-US" dirty="0" smtClean="0"/>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fld id="{0AB1BDD9-5B47-4F5C-A7D3-783AD1255A4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81000"/>
            <a:ext cx="7772400" cy="2362200"/>
          </a:xfrm>
        </p:spPr>
        <p:txBody>
          <a:bodyPr/>
          <a:lstStyle/>
          <a:p>
            <a:pPr eaLnBrk="1" hangingPunct="1"/>
            <a:r>
              <a:rPr lang="en-US" sz="5400" b="1" smtClean="0">
                <a:solidFill>
                  <a:srgbClr val="FFFF00"/>
                </a:solidFill>
              </a:rPr>
              <a:t>Lighting in </a:t>
            </a:r>
            <a:br>
              <a:rPr lang="en-US" sz="5400" b="1" smtClean="0">
                <a:solidFill>
                  <a:srgbClr val="FFFF00"/>
                </a:solidFill>
              </a:rPr>
            </a:br>
            <a:r>
              <a:rPr lang="en-US" sz="5400" b="1" smtClean="0">
                <a:solidFill>
                  <a:srgbClr val="FFFF00"/>
                </a:solidFill>
              </a:rPr>
              <a:t>Construction Safety</a:t>
            </a:r>
            <a:r>
              <a:rPr lang="en-US" sz="5400" smtClean="0">
                <a:solidFill>
                  <a:srgbClr val="FFFF00"/>
                </a:solidFill>
              </a:rPr>
              <a:t> </a:t>
            </a:r>
          </a:p>
        </p:txBody>
      </p:sp>
      <p:pic>
        <p:nvPicPr>
          <p:cNvPr id="2051" name="Picture 4" descr="Flashlight 1st page"/>
          <p:cNvPicPr>
            <a:picLocks noChangeAspect="1" noChangeArrowheads="1"/>
          </p:cNvPicPr>
          <p:nvPr/>
        </p:nvPicPr>
        <p:blipFill>
          <a:blip r:embed="rId2" cstate="print"/>
          <a:srcRect/>
          <a:stretch>
            <a:fillRect/>
          </a:stretch>
        </p:blipFill>
        <p:spPr bwMode="auto">
          <a:xfrm>
            <a:off x="1676400" y="2590800"/>
            <a:ext cx="6305550" cy="373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AB1BDD9-5B47-4F5C-A7D3-783AD1255A4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solidFill>
                  <a:srgbClr val="FFFF00"/>
                </a:solidFill>
              </a:rPr>
              <a:t>Accident Summary</a:t>
            </a:r>
          </a:p>
        </p:txBody>
      </p:sp>
      <p:sp>
        <p:nvSpPr>
          <p:cNvPr id="9219" name="Rectangle 3"/>
          <p:cNvSpPr>
            <a:spLocks noGrp="1" noChangeArrowheads="1"/>
          </p:cNvSpPr>
          <p:nvPr>
            <p:ph type="body" idx="1"/>
          </p:nvPr>
        </p:nvSpPr>
        <p:spPr>
          <a:xfrm>
            <a:off x="457200" y="1600200"/>
            <a:ext cx="8229600" cy="4800600"/>
          </a:xfrm>
        </p:spPr>
        <p:txBody>
          <a:bodyPr/>
          <a:lstStyle/>
          <a:p>
            <a:pPr eaLnBrk="1" hangingPunct="1">
              <a:lnSpc>
                <a:spcPct val="80000"/>
              </a:lnSpc>
            </a:pPr>
            <a:r>
              <a:rPr lang="en-US" sz="2400" b="1" dirty="0" smtClean="0"/>
              <a:t>Worker was inside a 180 ft diameter dome, greasing the pins on an excavator bucket.</a:t>
            </a:r>
          </a:p>
          <a:p>
            <a:pPr eaLnBrk="1" hangingPunct="1">
              <a:lnSpc>
                <a:spcPct val="80000"/>
              </a:lnSpc>
            </a:pPr>
            <a:r>
              <a:rPr lang="en-US" sz="2400" b="1" dirty="0" smtClean="0"/>
              <a:t>A 10-wheel dump truck with an inoperable back-up alarm backed into the dome, heading toward the excavator bucket. </a:t>
            </a:r>
          </a:p>
          <a:p>
            <a:pPr eaLnBrk="1" hangingPunct="1">
              <a:lnSpc>
                <a:spcPct val="80000"/>
              </a:lnSpc>
            </a:pPr>
            <a:r>
              <a:rPr lang="en-US" sz="2400" b="1" dirty="0" smtClean="0"/>
              <a:t>The excavator engine was running and the worker neither saw nor heard the dump truck approach.</a:t>
            </a:r>
          </a:p>
          <a:p>
            <a:pPr eaLnBrk="1" hangingPunct="1">
              <a:lnSpc>
                <a:spcPct val="80000"/>
              </a:lnSpc>
            </a:pPr>
            <a:r>
              <a:rPr lang="en-US" sz="2400" b="1" dirty="0" smtClean="0"/>
              <a:t> The truck driver’s vision was impaired by the change in lighting from outside to indoors and did not see anyone around the backhoe. </a:t>
            </a:r>
          </a:p>
          <a:p>
            <a:pPr eaLnBrk="1" hangingPunct="1">
              <a:lnSpc>
                <a:spcPct val="80000"/>
              </a:lnSpc>
            </a:pPr>
            <a:r>
              <a:rPr lang="en-US" sz="2400" b="1" dirty="0" smtClean="0"/>
              <a:t>The right rear corner of the dump truck struck the excavator bucket, pinning  the worker between the truck and the bucket. </a:t>
            </a:r>
          </a:p>
          <a:p>
            <a:pPr eaLnBrk="1" hangingPunct="1">
              <a:lnSpc>
                <a:spcPct val="80000"/>
              </a:lnSpc>
            </a:pPr>
            <a:r>
              <a:rPr lang="en-US" sz="2400" b="1" dirty="0" smtClean="0"/>
              <a:t>He sustained massive internal injuries, and was killed.</a:t>
            </a:r>
          </a:p>
          <a:p>
            <a:pPr eaLnBrk="1" hangingPunct="1">
              <a:lnSpc>
                <a:spcPct val="80000"/>
              </a:lnSpc>
              <a:buFontTx/>
              <a:buNone/>
            </a:pPr>
            <a:r>
              <a:rPr lang="en-US" sz="1000" dirty="0" smtClean="0">
                <a:solidFill>
                  <a:srgbClr val="FFFF00"/>
                </a:solidFill>
              </a:rPr>
              <a:t>Source: Extracted from OSHA Accident Investigation Data 1990-2007</a:t>
            </a:r>
          </a:p>
          <a:p>
            <a:pPr eaLnBrk="1" hangingPunct="1">
              <a:lnSpc>
                <a:spcPct val="80000"/>
              </a:lnSpc>
              <a:buFontTx/>
              <a:buNone/>
            </a:pPr>
            <a:endParaRPr lang="en-US" sz="2400" dirty="0" smtClean="0">
              <a:solidFill>
                <a:srgbClr val="FFFF00"/>
              </a:solidFill>
            </a:endParaRPr>
          </a:p>
        </p:txBody>
      </p:sp>
      <p:sp>
        <p:nvSpPr>
          <p:cNvPr id="2" name="Slide Number Placeholder 1"/>
          <p:cNvSpPr>
            <a:spLocks noGrp="1"/>
          </p:cNvSpPr>
          <p:nvPr>
            <p:ph type="sldNum" sz="quarter" idx="12"/>
          </p:nvPr>
        </p:nvSpPr>
        <p:spPr/>
        <p:txBody>
          <a:bodyPr/>
          <a:lstStyle/>
          <a:p>
            <a:fld id="{0AB1BDD9-5B47-4F5C-A7D3-783AD1255A4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FFFF00"/>
                </a:solidFill>
              </a:rPr>
              <a:t>Accident Summary</a:t>
            </a:r>
            <a:endParaRPr lang="en-US" dirty="0" smtClean="0">
              <a:solidFill>
                <a:srgbClr val="FFFF00"/>
              </a:solidFill>
            </a:endParaRPr>
          </a:p>
        </p:txBody>
      </p:sp>
      <p:sp>
        <p:nvSpPr>
          <p:cNvPr id="10243" name="Rectangle 3"/>
          <p:cNvSpPr>
            <a:spLocks noGrp="1" noChangeArrowheads="1"/>
          </p:cNvSpPr>
          <p:nvPr>
            <p:ph type="body" idx="1"/>
          </p:nvPr>
        </p:nvSpPr>
        <p:spPr>
          <a:xfrm>
            <a:off x="457200" y="1600200"/>
            <a:ext cx="8229600" cy="4876800"/>
          </a:xfrm>
        </p:spPr>
        <p:txBody>
          <a:bodyPr>
            <a:normAutofit fontScale="92500"/>
          </a:bodyPr>
          <a:lstStyle/>
          <a:p>
            <a:pPr eaLnBrk="1" hangingPunct="1">
              <a:lnSpc>
                <a:spcPct val="80000"/>
              </a:lnSpc>
            </a:pPr>
            <a:r>
              <a:rPr lang="en-US" sz="2800" b="1" dirty="0" smtClean="0"/>
              <a:t>A company was pouring a foundation adjacent to a recently constructed area that contained pits about 11 feet deep. </a:t>
            </a:r>
          </a:p>
          <a:p>
            <a:pPr eaLnBrk="1" hangingPunct="1">
              <a:lnSpc>
                <a:spcPct val="80000"/>
              </a:lnSpc>
            </a:pPr>
            <a:r>
              <a:rPr lang="en-US" sz="2800" b="1" dirty="0" smtClean="0"/>
              <a:t>The pits had been covered with plywood and sheet metal to guard the open surfaces.  </a:t>
            </a:r>
          </a:p>
          <a:p>
            <a:pPr eaLnBrk="1" hangingPunct="1">
              <a:lnSpc>
                <a:spcPct val="80000"/>
              </a:lnSpc>
            </a:pPr>
            <a:r>
              <a:rPr lang="en-US" sz="2800" b="1" dirty="0" smtClean="0"/>
              <a:t>A worker was using a Fresno to smooth out freshly </a:t>
            </a:r>
            <a:r>
              <a:rPr lang="en-US" sz="2800" b="1" dirty="0" smtClean="0"/>
              <a:t>poured concrete.  </a:t>
            </a:r>
            <a:endParaRPr lang="en-US" sz="2800" b="1" dirty="0" smtClean="0"/>
          </a:p>
          <a:p>
            <a:pPr eaLnBrk="1" hangingPunct="1">
              <a:lnSpc>
                <a:spcPct val="80000"/>
              </a:lnSpc>
            </a:pPr>
            <a:r>
              <a:rPr lang="en-US" sz="2800" b="1" dirty="0" smtClean="0"/>
              <a:t>A welder needed to perform welding in the pit area, but lacked adequate lighting for the job.  </a:t>
            </a:r>
          </a:p>
          <a:p>
            <a:pPr eaLnBrk="1" hangingPunct="1">
              <a:lnSpc>
                <a:spcPct val="80000"/>
              </a:lnSpc>
            </a:pPr>
            <a:r>
              <a:rPr lang="en-US" sz="2800" b="1" dirty="0" smtClean="0"/>
              <a:t>A cover was removed from the pit to allow sunlight to penetrate the space, providing light for the welder.  </a:t>
            </a:r>
          </a:p>
          <a:p>
            <a:pPr eaLnBrk="1" hangingPunct="1">
              <a:lnSpc>
                <a:spcPct val="80000"/>
              </a:lnSpc>
            </a:pPr>
            <a:r>
              <a:rPr lang="en-US" sz="2800" b="1" dirty="0" smtClean="0"/>
              <a:t>A </a:t>
            </a:r>
            <a:r>
              <a:rPr lang="en-US" sz="2800" b="1" dirty="0" smtClean="0"/>
              <a:t>worker </a:t>
            </a:r>
            <a:r>
              <a:rPr lang="en-US" sz="2800" b="1" dirty="0" smtClean="0"/>
              <a:t>who was </a:t>
            </a:r>
            <a:r>
              <a:rPr lang="en-US" sz="2800" b="1" dirty="0" smtClean="0"/>
              <a:t>focused on the work, stepped back into the unguarded space and fell to the surface below.</a:t>
            </a:r>
          </a:p>
          <a:p>
            <a:pPr eaLnBrk="1" hangingPunct="1">
              <a:lnSpc>
                <a:spcPct val="80000"/>
              </a:lnSpc>
              <a:buFontTx/>
              <a:buNone/>
            </a:pPr>
            <a:r>
              <a:rPr lang="en-US" sz="900" dirty="0" smtClean="0">
                <a:solidFill>
                  <a:srgbClr val="FFFF00"/>
                </a:solidFill>
              </a:rPr>
              <a:t>Source: Extracted from OSHA Accident Investigation Data 1990-2007</a:t>
            </a:r>
          </a:p>
          <a:p>
            <a:pPr eaLnBrk="1" hangingPunct="1">
              <a:lnSpc>
                <a:spcPct val="80000"/>
              </a:lnSpc>
              <a:buFontTx/>
              <a:buNone/>
            </a:pPr>
            <a:endParaRPr lang="en-US" sz="2400" dirty="0" smtClean="0">
              <a:solidFill>
                <a:srgbClr val="FFFF00"/>
              </a:solidFill>
            </a:endParaRPr>
          </a:p>
        </p:txBody>
      </p:sp>
      <p:sp>
        <p:nvSpPr>
          <p:cNvPr id="2" name="Slide Number Placeholder 1"/>
          <p:cNvSpPr>
            <a:spLocks noGrp="1"/>
          </p:cNvSpPr>
          <p:nvPr>
            <p:ph type="sldNum" sz="quarter" idx="12"/>
          </p:nvPr>
        </p:nvSpPr>
        <p:spPr/>
        <p:txBody>
          <a:bodyPr/>
          <a:lstStyle/>
          <a:p>
            <a:fld id="{0AB1BDD9-5B47-4F5C-A7D3-783AD1255A4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solidFill>
                  <a:srgbClr val="FFFF00"/>
                </a:solidFill>
              </a:rPr>
              <a:t>Accident Summary</a:t>
            </a:r>
            <a:endParaRPr lang="en-US" dirty="0" smtClean="0">
              <a:solidFill>
                <a:srgbClr val="FFFF00"/>
              </a:solidFill>
            </a:endParaRPr>
          </a:p>
        </p:txBody>
      </p:sp>
      <p:sp>
        <p:nvSpPr>
          <p:cNvPr id="11267" name="Rectangle 3"/>
          <p:cNvSpPr>
            <a:spLocks noGrp="1" noChangeArrowheads="1"/>
          </p:cNvSpPr>
          <p:nvPr>
            <p:ph type="body" idx="1"/>
          </p:nvPr>
        </p:nvSpPr>
        <p:spPr/>
        <p:txBody>
          <a:bodyPr/>
          <a:lstStyle/>
          <a:p>
            <a:pPr eaLnBrk="1" hangingPunct="1">
              <a:lnSpc>
                <a:spcPct val="80000"/>
              </a:lnSpc>
            </a:pPr>
            <a:r>
              <a:rPr lang="en-US" sz="2800" dirty="0" smtClean="0"/>
              <a:t>A worker was </a:t>
            </a:r>
            <a:r>
              <a:rPr lang="en-US" sz="2800" dirty="0" smtClean="0"/>
              <a:t>using a metal bull float to finish a concrete highway slab.  </a:t>
            </a:r>
          </a:p>
          <a:p>
            <a:pPr eaLnBrk="1" hangingPunct="1">
              <a:lnSpc>
                <a:spcPct val="80000"/>
              </a:lnSpc>
            </a:pPr>
            <a:r>
              <a:rPr lang="en-US" sz="2800" dirty="0" smtClean="0"/>
              <a:t>The bull float had a 19' handle and the power lines were 17' above the ground.  </a:t>
            </a:r>
          </a:p>
          <a:p>
            <a:pPr eaLnBrk="1" hangingPunct="1">
              <a:lnSpc>
                <a:spcPct val="80000"/>
              </a:lnSpc>
            </a:pPr>
            <a:r>
              <a:rPr lang="en-US" sz="2800" dirty="0" smtClean="0"/>
              <a:t>The work was being done at the end of the day when it was dark. </a:t>
            </a:r>
          </a:p>
          <a:p>
            <a:pPr>
              <a:lnSpc>
                <a:spcPct val="80000"/>
              </a:lnSpc>
            </a:pPr>
            <a:r>
              <a:rPr lang="en-US" sz="2800" dirty="0" smtClean="0"/>
              <a:t> No temporary lighting was installed. </a:t>
            </a:r>
          </a:p>
          <a:p>
            <a:pPr>
              <a:lnSpc>
                <a:spcPct val="80000"/>
              </a:lnSpc>
            </a:pPr>
            <a:r>
              <a:rPr lang="en-US" sz="2800" dirty="0" smtClean="0"/>
              <a:t>The worker raised the float and struck an energized overhead power line</a:t>
            </a:r>
          </a:p>
          <a:p>
            <a:pPr eaLnBrk="1" hangingPunct="1">
              <a:lnSpc>
                <a:spcPct val="80000"/>
              </a:lnSpc>
            </a:pPr>
            <a:r>
              <a:rPr lang="en-US" sz="2800" dirty="0" smtClean="0"/>
              <a:t>The </a:t>
            </a:r>
            <a:r>
              <a:rPr lang="en-US" sz="2800" dirty="0" smtClean="0"/>
              <a:t>worker </a:t>
            </a:r>
            <a:r>
              <a:rPr lang="en-US" sz="2800" dirty="0" smtClean="0"/>
              <a:t>was </a:t>
            </a:r>
            <a:r>
              <a:rPr lang="en-US" sz="2800" dirty="0" smtClean="0"/>
              <a:t>electrocuted.  </a:t>
            </a:r>
            <a:endParaRPr lang="en-US" sz="2800" dirty="0" smtClean="0"/>
          </a:p>
          <a:p>
            <a:pPr eaLnBrk="1" hangingPunct="1">
              <a:lnSpc>
                <a:spcPct val="80000"/>
              </a:lnSpc>
              <a:buFontTx/>
              <a:buNone/>
            </a:pPr>
            <a:r>
              <a:rPr lang="en-US" sz="1000" dirty="0" smtClean="0">
                <a:solidFill>
                  <a:srgbClr val="FFFF00"/>
                </a:solidFill>
              </a:rPr>
              <a:t>Source: Extracted from OSHA Accident Investigation Data 1990-2007</a:t>
            </a:r>
          </a:p>
          <a:p>
            <a:pPr eaLnBrk="1" hangingPunct="1">
              <a:lnSpc>
                <a:spcPct val="80000"/>
              </a:lnSpc>
              <a:buFontTx/>
              <a:buNone/>
            </a:pPr>
            <a:endParaRPr lang="en-US" sz="2400" dirty="0" smtClean="0">
              <a:solidFill>
                <a:srgbClr val="FFFF00"/>
              </a:solidFill>
            </a:endParaRPr>
          </a:p>
          <a:p>
            <a:pPr eaLnBrk="1" hangingPunct="1">
              <a:lnSpc>
                <a:spcPct val="80000"/>
              </a:lnSpc>
              <a:buFontTx/>
              <a:buNone/>
            </a:pPr>
            <a:endParaRPr lang="en-US" sz="2400" dirty="0" smtClean="0"/>
          </a:p>
        </p:txBody>
      </p:sp>
      <p:sp>
        <p:nvSpPr>
          <p:cNvPr id="2" name="Slide Number Placeholder 1"/>
          <p:cNvSpPr>
            <a:spLocks noGrp="1"/>
          </p:cNvSpPr>
          <p:nvPr>
            <p:ph type="sldNum" sz="quarter" idx="12"/>
          </p:nvPr>
        </p:nvSpPr>
        <p:spPr/>
        <p:txBody>
          <a:bodyPr/>
          <a:lstStyle/>
          <a:p>
            <a:fld id="{0AB1BDD9-5B47-4F5C-A7D3-783AD1255A4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762000" y="304800"/>
            <a:ext cx="7772400" cy="1470025"/>
          </a:xfrm>
        </p:spPr>
        <p:txBody>
          <a:bodyPr/>
          <a:lstStyle/>
          <a:p>
            <a:r>
              <a:rPr lang="en-US" b="1" dirty="0" smtClean="0">
                <a:solidFill>
                  <a:srgbClr val="FFFF00"/>
                </a:solidFill>
              </a:rPr>
              <a:t>Case of Too Much Light</a:t>
            </a:r>
          </a:p>
        </p:txBody>
      </p:sp>
      <p:sp>
        <p:nvSpPr>
          <p:cNvPr id="13315" name="Subtitle 2"/>
          <p:cNvSpPr>
            <a:spLocks noGrp="1"/>
          </p:cNvSpPr>
          <p:nvPr>
            <p:ph type="subTitle" idx="1"/>
          </p:nvPr>
        </p:nvSpPr>
        <p:spPr>
          <a:xfrm>
            <a:off x="457200" y="1676400"/>
            <a:ext cx="7848600" cy="3810000"/>
          </a:xfrm>
        </p:spPr>
        <p:txBody>
          <a:bodyPr>
            <a:normAutofit fontScale="92500" lnSpcReduction="10000"/>
          </a:bodyPr>
          <a:lstStyle/>
          <a:p>
            <a:pPr algn="l"/>
            <a:r>
              <a:rPr lang="en-US" b="1" dirty="0" smtClean="0">
                <a:solidFill>
                  <a:schemeClr val="tx1"/>
                </a:solidFill>
              </a:rPr>
              <a:t>At 9:00 AM, a worker was putting a steel deck roof on a large tilt up structure. He walked out to the edge of the roof deck. The glare of the morning sun may have caused him to be unable to distinguish the steel roof decking from the white vinyl sheet used </a:t>
            </a:r>
            <a:r>
              <a:rPr lang="en-US" b="1" dirty="0" smtClean="0">
                <a:solidFill>
                  <a:schemeClr val="tx1"/>
                </a:solidFill>
              </a:rPr>
              <a:t>to support </a:t>
            </a:r>
            <a:r>
              <a:rPr lang="en-US" b="1" dirty="0" smtClean="0">
                <a:solidFill>
                  <a:schemeClr val="tx1"/>
                </a:solidFill>
              </a:rPr>
              <a:t>the insulation. He fell through the vinyl to the concrete floor 33’-6” below. The injuries proved fatal. </a:t>
            </a:r>
            <a:endParaRPr lang="en-US" b="1" dirty="0" smtClean="0">
              <a:solidFill>
                <a:schemeClr val="tx1"/>
              </a:solidFill>
            </a:endParaRPr>
          </a:p>
          <a:p>
            <a:pPr algn="l"/>
            <a:r>
              <a:rPr lang="en-US" sz="900" dirty="0" smtClean="0">
                <a:solidFill>
                  <a:srgbClr val="FFFF00"/>
                </a:solidFill>
              </a:rPr>
              <a:t>Source</a:t>
            </a:r>
            <a:r>
              <a:rPr lang="en-US" sz="900" dirty="0" smtClean="0">
                <a:solidFill>
                  <a:srgbClr val="FFFF00"/>
                </a:solidFill>
              </a:rPr>
              <a:t>: Extracted from OSHA Accident Investigation Data 1990-2007</a:t>
            </a:r>
          </a:p>
          <a:p>
            <a:pPr algn="l"/>
            <a:endParaRPr lang="en-US" dirty="0" smtClean="0">
              <a:solidFill>
                <a:srgbClr val="FFFF00"/>
              </a:solidFill>
            </a:endParaRPr>
          </a:p>
        </p:txBody>
      </p:sp>
      <p:sp>
        <p:nvSpPr>
          <p:cNvPr id="2" name="Slide Number Placeholder 1"/>
          <p:cNvSpPr>
            <a:spLocks noGrp="1"/>
          </p:cNvSpPr>
          <p:nvPr>
            <p:ph type="sldNum" sz="quarter" idx="12"/>
          </p:nvPr>
        </p:nvSpPr>
        <p:spPr/>
        <p:txBody>
          <a:bodyPr/>
          <a:lstStyle/>
          <a:p>
            <a:fld id="{0AB1BDD9-5B47-4F5C-A7D3-783AD1255A4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62000" y="381000"/>
            <a:ext cx="7772400" cy="1470025"/>
          </a:xfrm>
        </p:spPr>
        <p:txBody>
          <a:bodyPr/>
          <a:lstStyle/>
          <a:p>
            <a:r>
              <a:rPr lang="en-US" b="1" dirty="0" smtClean="0">
                <a:solidFill>
                  <a:srgbClr val="FFFF00"/>
                </a:solidFill>
              </a:rPr>
              <a:t>Case of Too Much Light</a:t>
            </a:r>
          </a:p>
        </p:txBody>
      </p:sp>
      <p:sp>
        <p:nvSpPr>
          <p:cNvPr id="14339" name="Subtitle 2"/>
          <p:cNvSpPr>
            <a:spLocks noGrp="1"/>
          </p:cNvSpPr>
          <p:nvPr>
            <p:ph type="subTitle" idx="1"/>
          </p:nvPr>
        </p:nvSpPr>
        <p:spPr>
          <a:xfrm>
            <a:off x="1447800" y="2438400"/>
            <a:ext cx="6400800" cy="3505200"/>
          </a:xfrm>
        </p:spPr>
        <p:txBody>
          <a:bodyPr/>
          <a:lstStyle/>
          <a:p>
            <a:pPr algn="l"/>
            <a:r>
              <a:rPr lang="en-US" b="1" dirty="0" smtClean="0">
                <a:solidFill>
                  <a:schemeClr val="tx1"/>
                </a:solidFill>
              </a:rPr>
              <a:t>A worker was crushed by a road grader that was backing up.  It pinned the worker against a pickup killing him.  The afternoon sun and dirty glass caused excess glare for operator.</a:t>
            </a:r>
          </a:p>
        </p:txBody>
      </p:sp>
      <p:sp>
        <p:nvSpPr>
          <p:cNvPr id="2" name="Slide Number Placeholder 1"/>
          <p:cNvSpPr>
            <a:spLocks noGrp="1"/>
          </p:cNvSpPr>
          <p:nvPr>
            <p:ph type="sldNum" sz="quarter" idx="12"/>
          </p:nvPr>
        </p:nvSpPr>
        <p:spPr/>
        <p:txBody>
          <a:bodyPr/>
          <a:lstStyle/>
          <a:p>
            <a:fld id="{0AB1BDD9-5B47-4F5C-A7D3-783AD1255A4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39700">
              <a:schemeClr val="tx1">
                <a:lumMod val="65000"/>
                <a:alpha val="40000"/>
              </a:schemeClr>
            </a:glow>
          </a:effectLst>
        </p:spPr>
        <p:txBody>
          <a:bodyPr>
            <a:normAutofit/>
          </a:bodyPr>
          <a:lstStyle/>
          <a:p>
            <a:r>
              <a:rPr lang="en-US" dirty="0" smtClean="0">
                <a:solidFill>
                  <a:srgbClr val="FFFF00"/>
                </a:solidFill>
                <a:effectLst>
                  <a:glow rad="101600">
                    <a:schemeClr val="tx1">
                      <a:lumMod val="65000"/>
                      <a:alpha val="60000"/>
                    </a:schemeClr>
                  </a:glow>
                </a:effectLst>
                <a:latin typeface="Arial" pitchFamily="34" charset="0"/>
                <a:cs typeface="Arial" pitchFamily="34" charset="0"/>
              </a:rPr>
              <a:t>Case of too Little Light</a:t>
            </a:r>
            <a:endParaRPr lang="en-US" dirty="0">
              <a:solidFill>
                <a:srgbClr val="FFFF00"/>
              </a:solidFill>
              <a:effectLst>
                <a:glow rad="101600">
                  <a:schemeClr val="tx1">
                    <a:lumMod val="65000"/>
                    <a:alpha val="60000"/>
                  </a:schemeClr>
                </a:glow>
              </a:effectLst>
              <a:latin typeface="Arial" pitchFamily="34" charset="0"/>
              <a:cs typeface="Arial" pitchFamily="34" charset="0"/>
            </a:endParaRPr>
          </a:p>
        </p:txBody>
      </p:sp>
      <p:sp>
        <p:nvSpPr>
          <p:cNvPr id="5" name="Content Placeholder 2"/>
          <p:cNvSpPr txBox="1">
            <a:spLocks/>
          </p:cNvSpPr>
          <p:nvPr/>
        </p:nvSpPr>
        <p:spPr>
          <a:xfrm>
            <a:off x="457200" y="5410200"/>
            <a:ext cx="82296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3" name="Content Placeholder 2"/>
          <p:cNvSpPr txBox="1">
            <a:spLocks/>
          </p:cNvSpPr>
          <p:nvPr/>
        </p:nvSpPr>
        <p:spPr>
          <a:xfrm>
            <a:off x="609600" y="1600200"/>
            <a:ext cx="8229600" cy="3581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Worker was walking</a:t>
            </a:r>
            <a:r>
              <a:rPr kumimoji="0" lang="en-US" sz="3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a mall under construction to</a:t>
            </a: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throw trash away.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On the way to the dumpster he stepped into a two foot depression in the floor.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He tripped, causing lower back injury.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Nearest light source was 150’ away.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8" name="TextBox 7"/>
          <p:cNvSpPr txBox="1"/>
          <p:nvPr/>
        </p:nvSpPr>
        <p:spPr>
          <a:xfrm>
            <a:off x="0" y="6642556"/>
            <a:ext cx="8305800" cy="215444"/>
          </a:xfrm>
          <a:prstGeom prst="rect">
            <a:avLst/>
          </a:prstGeom>
          <a:noFill/>
        </p:spPr>
        <p:txBody>
          <a:bodyPr wrap="square" rtlCol="0">
            <a:spAutoFit/>
          </a:bodyPr>
          <a:lstStyle/>
          <a:p>
            <a:r>
              <a:rPr lang="en-US" sz="800" dirty="0" smtClean="0">
                <a:latin typeface="Arial" pitchFamily="34" charset="0"/>
                <a:cs typeface="Arial" pitchFamily="34" charset="0"/>
              </a:rPr>
              <a:t>“Source: Extracted from OSHA Accident Investigati7n Data 1990 – 2008”</a:t>
            </a:r>
            <a:endParaRPr lang="en-US" sz="8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AB1BDD9-5B47-4F5C-A7D3-783AD1255A4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smtClean="0">
                <a:solidFill>
                  <a:srgbClr val="FFFF00"/>
                </a:solidFill>
              </a:rPr>
              <a:t>Case of Too Little Light</a:t>
            </a:r>
            <a:endParaRPr lang="en-US" b="1" dirty="0">
              <a:solidFill>
                <a:srgbClr val="FFFF00"/>
              </a:solidFill>
            </a:endParaRPr>
          </a:p>
        </p:txBody>
      </p:sp>
      <p:sp>
        <p:nvSpPr>
          <p:cNvPr id="10243" name="Rectangle 3"/>
          <p:cNvSpPr>
            <a:spLocks noGrp="1" noChangeArrowheads="1"/>
          </p:cNvSpPr>
          <p:nvPr>
            <p:ph type="body" idx="1"/>
          </p:nvPr>
        </p:nvSpPr>
        <p:spPr>
          <a:xfrm>
            <a:off x="228600" y="1600200"/>
            <a:ext cx="4800600" cy="4525963"/>
          </a:xfrm>
        </p:spPr>
        <p:txBody>
          <a:bodyPr>
            <a:normAutofit/>
          </a:bodyPr>
          <a:lstStyle/>
          <a:p>
            <a:r>
              <a:rPr lang="en-US" dirty="0" smtClean="0"/>
              <a:t>Uncovered </a:t>
            </a:r>
            <a:r>
              <a:rPr lang="en-US" dirty="0"/>
              <a:t>hole in floor</a:t>
            </a:r>
          </a:p>
          <a:p>
            <a:r>
              <a:rPr lang="en-US" dirty="0"/>
              <a:t>Single tinted </a:t>
            </a:r>
            <a:r>
              <a:rPr lang="en-US" dirty="0" smtClean="0"/>
              <a:t>window was the only light source </a:t>
            </a:r>
            <a:r>
              <a:rPr lang="en-US" dirty="0"/>
              <a:t>in the room</a:t>
            </a:r>
          </a:p>
          <a:p>
            <a:r>
              <a:rPr lang="en-US" dirty="0" smtClean="0"/>
              <a:t>Laborer stepped in the floor opening and </a:t>
            </a:r>
            <a:r>
              <a:rPr lang="en-US" dirty="0"/>
              <a:t>fell </a:t>
            </a:r>
            <a:r>
              <a:rPr lang="en-US" dirty="0" smtClean="0"/>
              <a:t>to the floor below</a:t>
            </a:r>
            <a:endParaRPr lang="en-US" dirty="0"/>
          </a:p>
          <a:p>
            <a:endParaRPr lang="en-US" dirty="0"/>
          </a:p>
          <a:p>
            <a:endParaRPr lang="en-US" dirty="0"/>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75" y="1676400"/>
            <a:ext cx="4048125" cy="3438525"/>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5105400" y="5257800"/>
            <a:ext cx="3733800" cy="7016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A study showed only .2 foot-candles in area where he fell!</a:t>
            </a:r>
          </a:p>
        </p:txBody>
      </p:sp>
      <p:sp>
        <p:nvSpPr>
          <p:cNvPr id="2" name="Slide Number Placeholder 1"/>
          <p:cNvSpPr>
            <a:spLocks noGrp="1"/>
          </p:cNvSpPr>
          <p:nvPr>
            <p:ph type="sldNum" sz="quarter" idx="12"/>
          </p:nvPr>
        </p:nvSpPr>
        <p:spPr/>
        <p:txBody>
          <a:bodyPr/>
          <a:lstStyle/>
          <a:p>
            <a:fld id="{0AB1BDD9-5B47-4F5C-A7D3-783AD1255A48}" type="slidenum">
              <a:rPr lang="en-US" smtClean="0"/>
              <a:pPr/>
              <a:t>26</a:t>
            </a:fld>
            <a:endParaRPr lang="en-US"/>
          </a:p>
        </p:txBody>
      </p:sp>
    </p:spTree>
    <p:extLst>
      <p:ext uri="{BB962C8B-B14F-4D97-AF65-F5344CB8AC3E}">
        <p14:creationId xmlns:p14="http://schemas.microsoft.com/office/powerpoint/2010/main" val="2906239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5029200" cy="4525963"/>
          </a:xfrm>
        </p:spPr>
        <p:txBody>
          <a:bodyPr>
            <a:normAutofit/>
          </a:bodyPr>
          <a:lstStyle/>
          <a:p>
            <a:r>
              <a:rPr lang="en-US" sz="2800" dirty="0" smtClean="0">
                <a:latin typeface="Arial" pitchFamily="34" charset="0"/>
                <a:cs typeface="Arial" pitchFamily="34" charset="0"/>
              </a:rPr>
              <a:t>According to OSHA, 289 fatality cases were recorded  between 1990 </a:t>
            </a:r>
            <a:r>
              <a:rPr lang="en-US" sz="2800" dirty="0" smtClean="0">
                <a:latin typeface="Arial" pitchFamily="34" charset="0"/>
                <a:cs typeface="Arial" pitchFamily="34" charset="0"/>
              </a:rPr>
              <a:t>thru </a:t>
            </a:r>
            <a:r>
              <a:rPr lang="en-US" sz="2800" dirty="0" smtClean="0">
                <a:latin typeface="Arial" pitchFamily="34" charset="0"/>
                <a:cs typeface="Arial" pitchFamily="34" charset="0"/>
              </a:rPr>
              <a:t>2007 as visibility related cases.</a:t>
            </a:r>
          </a:p>
          <a:p>
            <a:r>
              <a:rPr lang="en-US" sz="2800" dirty="0" smtClean="0">
                <a:latin typeface="Arial" pitchFamily="34" charset="0"/>
                <a:cs typeface="Arial" pitchFamily="34" charset="0"/>
              </a:rPr>
              <a:t>Most of the 289 cases </a:t>
            </a:r>
            <a:r>
              <a:rPr lang="en-US" sz="2800" dirty="0" smtClean="0">
                <a:latin typeface="Arial" pitchFamily="34" charset="0"/>
                <a:cs typeface="Arial" pitchFamily="34" charset="0"/>
              </a:rPr>
              <a:t>had </a:t>
            </a:r>
            <a:r>
              <a:rPr lang="en-US" sz="2800" dirty="0" smtClean="0">
                <a:latin typeface="Arial" pitchFamily="34" charset="0"/>
                <a:cs typeface="Arial" pitchFamily="34" charset="0"/>
              </a:rPr>
              <a:t>a direct  link to the amount of lighting where the accident took place</a:t>
            </a:r>
          </a:p>
        </p:txBody>
      </p:sp>
      <p:sp>
        <p:nvSpPr>
          <p:cNvPr id="5" name="Title 1"/>
          <p:cNvSpPr>
            <a:spLocks noGrp="1"/>
          </p:cNvSpPr>
          <p:nvPr>
            <p:ph type="title"/>
          </p:nvPr>
        </p:nvSpPr>
        <p:spPr>
          <a:xfrm>
            <a:off x="457200" y="274638"/>
            <a:ext cx="5638800" cy="1143000"/>
          </a:xfrm>
          <a:effectLst>
            <a:glow rad="139700">
              <a:schemeClr val="tx1">
                <a:lumMod val="65000"/>
                <a:alpha val="40000"/>
              </a:schemeClr>
            </a:glow>
          </a:effectLst>
        </p:spPr>
        <p:txBody>
          <a:bodyPr>
            <a:normAutofit/>
          </a:bodyPr>
          <a:lstStyle/>
          <a:p>
            <a:r>
              <a:rPr lang="en-US" dirty="0" smtClean="0">
                <a:effectLst>
                  <a:glow rad="101600">
                    <a:schemeClr val="tx1">
                      <a:lumMod val="65000"/>
                      <a:alpha val="60000"/>
                    </a:schemeClr>
                  </a:glow>
                </a:effectLst>
                <a:latin typeface="Arial" pitchFamily="34" charset="0"/>
                <a:cs typeface="Arial" pitchFamily="34" charset="0"/>
              </a:rPr>
              <a:t>Fatalities</a:t>
            </a:r>
            <a:endParaRPr lang="en-US" dirty="0">
              <a:effectLst>
                <a:glow rad="101600">
                  <a:schemeClr val="tx1">
                    <a:lumMod val="65000"/>
                    <a:alpha val="60000"/>
                  </a:schemeClr>
                </a:glow>
              </a:effectLst>
              <a:latin typeface="Arial" pitchFamily="34" charset="0"/>
              <a:cs typeface="Arial" pitchFamily="34" charset="0"/>
            </a:endParaRPr>
          </a:p>
        </p:txBody>
      </p:sp>
      <p:pic>
        <p:nvPicPr>
          <p:cNvPr id="1026" name="Chart 11"/>
          <p:cNvPicPr>
            <a:picLocks noChangeArrowheads="1"/>
          </p:cNvPicPr>
          <p:nvPr/>
        </p:nvPicPr>
        <p:blipFill>
          <a:blip r:embed="rId2" cstate="print"/>
          <a:srcRect l="-1082" t="-1222" r="-9875" b="-1112"/>
          <a:stretch>
            <a:fillRect/>
          </a:stretch>
        </p:blipFill>
        <p:spPr bwMode="auto">
          <a:xfrm>
            <a:off x="5029200" y="228600"/>
            <a:ext cx="4419600" cy="6172200"/>
          </a:xfrm>
          <a:prstGeom prst="rect">
            <a:avLst/>
          </a:prstGeom>
          <a:noFill/>
          <a:ln w="9525">
            <a:noFill/>
            <a:miter lim="800000"/>
            <a:headEnd/>
            <a:tailEnd/>
          </a:ln>
        </p:spPr>
      </p:pic>
      <p:sp>
        <p:nvSpPr>
          <p:cNvPr id="8" name="TextBox 7"/>
          <p:cNvSpPr txBox="1"/>
          <p:nvPr/>
        </p:nvSpPr>
        <p:spPr>
          <a:xfrm>
            <a:off x="2590800" y="6642556"/>
            <a:ext cx="8305800" cy="215444"/>
          </a:xfrm>
          <a:prstGeom prst="rect">
            <a:avLst/>
          </a:prstGeom>
          <a:noFill/>
        </p:spPr>
        <p:txBody>
          <a:bodyPr wrap="square" rtlCol="0">
            <a:spAutoFit/>
          </a:bodyPr>
          <a:lstStyle/>
          <a:p>
            <a:r>
              <a:rPr lang="en-US" sz="800" dirty="0" smtClean="0">
                <a:latin typeface="Arial" pitchFamily="34" charset="0"/>
                <a:cs typeface="Arial" pitchFamily="34" charset="0"/>
              </a:rPr>
              <a:t>“Source: Extracted from OSHA Accident Investigati7n Data 1990 – 2008”</a:t>
            </a:r>
            <a:endParaRPr lang="en-US" sz="8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AB1BDD9-5B47-4F5C-A7D3-783AD1255A4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solidFill>
                  <a:srgbClr val="FFFF00"/>
                </a:solidFill>
              </a:rPr>
              <a:t>OSHA</a:t>
            </a:r>
          </a:p>
        </p:txBody>
      </p:sp>
      <p:sp>
        <p:nvSpPr>
          <p:cNvPr id="7171" name="Rectangle 3"/>
          <p:cNvSpPr>
            <a:spLocks noGrp="1" noChangeArrowheads="1"/>
          </p:cNvSpPr>
          <p:nvPr>
            <p:ph type="body" idx="1"/>
          </p:nvPr>
        </p:nvSpPr>
        <p:spPr/>
        <p:txBody>
          <a:bodyPr/>
          <a:lstStyle/>
          <a:p>
            <a:r>
              <a:rPr lang="en-US" sz="3600"/>
              <a:t>Subpart C</a:t>
            </a:r>
          </a:p>
          <a:p>
            <a:pPr lvl="1"/>
            <a:r>
              <a:rPr lang="en-US" sz="3600"/>
              <a:t>1926.26</a:t>
            </a:r>
          </a:p>
          <a:p>
            <a:pPr lvl="2"/>
            <a:r>
              <a:rPr lang="en-US" sz="2600"/>
              <a:t>Construction areas, aisles, stairs, ramps, runways, corridors, offices, shops, and storage areas where work is in progress shall be lighted with either natural or artificial illumination. </a:t>
            </a:r>
          </a:p>
        </p:txBody>
      </p:sp>
      <p:grpSp>
        <p:nvGrpSpPr>
          <p:cNvPr id="7184" name="Group 16"/>
          <p:cNvGrpSpPr>
            <a:grpSpLocks/>
          </p:cNvGrpSpPr>
          <p:nvPr/>
        </p:nvGrpSpPr>
        <p:grpSpPr bwMode="auto">
          <a:xfrm>
            <a:off x="7162800" y="0"/>
            <a:ext cx="1981200" cy="2133600"/>
            <a:chOff x="4512" y="0"/>
            <a:chExt cx="1248" cy="1344"/>
          </a:xfrm>
        </p:grpSpPr>
        <p:sp>
          <p:nvSpPr>
            <p:cNvPr id="7172" name="Oval 4"/>
            <p:cNvSpPr>
              <a:spLocks noChangeArrowheads="1"/>
            </p:cNvSpPr>
            <p:nvPr/>
          </p:nvSpPr>
          <p:spPr bwMode="auto">
            <a:xfrm>
              <a:off x="4800" y="288"/>
              <a:ext cx="672" cy="672"/>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Line 5"/>
            <p:cNvSpPr>
              <a:spLocks noChangeShapeType="1"/>
            </p:cNvSpPr>
            <p:nvPr/>
          </p:nvSpPr>
          <p:spPr bwMode="auto">
            <a:xfrm flipH="1">
              <a:off x="4656" y="912"/>
              <a:ext cx="192"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p:cNvSpPr>
              <a:spLocks noChangeShapeType="1"/>
            </p:cNvSpPr>
            <p:nvPr/>
          </p:nvSpPr>
          <p:spPr bwMode="auto">
            <a:xfrm flipH="1">
              <a:off x="4512" y="720"/>
              <a:ext cx="192"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flipH="1">
              <a:off x="5040" y="1056"/>
              <a:ext cx="48"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a:off x="5376" y="1008"/>
              <a:ext cx="9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flipH="1" flipV="1">
              <a:off x="4512" y="432"/>
              <a:ext cx="24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0"/>
            <p:cNvSpPr>
              <a:spLocks noChangeShapeType="1"/>
            </p:cNvSpPr>
            <p:nvPr/>
          </p:nvSpPr>
          <p:spPr bwMode="auto">
            <a:xfrm flipH="1" flipV="1">
              <a:off x="4800" y="0"/>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1"/>
            <p:cNvSpPr>
              <a:spLocks noChangeShapeType="1"/>
            </p:cNvSpPr>
            <p:nvPr/>
          </p:nvSpPr>
          <p:spPr bwMode="auto">
            <a:xfrm flipV="1">
              <a:off x="5280" y="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13"/>
            <p:cNvSpPr>
              <a:spLocks noChangeShapeType="1"/>
            </p:cNvSpPr>
            <p:nvPr/>
          </p:nvSpPr>
          <p:spPr bwMode="auto">
            <a:xfrm flipV="1">
              <a:off x="5424" y="2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a:off x="5568" y="67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5520" y="816"/>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87" name="Litebulb"/>
          <p:cNvSpPr>
            <a:spLocks noEditPoints="1" noChangeArrowheads="1"/>
          </p:cNvSpPr>
          <p:nvPr/>
        </p:nvSpPr>
        <p:spPr bwMode="auto">
          <a:xfrm>
            <a:off x="4419600" y="4953000"/>
            <a:ext cx="1081088" cy="170021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66"/>
          </a:solidFill>
          <a:ln w="57150">
            <a:solidFill>
              <a:srgbClr val="000000"/>
            </a:solidFill>
            <a:miter lim="800000"/>
            <a:headEnd/>
            <a:tailEnd/>
          </a:ln>
        </p:spPr>
        <p:txBody>
          <a:bodyPr/>
          <a:lstStyle/>
          <a:p>
            <a:endParaRPr lang="en-US"/>
          </a:p>
        </p:txBody>
      </p:sp>
      <p:sp>
        <p:nvSpPr>
          <p:cNvPr id="2" name="Slide Number Placeholder 1"/>
          <p:cNvSpPr>
            <a:spLocks noGrp="1"/>
          </p:cNvSpPr>
          <p:nvPr>
            <p:ph type="sldNum" sz="quarter" idx="12"/>
          </p:nvPr>
        </p:nvSpPr>
        <p:spPr/>
        <p:txBody>
          <a:bodyPr/>
          <a:lstStyle/>
          <a:p>
            <a:fld id="{0AB1BDD9-5B47-4F5C-A7D3-783AD1255A48}" type="slidenum">
              <a:rPr lang="en-US" smtClean="0"/>
              <a:pPr/>
              <a:t>28</a:t>
            </a:fld>
            <a:endParaRPr lang="en-US"/>
          </a:p>
        </p:txBody>
      </p:sp>
    </p:spTree>
    <p:extLst>
      <p:ext uri="{BB962C8B-B14F-4D97-AF65-F5344CB8AC3E}">
        <p14:creationId xmlns:p14="http://schemas.microsoft.com/office/powerpoint/2010/main" val="1914920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fade">
                                      <p:cBhvr>
                                        <p:cTn id="7" dur="2000"/>
                                        <p:tgtEl>
                                          <p:spTgt spid="7184"/>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87"/>
                                        </p:tgtEl>
                                        <p:attrNameLst>
                                          <p:attrName>style.visibility</p:attrName>
                                        </p:attrNameLst>
                                      </p:cBhvr>
                                      <p:to>
                                        <p:strVal val="visible"/>
                                      </p:to>
                                    </p:set>
                                    <p:animEffect transition="in" filter="fade">
                                      <p:cBhvr>
                                        <p:cTn id="11" dur="20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838200"/>
            <a:ext cx="8153400" cy="2011363"/>
          </a:xfrm>
        </p:spPr>
        <p:txBody>
          <a:bodyPr>
            <a:normAutofit fontScale="90000"/>
          </a:bodyPr>
          <a:lstStyle/>
          <a:p>
            <a:pPr eaLnBrk="1" hangingPunct="1"/>
            <a:r>
              <a:rPr lang="en-US" sz="4000" smtClean="0">
                <a:solidFill>
                  <a:srgbClr val="FFFF00"/>
                </a:solidFill>
              </a:rPr>
              <a:t>OSHA 29 Subpart K </a:t>
            </a:r>
            <a:br>
              <a:rPr lang="en-US" sz="4000" smtClean="0">
                <a:solidFill>
                  <a:srgbClr val="FFFF00"/>
                </a:solidFill>
              </a:rPr>
            </a:br>
            <a:r>
              <a:rPr lang="en-US" sz="4000" smtClean="0">
                <a:solidFill>
                  <a:srgbClr val="FFFF00"/>
                </a:solidFill>
              </a:rPr>
              <a:t>1926.405 (a) 2 &lt;E&gt;, &lt;F&gt; and &lt;J&gt; </a:t>
            </a:r>
            <a:br>
              <a:rPr lang="en-US" sz="4000" smtClean="0">
                <a:solidFill>
                  <a:srgbClr val="FFFF00"/>
                </a:solidFill>
              </a:rPr>
            </a:br>
            <a:r>
              <a:rPr lang="en-US" sz="4000" smtClean="0">
                <a:solidFill>
                  <a:srgbClr val="FFFF00"/>
                </a:solidFill>
              </a:rPr>
              <a:t>Wiring methods, components, and equipment for general use.</a:t>
            </a:r>
            <a:br>
              <a:rPr lang="en-US" sz="4000" smtClean="0">
                <a:solidFill>
                  <a:srgbClr val="FFFF00"/>
                </a:solidFill>
              </a:rPr>
            </a:br>
            <a:endParaRPr lang="en-US" sz="4000" smtClean="0">
              <a:solidFill>
                <a:srgbClr val="FFFF00"/>
              </a:solidFill>
            </a:endParaRPr>
          </a:p>
        </p:txBody>
      </p:sp>
      <p:sp>
        <p:nvSpPr>
          <p:cNvPr id="17411" name="Rectangle 3"/>
          <p:cNvSpPr>
            <a:spLocks noGrp="1" noChangeArrowheads="1"/>
          </p:cNvSpPr>
          <p:nvPr>
            <p:ph type="body" idx="1"/>
          </p:nvPr>
        </p:nvSpPr>
        <p:spPr>
          <a:xfrm>
            <a:off x="457200" y="3352800"/>
            <a:ext cx="8229600" cy="3048000"/>
          </a:xfrm>
        </p:spPr>
        <p:txBody>
          <a:bodyPr>
            <a:normAutofit/>
          </a:bodyPr>
          <a:lstStyle/>
          <a:p>
            <a:pPr eaLnBrk="1" hangingPunct="1">
              <a:lnSpc>
                <a:spcPct val="80000"/>
              </a:lnSpc>
            </a:pPr>
            <a:r>
              <a:rPr lang="en-US" sz="2200" b="1" dirty="0" smtClean="0"/>
              <a:t>All lamps for general illumination shall be protected from accidental contact or breakage. Metal-case sockets shall be grounded (E).</a:t>
            </a:r>
          </a:p>
          <a:p>
            <a:pPr eaLnBrk="1" hangingPunct="1">
              <a:lnSpc>
                <a:spcPct val="80000"/>
              </a:lnSpc>
              <a:buFontTx/>
              <a:buNone/>
            </a:pPr>
            <a:endParaRPr lang="en-US" sz="2200" b="1" dirty="0" smtClean="0"/>
          </a:p>
          <a:p>
            <a:pPr eaLnBrk="1" hangingPunct="1">
              <a:lnSpc>
                <a:spcPct val="80000"/>
              </a:lnSpc>
            </a:pPr>
            <a:r>
              <a:rPr lang="en-US" sz="2200" b="1" dirty="0" smtClean="0"/>
              <a:t>Temporary lights shall not be suspended by their electric cords unless cords and lights are designed for this means of suspension (F).</a:t>
            </a:r>
          </a:p>
          <a:p>
            <a:pPr eaLnBrk="1" hangingPunct="1">
              <a:lnSpc>
                <a:spcPct val="80000"/>
              </a:lnSpc>
            </a:pPr>
            <a:endParaRPr lang="en-US" sz="2200" b="1" dirty="0" smtClean="0"/>
          </a:p>
          <a:p>
            <a:pPr eaLnBrk="1" hangingPunct="1">
              <a:lnSpc>
                <a:spcPct val="80000"/>
              </a:lnSpc>
            </a:pPr>
            <a:r>
              <a:rPr lang="en-US" sz="2200" b="1" dirty="0" smtClean="0"/>
              <a:t>Flexible cords used with temporary and portable lights shall be designed for hard or extra-hard usage (J).</a:t>
            </a:r>
          </a:p>
        </p:txBody>
      </p:sp>
      <p:sp>
        <p:nvSpPr>
          <p:cNvPr id="2" name="Slide Number Placeholder 1"/>
          <p:cNvSpPr>
            <a:spLocks noGrp="1"/>
          </p:cNvSpPr>
          <p:nvPr>
            <p:ph type="sldNum" sz="quarter" idx="12"/>
          </p:nvPr>
        </p:nvSpPr>
        <p:spPr/>
        <p:txBody>
          <a:bodyPr/>
          <a:lstStyle/>
          <a:p>
            <a:fld id="{0AB1BDD9-5B47-4F5C-A7D3-783AD1255A4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981200"/>
          </a:xfrm>
        </p:spPr>
        <p:txBody>
          <a:bodyPr/>
          <a:lstStyle/>
          <a:p>
            <a:pPr eaLnBrk="1" hangingPunct="1"/>
            <a:r>
              <a:rPr lang="en-US" sz="3600" b="1" dirty="0" smtClean="0">
                <a:solidFill>
                  <a:srgbClr val="FFFF00"/>
                </a:solidFill>
              </a:rPr>
              <a:t>Potential Effects of Inadequate Lighting:</a:t>
            </a:r>
          </a:p>
        </p:txBody>
      </p:sp>
      <p:sp>
        <p:nvSpPr>
          <p:cNvPr id="4099" name="Rectangle 3"/>
          <p:cNvSpPr>
            <a:spLocks noGrp="1" noChangeArrowheads="1"/>
          </p:cNvSpPr>
          <p:nvPr>
            <p:ph type="body" idx="1"/>
          </p:nvPr>
        </p:nvSpPr>
        <p:spPr>
          <a:xfrm>
            <a:off x="457200" y="2590800"/>
            <a:ext cx="8229600" cy="3535363"/>
          </a:xfrm>
        </p:spPr>
        <p:txBody>
          <a:bodyPr/>
          <a:lstStyle/>
          <a:p>
            <a:pPr eaLnBrk="1" hangingPunct="1"/>
            <a:r>
              <a:rPr lang="en-US" sz="2800" b="1" dirty="0" smtClean="0"/>
              <a:t>Unsafe working conditions resulting in injury/ death</a:t>
            </a:r>
          </a:p>
          <a:p>
            <a:pPr eaLnBrk="1" hangingPunct="1"/>
            <a:r>
              <a:rPr lang="en-US" sz="2800" b="1" dirty="0" smtClean="0"/>
              <a:t>Loss of Productivity</a:t>
            </a:r>
          </a:p>
          <a:p>
            <a:pPr lvl="1" eaLnBrk="1" hangingPunct="1"/>
            <a:r>
              <a:rPr lang="en-US" b="1" dirty="0" smtClean="0"/>
              <a:t>Blurred vision, headaches, eye strain</a:t>
            </a:r>
          </a:p>
          <a:p>
            <a:pPr eaLnBrk="1" hangingPunct="1"/>
            <a:r>
              <a:rPr lang="en-US" sz="2800" b="1" dirty="0" smtClean="0"/>
              <a:t>Compromising the Quality of Work</a:t>
            </a:r>
          </a:p>
          <a:p>
            <a:pPr eaLnBrk="1" hangingPunct="1"/>
            <a:endParaRPr lang="en-US" sz="2800" dirty="0" smtClean="0"/>
          </a:p>
        </p:txBody>
      </p:sp>
      <p:sp>
        <p:nvSpPr>
          <p:cNvPr id="2" name="Slide Number Placeholder 1"/>
          <p:cNvSpPr>
            <a:spLocks noGrp="1"/>
          </p:cNvSpPr>
          <p:nvPr>
            <p:ph type="sldNum" sz="quarter" idx="12"/>
          </p:nvPr>
        </p:nvSpPr>
        <p:spPr/>
        <p:txBody>
          <a:bodyPr/>
          <a:lstStyle/>
          <a:p>
            <a:fld id="{0AB1BDD9-5B47-4F5C-A7D3-783AD1255A4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4000" b="1" dirty="0" smtClean="0">
                <a:solidFill>
                  <a:srgbClr val="FFFF00"/>
                </a:solidFill>
              </a:rPr>
              <a:t>OSHA 29 Subpart O 1926.600 Equipment (a) 1</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r>
              <a:rPr lang="en-US" b="1" dirty="0" smtClean="0"/>
              <a:t>All equipment left unattended at night, adjacent o a highway in normal use, or adjacent to construction areas where work is in progress, shall have appropriate lights or reflectors, or barricades equipped with appropriate lights or reflectors, to identify the location of the equipment</a:t>
            </a:r>
          </a:p>
        </p:txBody>
      </p:sp>
      <p:sp>
        <p:nvSpPr>
          <p:cNvPr id="2" name="Slide Number Placeholder 1"/>
          <p:cNvSpPr>
            <a:spLocks noGrp="1"/>
          </p:cNvSpPr>
          <p:nvPr>
            <p:ph type="sldNum" sz="quarter" idx="12"/>
          </p:nvPr>
        </p:nvSpPr>
        <p:spPr/>
        <p:txBody>
          <a:bodyPr/>
          <a:lstStyle/>
          <a:p>
            <a:fld id="{0AB1BDD9-5B47-4F5C-A7D3-783AD1255A4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smtClean="0">
                <a:solidFill>
                  <a:srgbClr val="FFFF00"/>
                </a:solidFill>
              </a:rPr>
              <a:t>OSHA 29 Subpart D 1926.56</a:t>
            </a:r>
            <a:br>
              <a:rPr lang="en-US" sz="4000" smtClean="0">
                <a:solidFill>
                  <a:srgbClr val="FFFF00"/>
                </a:solidFill>
              </a:rPr>
            </a:br>
            <a:r>
              <a:rPr lang="en-US" sz="4000" smtClean="0">
                <a:solidFill>
                  <a:srgbClr val="FFFF00"/>
                </a:solidFill>
              </a:rPr>
              <a:t>Illumination</a:t>
            </a:r>
          </a:p>
        </p:txBody>
      </p:sp>
      <p:sp>
        <p:nvSpPr>
          <p:cNvPr id="16387" name="Rectangle 3"/>
          <p:cNvSpPr>
            <a:spLocks noGrp="1" noChangeArrowheads="1"/>
          </p:cNvSpPr>
          <p:nvPr>
            <p:ph type="body" idx="1"/>
          </p:nvPr>
        </p:nvSpPr>
        <p:spPr>
          <a:xfrm>
            <a:off x="457200" y="1600200"/>
            <a:ext cx="8229600" cy="1447800"/>
          </a:xfrm>
        </p:spPr>
        <p:txBody>
          <a:bodyPr/>
          <a:lstStyle/>
          <a:p>
            <a:pPr eaLnBrk="1" hangingPunct="1">
              <a:lnSpc>
                <a:spcPct val="80000"/>
              </a:lnSpc>
            </a:pPr>
            <a:r>
              <a:rPr lang="en-US" sz="2400" smtClean="0">
                <a:solidFill>
                  <a:srgbClr val="FFFF00"/>
                </a:solidFill>
              </a:rPr>
              <a:t>General Construction areas, ramps, runways, corridors, offices, shops, and storage areas shall be lighted to not less than the minimum illumination intensities listed in Table D-3 while any work is in progress:</a:t>
            </a:r>
          </a:p>
        </p:txBody>
      </p:sp>
      <p:sp>
        <p:nvSpPr>
          <p:cNvPr id="16388" name="Rectangle 7"/>
          <p:cNvSpPr>
            <a:spLocks noChangeArrowheads="1"/>
          </p:cNvSpPr>
          <p:nvPr/>
        </p:nvSpPr>
        <p:spPr bwMode="auto">
          <a:xfrm>
            <a:off x="5975350" y="2049463"/>
            <a:ext cx="850900" cy="274637"/>
          </a:xfrm>
          <a:prstGeom prst="rect">
            <a:avLst/>
          </a:prstGeom>
          <a:noFill/>
          <a:ln w="9525">
            <a:noFill/>
            <a:miter lim="800000"/>
            <a:headEnd/>
            <a:tailEnd/>
          </a:ln>
        </p:spPr>
        <p:txBody>
          <a:bodyPr wrap="none" anchor="ctr">
            <a:spAutoFit/>
          </a:bodyPr>
          <a:lstStyle/>
          <a:p>
            <a:pPr algn="ctr"/>
            <a:r>
              <a:rPr lang="en-US" sz="1200">
                <a:cs typeface="Times New Roman" pitchFamily="18" charset="0"/>
              </a:rPr>
              <a:t>Table D-3</a:t>
            </a:r>
            <a:endParaRPr lang="en-US"/>
          </a:p>
        </p:txBody>
      </p:sp>
      <p:pic>
        <p:nvPicPr>
          <p:cNvPr id="16389" name="Picture 6"/>
          <p:cNvPicPr>
            <a:picLocks noChangeAspect="1" noChangeArrowheads="1"/>
          </p:cNvPicPr>
          <p:nvPr/>
        </p:nvPicPr>
        <p:blipFill>
          <a:blip r:embed="rId2" cstate="print"/>
          <a:srcRect/>
          <a:stretch>
            <a:fillRect/>
          </a:stretch>
        </p:blipFill>
        <p:spPr bwMode="auto">
          <a:xfrm>
            <a:off x="136358" y="3054773"/>
            <a:ext cx="9007642" cy="3803227"/>
          </a:xfrm>
          <a:prstGeom prst="rect">
            <a:avLst/>
          </a:prstGeom>
          <a:noFill/>
          <a:ln w="9525">
            <a:noFill/>
            <a:miter lim="800000"/>
            <a:headEnd/>
            <a:tailEnd/>
          </a:ln>
        </p:spPr>
      </p:pic>
      <p:sp>
        <p:nvSpPr>
          <p:cNvPr id="16390" name="Text Box 8"/>
          <p:cNvSpPr txBox="1">
            <a:spLocks noChangeArrowheads="1"/>
          </p:cNvSpPr>
          <p:nvPr/>
        </p:nvSpPr>
        <p:spPr bwMode="auto">
          <a:xfrm>
            <a:off x="3810000" y="3048000"/>
            <a:ext cx="1187450" cy="366713"/>
          </a:xfrm>
          <a:prstGeom prst="rect">
            <a:avLst/>
          </a:prstGeom>
          <a:noFill/>
          <a:ln w="9525">
            <a:noFill/>
            <a:miter lim="800000"/>
            <a:headEnd/>
            <a:tailEnd/>
          </a:ln>
        </p:spPr>
        <p:txBody>
          <a:bodyPr wrap="none">
            <a:spAutoFit/>
          </a:bodyPr>
          <a:lstStyle/>
          <a:p>
            <a:r>
              <a:rPr lang="en-US"/>
              <a:t>Table D-3</a:t>
            </a:r>
          </a:p>
        </p:txBody>
      </p:sp>
      <p:sp>
        <p:nvSpPr>
          <p:cNvPr id="2" name="Slide Number Placeholder 1"/>
          <p:cNvSpPr>
            <a:spLocks noGrp="1"/>
          </p:cNvSpPr>
          <p:nvPr>
            <p:ph type="sldNum" sz="quarter" idx="12"/>
          </p:nvPr>
        </p:nvSpPr>
        <p:spPr/>
        <p:txBody>
          <a:bodyPr/>
          <a:lstStyle/>
          <a:p>
            <a:fld id="{0AB1BDD9-5B47-4F5C-A7D3-783AD1255A4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solidFill>
                  <a:srgbClr val="FFFF00"/>
                </a:solidFill>
              </a:rPr>
              <a:t>Task Lighting</a:t>
            </a:r>
          </a:p>
        </p:txBody>
      </p:sp>
      <p:sp>
        <p:nvSpPr>
          <p:cNvPr id="19459" name="Rectangle 3"/>
          <p:cNvSpPr>
            <a:spLocks noGrp="1" noChangeArrowheads="1"/>
          </p:cNvSpPr>
          <p:nvPr>
            <p:ph type="body" idx="1"/>
          </p:nvPr>
        </p:nvSpPr>
        <p:spPr/>
        <p:txBody>
          <a:bodyPr/>
          <a:lstStyle/>
          <a:p>
            <a:pPr eaLnBrk="1" hangingPunct="1"/>
            <a:r>
              <a:rPr lang="en-US" b="1" dirty="0" smtClean="0"/>
              <a:t>Task lighting is the lighting available at the work area where a specific task is performed.</a:t>
            </a:r>
          </a:p>
          <a:p>
            <a:pPr eaLnBrk="1" hangingPunct="1"/>
            <a:r>
              <a:rPr lang="en-US" b="1" dirty="0" smtClean="0"/>
              <a:t>General lighting provides light for the entire building</a:t>
            </a:r>
          </a:p>
          <a:p>
            <a:pPr eaLnBrk="1" hangingPunct="1"/>
            <a:r>
              <a:rPr lang="en-US" b="1" dirty="0" smtClean="0"/>
              <a:t>Properly implementing task lighting will make work safer, increase productivity, and overall quality</a:t>
            </a:r>
          </a:p>
          <a:p>
            <a:pPr eaLnBrk="1" hangingPunct="1"/>
            <a:endParaRPr lang="en-US" dirty="0" smtClean="0">
              <a:solidFill>
                <a:srgbClr val="FFFF00"/>
              </a:solidFill>
            </a:endParaRPr>
          </a:p>
        </p:txBody>
      </p:sp>
      <p:sp>
        <p:nvSpPr>
          <p:cNvPr id="2" name="Slide Number Placeholder 1"/>
          <p:cNvSpPr>
            <a:spLocks noGrp="1"/>
          </p:cNvSpPr>
          <p:nvPr>
            <p:ph type="sldNum" sz="quarter" idx="12"/>
          </p:nvPr>
        </p:nvSpPr>
        <p:spPr/>
        <p:txBody>
          <a:bodyPr/>
          <a:lstStyle/>
          <a:p>
            <a:fld id="{0AB1BDD9-5B47-4F5C-A7D3-783AD1255A4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eaLnBrk="1" hangingPunct="1"/>
            <a:r>
              <a:rPr lang="en-US" smtClean="0">
                <a:solidFill>
                  <a:srgbClr val="FFFF00"/>
                </a:solidFill>
              </a:rPr>
              <a:t>Types of Task Lighting</a:t>
            </a:r>
          </a:p>
        </p:txBody>
      </p:sp>
      <p:sp>
        <p:nvSpPr>
          <p:cNvPr id="20483" name="Rectangle 3"/>
          <p:cNvSpPr>
            <a:spLocks noGrp="1" noChangeArrowheads="1"/>
          </p:cNvSpPr>
          <p:nvPr>
            <p:ph type="body" idx="1"/>
          </p:nvPr>
        </p:nvSpPr>
        <p:spPr/>
        <p:txBody>
          <a:bodyPr/>
          <a:lstStyle/>
          <a:p>
            <a:pPr eaLnBrk="1" hangingPunct="1"/>
            <a:r>
              <a:rPr lang="en-US" b="1" dirty="0" smtClean="0"/>
              <a:t>Floodlights</a:t>
            </a:r>
          </a:p>
          <a:p>
            <a:pPr eaLnBrk="1" hangingPunct="1"/>
            <a:r>
              <a:rPr lang="en-US" b="1" dirty="0" smtClean="0"/>
              <a:t>Headgear</a:t>
            </a:r>
          </a:p>
          <a:p>
            <a:pPr eaLnBrk="1" hangingPunct="1"/>
            <a:r>
              <a:rPr lang="en-US" b="1" dirty="0" smtClean="0"/>
              <a:t>Compact Balloon Lights</a:t>
            </a:r>
          </a:p>
          <a:p>
            <a:pPr lvl="1" eaLnBrk="1" hangingPunct="1"/>
            <a:r>
              <a:rPr lang="en-US" b="1" dirty="0" smtClean="0"/>
              <a:t>Provide nearly shadow free illumination </a:t>
            </a:r>
          </a:p>
          <a:p>
            <a:pPr eaLnBrk="1" hangingPunct="1"/>
            <a:r>
              <a:rPr lang="en-US" b="1" dirty="0" smtClean="0"/>
              <a:t>Light Towers</a:t>
            </a:r>
          </a:p>
          <a:p>
            <a:pPr lvl="1" eaLnBrk="1" hangingPunct="1">
              <a:buFontTx/>
              <a:buChar char="-"/>
            </a:pPr>
            <a:r>
              <a:rPr lang="en-US" b="1" dirty="0" smtClean="0"/>
              <a:t>Should be positioned at highest point over specific area to avoid glare</a:t>
            </a:r>
          </a:p>
        </p:txBody>
      </p:sp>
      <p:pic>
        <p:nvPicPr>
          <p:cNvPr id="20484" name="Picture 4" descr="150_17397_Miner_Hard_Hat_with_Light"/>
          <p:cNvPicPr>
            <a:picLocks noChangeAspect="1" noChangeArrowheads="1"/>
          </p:cNvPicPr>
          <p:nvPr/>
        </p:nvPicPr>
        <p:blipFill>
          <a:blip r:embed="rId2" cstate="print"/>
          <a:srcRect/>
          <a:stretch>
            <a:fillRect/>
          </a:stretch>
        </p:blipFill>
        <p:spPr bwMode="auto">
          <a:xfrm>
            <a:off x="6553200" y="1371600"/>
            <a:ext cx="1428750" cy="14287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AB1BDD9-5B47-4F5C-A7D3-783AD1255A4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balloonlight"/>
          <p:cNvPicPr>
            <a:picLocks noChangeAspect="1" noChangeArrowheads="1"/>
          </p:cNvPicPr>
          <p:nvPr/>
        </p:nvPicPr>
        <p:blipFill>
          <a:blip r:embed="rId2" cstate="print"/>
          <a:srcRect/>
          <a:stretch>
            <a:fillRect/>
          </a:stretch>
        </p:blipFill>
        <p:spPr bwMode="auto">
          <a:xfrm>
            <a:off x="4191000" y="4833937"/>
            <a:ext cx="2044868" cy="2024063"/>
          </a:xfrm>
          <a:prstGeom prst="rect">
            <a:avLst/>
          </a:prstGeom>
          <a:noFill/>
        </p:spPr>
      </p:pic>
      <p:sp>
        <p:nvSpPr>
          <p:cNvPr id="3" name="Content Placeholder 2"/>
          <p:cNvSpPr>
            <a:spLocks noGrp="1"/>
          </p:cNvSpPr>
          <p:nvPr>
            <p:ph idx="1"/>
          </p:nvPr>
        </p:nvSpPr>
        <p:spPr>
          <a:xfrm>
            <a:off x="457200" y="1447800"/>
            <a:ext cx="8229600" cy="2133600"/>
          </a:xfrm>
        </p:spPr>
        <p:txBody>
          <a:bodyPr/>
          <a:lstStyle/>
          <a:p>
            <a:r>
              <a:rPr lang="en-US" sz="3600" dirty="0" smtClean="0">
                <a:latin typeface="Arial" pitchFamily="34" charset="0"/>
                <a:cs typeface="Arial" pitchFamily="34" charset="0"/>
              </a:rPr>
              <a:t>What is Task Lighting</a:t>
            </a:r>
          </a:p>
          <a:p>
            <a:endParaRPr lang="en-US" dirty="0" smtClean="0"/>
          </a:p>
          <a:p>
            <a:pPr>
              <a:buNone/>
            </a:pPr>
            <a:endParaRPr lang="en-US" dirty="0"/>
          </a:p>
        </p:txBody>
      </p:sp>
      <p:sp>
        <p:nvSpPr>
          <p:cNvPr id="4" name="Title 1"/>
          <p:cNvSpPr txBox="1">
            <a:spLocks/>
          </p:cNvSpPr>
          <p:nvPr/>
        </p:nvSpPr>
        <p:spPr>
          <a:xfrm>
            <a:off x="609600" y="427038"/>
            <a:ext cx="8229600" cy="1143000"/>
          </a:xfrm>
          <a:prstGeom prst="rect">
            <a:avLst/>
          </a:prstGeom>
          <a:effectLst>
            <a:glow rad="139700">
              <a:schemeClr val="tx1">
                <a:lumMod val="65000"/>
                <a:alpha val="40000"/>
              </a:schemeClr>
            </a:glo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rPr>
              <a:t>Task</a:t>
            </a:r>
            <a:r>
              <a:rPr kumimoji="0" lang="en-US" sz="4400" b="1" i="0" u="none" strike="noStrike" kern="1200" cap="none" spc="0" normalizeH="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rPr>
              <a:t> Lighting</a:t>
            </a:r>
            <a:endParaRPr kumimoji="0" lang="en-US" sz="4400" b="1" i="0" u="none" strike="noStrike" kern="1200" cap="none" spc="0" normalizeH="0" baseline="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endParaRPr>
          </a:p>
        </p:txBody>
      </p:sp>
      <p:sp>
        <p:nvSpPr>
          <p:cNvPr id="5" name="Rectangle 4"/>
          <p:cNvSpPr/>
          <p:nvPr/>
        </p:nvSpPr>
        <p:spPr>
          <a:xfrm>
            <a:off x="-304800" y="2057400"/>
            <a:ext cx="9448800" cy="830997"/>
          </a:xfrm>
          <a:prstGeom prst="rect">
            <a:avLst/>
          </a:prstGeom>
        </p:spPr>
        <p:txBody>
          <a:bodyPr wrap="square">
            <a:spAutoFit/>
          </a:bodyPr>
          <a:lstStyle/>
          <a:p>
            <a:pPr lvl="2"/>
            <a:r>
              <a:rPr lang="en-US" sz="2400" dirty="0" smtClean="0">
                <a:latin typeface="Arial" pitchFamily="34" charset="0"/>
                <a:cs typeface="Arial" pitchFamily="34" charset="0"/>
              </a:rPr>
              <a:t>Task lighting is the lighting available at the work area              where a task is performed.</a:t>
            </a:r>
          </a:p>
        </p:txBody>
      </p:sp>
      <p:sp>
        <p:nvSpPr>
          <p:cNvPr id="21" name="Content Placeholder 2"/>
          <p:cNvSpPr txBox="1">
            <a:spLocks/>
          </p:cNvSpPr>
          <p:nvPr/>
        </p:nvSpPr>
        <p:spPr>
          <a:xfrm>
            <a:off x="304800" y="3048000"/>
            <a:ext cx="7696200" cy="2667000"/>
          </a:xfrm>
          <a:prstGeom prst="rect">
            <a:avLst/>
          </a:prstGeom>
        </p:spPr>
        <p:txBody>
          <a:bodyPr vert="horz" lIns="91440" tIns="45720" rIns="91440" bIns="45720" rtlCol="0">
            <a:normAutofit/>
          </a:bodyPr>
          <a:lstStyle/>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Types</a:t>
            </a:r>
            <a:r>
              <a:rPr kumimoji="0" lang="en-US" sz="36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eaLnBrk="1" fontAlgn="auto" latinLnBrk="0" hangingPunct="1">
              <a:lnSpc>
                <a:spcPct val="100000"/>
              </a:lnSpc>
              <a:spcBef>
                <a:spcPct val="20000"/>
              </a:spcBef>
              <a:spcAft>
                <a:spcPts val="0"/>
              </a:spcAft>
              <a:buClrTx/>
              <a:buSzTx/>
              <a:tabLst/>
              <a:defRPr/>
            </a:pPr>
            <a:r>
              <a:rPr lang="en-US" sz="2600" dirty="0" smtClean="0">
                <a:latin typeface="Arial" pitchFamily="34" charset="0"/>
                <a:cs typeface="Arial" pitchFamily="34" charset="0"/>
              </a:rPr>
              <a:t>1</a:t>
            </a:r>
            <a:r>
              <a:rPr lang="en-US" sz="2600" baseline="0" dirty="0" smtClean="0">
                <a:latin typeface="Arial" pitchFamily="34" charset="0"/>
                <a:cs typeface="Arial" pitchFamily="34" charset="0"/>
              </a:rPr>
              <a:t>- Head</a:t>
            </a:r>
            <a:r>
              <a:rPr lang="en-US" sz="2600" dirty="0" smtClean="0">
                <a:latin typeface="Arial" pitchFamily="34" charset="0"/>
                <a:cs typeface="Arial" pitchFamily="34" charset="0"/>
              </a:rPr>
              <a:t> Lamps                         2- Light Towers         </a:t>
            </a:r>
            <a:endParaRPr kumimoji="0" lang="en-US" sz="2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eaLnBrk="1" fontAlgn="auto" latinLnBrk="0" hangingPunct="1">
              <a:lnSpc>
                <a:spcPct val="100000"/>
              </a:lnSpc>
              <a:spcBef>
                <a:spcPct val="20000"/>
              </a:spcBef>
              <a:spcAft>
                <a:spcPts val="0"/>
              </a:spcAft>
              <a:buClrTx/>
              <a:buSzTx/>
              <a:tabLst/>
              <a:defRPr/>
            </a:pPr>
            <a:r>
              <a:rPr lang="en-US" sz="2600" dirty="0" smtClean="0">
                <a:latin typeface="Arial" pitchFamily="34" charset="0"/>
                <a:cs typeface="Arial" pitchFamily="34" charset="0"/>
              </a:rPr>
              <a:t>                                                     (Avoid Glare)</a:t>
            </a:r>
            <a:endParaRPr kumimoji="0" lang="en-US" sz="2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eaLnBrk="1" fontAlgn="auto" latinLnBrk="0" hangingPunct="1">
              <a:lnSpc>
                <a:spcPct val="100000"/>
              </a:lnSpc>
              <a:spcBef>
                <a:spcPct val="20000"/>
              </a:spcBef>
              <a:spcAft>
                <a:spcPts val="0"/>
              </a:spcAft>
              <a:buClrTx/>
              <a:buSzTx/>
              <a:tabLst/>
              <a:defRPr/>
            </a:pPr>
            <a:r>
              <a:rPr lang="en-US" sz="2600" dirty="0" smtClean="0">
                <a:latin typeface="Arial" pitchFamily="34" charset="0"/>
                <a:cs typeface="Arial" pitchFamily="34" charset="0"/>
              </a:rPr>
              <a:t>3 </a:t>
            </a:r>
            <a:r>
              <a:rPr lang="en-US" sz="2600" noProof="0" dirty="0" smtClean="0">
                <a:latin typeface="Arial" pitchFamily="34" charset="0"/>
                <a:cs typeface="Arial" pitchFamily="34" charset="0"/>
              </a:rPr>
              <a:t>- Compact Balloons              4- Extension Cords</a:t>
            </a:r>
            <a:endParaRPr kumimoji="0" lang="en-US" sz="26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3" name="Picture 10" descr="gx0201_11"/>
          <p:cNvPicPr>
            <a:picLocks noChangeAspect="1" noChangeArrowheads="1"/>
          </p:cNvPicPr>
          <p:nvPr/>
        </p:nvPicPr>
        <p:blipFill>
          <a:blip r:embed="rId3" cstate="print"/>
          <a:srcRect/>
          <a:stretch>
            <a:fillRect/>
          </a:stretch>
        </p:blipFill>
        <p:spPr bwMode="auto">
          <a:xfrm>
            <a:off x="7315200" y="2590800"/>
            <a:ext cx="1142999" cy="2454953"/>
          </a:xfrm>
          <a:prstGeom prst="rect">
            <a:avLst/>
          </a:prstGeom>
          <a:noFill/>
        </p:spPr>
      </p:pic>
      <p:pic>
        <p:nvPicPr>
          <p:cNvPr id="27" name="Picture 5" descr="head lamp"/>
          <p:cNvPicPr>
            <a:picLocks noChangeAspect="1" noChangeArrowheads="1"/>
          </p:cNvPicPr>
          <p:nvPr/>
        </p:nvPicPr>
        <p:blipFill>
          <a:blip r:embed="rId4" cstate="print"/>
          <a:srcRect/>
          <a:stretch>
            <a:fillRect/>
          </a:stretch>
        </p:blipFill>
        <p:spPr bwMode="auto">
          <a:xfrm>
            <a:off x="2895600" y="3581400"/>
            <a:ext cx="1828800" cy="1475015"/>
          </a:xfrm>
          <a:prstGeom prst="rect">
            <a:avLst/>
          </a:prstGeom>
          <a:noFill/>
        </p:spPr>
      </p:pic>
      <p:pic>
        <p:nvPicPr>
          <p:cNvPr id="28" name="Picture 5"/>
          <p:cNvPicPr>
            <a:picLocks noChangeAspect="1" noChangeArrowheads="1"/>
          </p:cNvPicPr>
          <p:nvPr/>
        </p:nvPicPr>
        <p:blipFill>
          <a:blip r:embed="rId5" cstate="print"/>
          <a:srcRect/>
          <a:stretch>
            <a:fillRect/>
          </a:stretch>
        </p:blipFill>
        <p:spPr bwMode="auto">
          <a:xfrm>
            <a:off x="7696200" y="5410200"/>
            <a:ext cx="1447800" cy="14478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0AB1BDD9-5B47-4F5C-A7D3-783AD1255A4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2133600"/>
          </a:xfrm>
        </p:spPr>
        <p:txBody>
          <a:bodyPr/>
          <a:lstStyle/>
          <a:p>
            <a:r>
              <a:rPr lang="en-US" sz="3600" dirty="0" smtClean="0">
                <a:latin typeface="Arial" pitchFamily="34" charset="0"/>
                <a:cs typeface="Arial" pitchFamily="34" charset="0"/>
              </a:rPr>
              <a:t>What is Emergency Lighting</a:t>
            </a:r>
          </a:p>
          <a:p>
            <a:endParaRPr lang="en-US" dirty="0" smtClean="0"/>
          </a:p>
          <a:p>
            <a:pPr>
              <a:buNone/>
            </a:pPr>
            <a:endParaRPr lang="en-US" dirty="0"/>
          </a:p>
        </p:txBody>
      </p:sp>
      <p:sp>
        <p:nvSpPr>
          <p:cNvPr id="4" name="Title 1"/>
          <p:cNvSpPr txBox="1">
            <a:spLocks/>
          </p:cNvSpPr>
          <p:nvPr/>
        </p:nvSpPr>
        <p:spPr>
          <a:xfrm>
            <a:off x="609600" y="427038"/>
            <a:ext cx="8229600" cy="1143000"/>
          </a:xfrm>
          <a:prstGeom prst="rect">
            <a:avLst/>
          </a:prstGeom>
          <a:effectLst>
            <a:glow rad="139700">
              <a:schemeClr val="tx1">
                <a:lumMod val="65000"/>
                <a:alpha val="40000"/>
              </a:schemeClr>
            </a:glo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rPr>
              <a:t>Emergency </a:t>
            </a:r>
            <a:r>
              <a:rPr kumimoji="0" lang="en-US" sz="4400" b="1" i="0" u="none" strike="noStrike" kern="1200" cap="none" spc="0" normalizeH="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rPr>
              <a:t>Lighting</a:t>
            </a:r>
            <a:endParaRPr kumimoji="0" lang="en-US" sz="4400" b="1" i="0" u="none" strike="noStrike" kern="1200" cap="none" spc="0" normalizeH="0" baseline="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endParaRPr>
          </a:p>
        </p:txBody>
      </p:sp>
      <p:sp>
        <p:nvSpPr>
          <p:cNvPr id="5" name="Rectangle 4"/>
          <p:cNvSpPr/>
          <p:nvPr/>
        </p:nvSpPr>
        <p:spPr>
          <a:xfrm>
            <a:off x="-304800" y="2057400"/>
            <a:ext cx="9448800" cy="2092881"/>
          </a:xfrm>
          <a:prstGeom prst="rect">
            <a:avLst/>
          </a:prstGeom>
        </p:spPr>
        <p:txBody>
          <a:bodyPr wrap="square">
            <a:spAutoFit/>
          </a:bodyPr>
          <a:lstStyle/>
          <a:p>
            <a:pPr lvl="2"/>
            <a:r>
              <a:rPr lang="en-US" sz="2600" dirty="0" smtClean="0">
                <a:latin typeface="Arial" pitchFamily="34" charset="0"/>
                <a:cs typeface="Arial" pitchFamily="34" charset="0"/>
              </a:rPr>
              <a:t>- According to OSHA 1910.37(b)(1), Each exit route must         be adequately lighted so that an employee with normal vision can see along the exit route. </a:t>
            </a:r>
          </a:p>
          <a:p>
            <a:pPr lvl="2"/>
            <a:endParaRPr lang="en-US" sz="2600" dirty="0" smtClean="0"/>
          </a:p>
          <a:p>
            <a:pPr lvl="2"/>
            <a:r>
              <a:rPr lang="en-US" sz="2600" dirty="0" smtClean="0"/>
              <a:t> </a:t>
            </a:r>
          </a:p>
        </p:txBody>
      </p:sp>
      <p:sp>
        <p:nvSpPr>
          <p:cNvPr id="9" name="Content Placeholder 2"/>
          <p:cNvSpPr txBox="1">
            <a:spLocks/>
          </p:cNvSpPr>
          <p:nvPr/>
        </p:nvSpPr>
        <p:spPr>
          <a:xfrm>
            <a:off x="304800" y="3429000"/>
            <a:ext cx="7086600" cy="2667000"/>
          </a:xfrm>
          <a:prstGeom prst="rect">
            <a:avLst/>
          </a:prstGeom>
        </p:spPr>
        <p:txBody>
          <a:bodyPr vert="horz" lIns="91440" tIns="45720" rIns="91440" bIns="45720" rtlCol="0">
            <a:normAutofit/>
          </a:bodyPr>
          <a:lstStyle/>
          <a:p>
            <a:pPr marL="342900" marR="0" lvl="0" indent="-342900" algn="l" defTabSz="914400" eaLnBrk="1" fontAlgn="auto" latinLnBrk="0" hangingPunct="1">
              <a:lnSpc>
                <a:spcPct val="100000"/>
              </a:lnSpc>
              <a:spcBef>
                <a:spcPct val="20000"/>
              </a:spcBef>
              <a:spcAft>
                <a:spcPts val="0"/>
              </a:spcAft>
              <a:buClrTx/>
              <a:buSzTx/>
              <a:tabLst/>
              <a:defRPr/>
            </a:pPr>
            <a:r>
              <a:rPr lang="en-US" sz="3000" dirty="0" smtClean="0"/>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eaLnBrk="1" fontAlgn="auto" latinLnBrk="0" hangingPunct="1">
              <a:lnSpc>
                <a:spcPct val="100000"/>
              </a:lnSpc>
              <a:spcBef>
                <a:spcPct val="20000"/>
              </a:spcBef>
              <a:spcAft>
                <a:spcPts val="0"/>
              </a:spcAft>
              <a:buClrTx/>
              <a:buSzTx/>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4" descr="fire-exit-sign-01"/>
          <p:cNvPicPr>
            <a:picLocks noChangeAspect="1" noChangeArrowheads="1"/>
          </p:cNvPicPr>
          <p:nvPr/>
        </p:nvPicPr>
        <p:blipFill>
          <a:blip r:embed="rId2" cstate="print"/>
          <a:srcRect/>
          <a:stretch>
            <a:fillRect/>
          </a:stretch>
        </p:blipFill>
        <p:spPr bwMode="auto">
          <a:xfrm>
            <a:off x="5410200" y="4191000"/>
            <a:ext cx="2844800" cy="2133600"/>
          </a:xfrm>
          <a:prstGeom prst="rect">
            <a:avLst/>
          </a:prstGeom>
          <a:noFill/>
        </p:spPr>
      </p:pic>
      <p:pic>
        <p:nvPicPr>
          <p:cNvPr id="13" name="Picture 4" descr="emergency lighting"/>
          <p:cNvPicPr>
            <a:picLocks noChangeAspect="1" noChangeArrowheads="1"/>
          </p:cNvPicPr>
          <p:nvPr/>
        </p:nvPicPr>
        <p:blipFill>
          <a:blip r:embed="rId3" cstate="print"/>
          <a:srcRect/>
          <a:stretch>
            <a:fillRect/>
          </a:stretch>
        </p:blipFill>
        <p:spPr bwMode="auto">
          <a:xfrm>
            <a:off x="838200" y="4191000"/>
            <a:ext cx="2819400" cy="2128429"/>
          </a:xfrm>
          <a:prstGeom prst="rect">
            <a:avLst/>
          </a:prstGeom>
          <a:noFill/>
        </p:spPr>
      </p:pic>
      <p:sp>
        <p:nvSpPr>
          <p:cNvPr id="2" name="Slide Number Placeholder 1"/>
          <p:cNvSpPr>
            <a:spLocks noGrp="1"/>
          </p:cNvSpPr>
          <p:nvPr>
            <p:ph type="sldNum" sz="quarter" idx="12"/>
          </p:nvPr>
        </p:nvSpPr>
        <p:spPr/>
        <p:txBody>
          <a:bodyPr/>
          <a:lstStyle/>
          <a:p>
            <a:fld id="{0AB1BDD9-5B47-4F5C-A7D3-783AD1255A4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solidFill>
                  <a:srgbClr val="FFFF00"/>
                </a:solidFill>
              </a:rPr>
              <a:t>Best Practices</a:t>
            </a:r>
          </a:p>
        </p:txBody>
      </p:sp>
      <p:sp>
        <p:nvSpPr>
          <p:cNvPr id="21507" name="Rectangle 3"/>
          <p:cNvSpPr>
            <a:spLocks noGrp="1" noChangeArrowheads="1"/>
          </p:cNvSpPr>
          <p:nvPr>
            <p:ph type="body" idx="1"/>
          </p:nvPr>
        </p:nvSpPr>
        <p:spPr>
          <a:xfrm>
            <a:off x="457200" y="1600200"/>
            <a:ext cx="4800600" cy="4525963"/>
          </a:xfrm>
        </p:spPr>
        <p:txBody>
          <a:bodyPr/>
          <a:lstStyle/>
          <a:p>
            <a:pPr eaLnBrk="1" hangingPunct="1"/>
            <a:r>
              <a:rPr lang="en-US" sz="2400" b="1" dirty="0" smtClean="0"/>
              <a:t>Controlled zones for authorized personnel </a:t>
            </a:r>
          </a:p>
          <a:p>
            <a:pPr eaLnBrk="1" hangingPunct="1"/>
            <a:r>
              <a:rPr lang="en-US" sz="2400" b="1" dirty="0" smtClean="0"/>
              <a:t>Preconstruction design of temporary lighting and identification of potential hazards</a:t>
            </a:r>
          </a:p>
          <a:p>
            <a:pPr eaLnBrk="1" hangingPunct="1"/>
            <a:r>
              <a:rPr lang="en-US" sz="2400" b="1" dirty="0" smtClean="0"/>
              <a:t>Proper hazard signs and notifications</a:t>
            </a:r>
          </a:p>
          <a:p>
            <a:pPr eaLnBrk="1" hangingPunct="1"/>
            <a:r>
              <a:rPr lang="en-US" sz="2400" b="1" dirty="0" smtClean="0"/>
              <a:t>Frequent and detailed inspections to check foot-candles</a:t>
            </a:r>
          </a:p>
          <a:p>
            <a:pPr lvl="1" eaLnBrk="1" hangingPunct="1"/>
            <a:r>
              <a:rPr lang="en-US" sz="2400" b="1" dirty="0" smtClean="0"/>
              <a:t>Foot-candle Meter</a:t>
            </a:r>
          </a:p>
          <a:p>
            <a:pPr lvl="1" eaLnBrk="1" hangingPunct="1"/>
            <a:endParaRPr lang="en-US" sz="2200" dirty="0" smtClean="0">
              <a:solidFill>
                <a:srgbClr val="FFFF00"/>
              </a:solidFill>
            </a:endParaRPr>
          </a:p>
          <a:p>
            <a:pPr eaLnBrk="1" hangingPunct="1"/>
            <a:endParaRPr lang="en-US" sz="2800" dirty="0" smtClean="0"/>
          </a:p>
          <a:p>
            <a:pPr eaLnBrk="1" hangingPunct="1"/>
            <a:endParaRPr lang="en-US" sz="2800" dirty="0" smtClean="0"/>
          </a:p>
        </p:txBody>
      </p:sp>
      <p:pic>
        <p:nvPicPr>
          <p:cNvPr id="21508" name="Picture 4" descr="light meter"/>
          <p:cNvPicPr>
            <a:picLocks noChangeAspect="1" noChangeArrowheads="1"/>
          </p:cNvPicPr>
          <p:nvPr/>
        </p:nvPicPr>
        <p:blipFill>
          <a:blip r:embed="rId2" cstate="print"/>
          <a:srcRect/>
          <a:stretch>
            <a:fillRect/>
          </a:stretch>
        </p:blipFill>
        <p:spPr bwMode="auto">
          <a:xfrm>
            <a:off x="5715000" y="1752600"/>
            <a:ext cx="3038475" cy="4295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AB1BDD9-5B47-4F5C-A7D3-783AD1255A4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6553200" y="1491668"/>
            <a:ext cx="2590800" cy="3690091"/>
          </a:xfrm>
          <a:prstGeom prst="rect">
            <a:avLst/>
          </a:prstGeom>
          <a:noFill/>
        </p:spPr>
      </p:pic>
      <p:sp>
        <p:nvSpPr>
          <p:cNvPr id="3" name="Content Placeholder 2"/>
          <p:cNvSpPr>
            <a:spLocks noGrp="1"/>
          </p:cNvSpPr>
          <p:nvPr>
            <p:ph idx="1"/>
          </p:nvPr>
        </p:nvSpPr>
        <p:spPr>
          <a:xfrm>
            <a:off x="76200" y="2590800"/>
            <a:ext cx="9067800" cy="5029200"/>
          </a:xfrm>
        </p:spPr>
        <p:txBody>
          <a:bodyPr>
            <a:normAutofit/>
          </a:bodyPr>
          <a:lstStyle/>
          <a:p>
            <a:r>
              <a:rPr lang="en-US" dirty="0" smtClean="0">
                <a:latin typeface="Arial" pitchFamily="34" charset="0"/>
                <a:cs typeface="Arial" pitchFamily="34" charset="0"/>
              </a:rPr>
              <a:t>Hardhats with lights</a:t>
            </a:r>
          </a:p>
          <a:p>
            <a:r>
              <a:rPr lang="en-US" dirty="0" smtClean="0">
                <a:latin typeface="Arial" pitchFamily="34" charset="0"/>
                <a:cs typeface="Arial" pitchFamily="34" charset="0"/>
              </a:rPr>
              <a:t>Reflective vests</a:t>
            </a:r>
          </a:p>
          <a:p>
            <a:r>
              <a:rPr lang="en-US" dirty="0" smtClean="0">
                <a:latin typeface="Arial" pitchFamily="34" charset="0"/>
                <a:cs typeface="Arial" pitchFamily="34" charset="0"/>
              </a:rPr>
              <a:t>Proper emergency lighting</a:t>
            </a:r>
          </a:p>
          <a:p>
            <a:r>
              <a:rPr lang="en-US" dirty="0" smtClean="0">
                <a:latin typeface="Arial" pitchFamily="34" charset="0"/>
                <a:cs typeface="Arial" pitchFamily="34" charset="0"/>
              </a:rPr>
              <a:t>Inspection on lighting sources</a:t>
            </a:r>
          </a:p>
          <a:p>
            <a:r>
              <a:rPr lang="en-US" dirty="0" smtClean="0">
                <a:latin typeface="Arial" pitchFamily="34" charset="0"/>
                <a:cs typeface="Arial" pitchFamily="34" charset="0"/>
              </a:rPr>
              <a:t>Protect all the temporary lighting</a:t>
            </a:r>
          </a:p>
          <a:p>
            <a:r>
              <a:rPr lang="en-US" dirty="0" smtClean="0">
                <a:latin typeface="Arial" pitchFamily="34" charset="0"/>
                <a:cs typeface="Arial" pitchFamily="34" charset="0"/>
              </a:rPr>
              <a:t>Avoid too much lighting, and too little lighting.</a:t>
            </a:r>
          </a:p>
          <a:p>
            <a:endParaRPr lang="en-US" sz="3600" dirty="0" smtClean="0"/>
          </a:p>
          <a:p>
            <a:pPr>
              <a:buNone/>
            </a:pPr>
            <a:endParaRPr lang="en-US" dirty="0" smtClean="0"/>
          </a:p>
          <a:p>
            <a:pPr>
              <a:buNone/>
            </a:pPr>
            <a:endParaRPr lang="en-US" dirty="0"/>
          </a:p>
        </p:txBody>
      </p:sp>
      <p:sp>
        <p:nvSpPr>
          <p:cNvPr id="4" name="Title 1"/>
          <p:cNvSpPr txBox="1">
            <a:spLocks/>
          </p:cNvSpPr>
          <p:nvPr/>
        </p:nvSpPr>
        <p:spPr>
          <a:xfrm>
            <a:off x="609600" y="427038"/>
            <a:ext cx="8229600" cy="1143000"/>
          </a:xfrm>
          <a:prstGeom prst="rect">
            <a:avLst/>
          </a:prstGeom>
          <a:effectLst>
            <a:glow rad="139700">
              <a:schemeClr val="tx1">
                <a:lumMod val="65000"/>
                <a:alpha val="40000"/>
              </a:schemeClr>
            </a:glo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glow rad="101600">
                    <a:schemeClr val="tx1">
                      <a:lumMod val="65000"/>
                      <a:alpha val="60000"/>
                    </a:schemeClr>
                  </a:glow>
                </a:effectLst>
                <a:uLnTx/>
                <a:uFillTx/>
                <a:latin typeface="Arial" pitchFamily="34" charset="0"/>
                <a:ea typeface="+mj-ea"/>
                <a:cs typeface="Arial" pitchFamily="34" charset="0"/>
              </a:rPr>
              <a:t>Best Practices</a:t>
            </a:r>
          </a:p>
        </p:txBody>
      </p:sp>
      <p:sp>
        <p:nvSpPr>
          <p:cNvPr id="9" name="Content Placeholder 2"/>
          <p:cNvSpPr txBox="1">
            <a:spLocks/>
          </p:cNvSpPr>
          <p:nvPr/>
        </p:nvSpPr>
        <p:spPr>
          <a:xfrm>
            <a:off x="304800" y="3429000"/>
            <a:ext cx="7086600" cy="2667000"/>
          </a:xfrm>
          <a:prstGeom prst="rect">
            <a:avLst/>
          </a:prstGeom>
        </p:spPr>
        <p:txBody>
          <a:bodyPr vert="horz" lIns="91440" tIns="45720" rIns="91440" bIns="45720" rtlCol="0">
            <a:normAutofit/>
          </a:bodyPr>
          <a:lstStyle/>
          <a:p>
            <a:pPr marL="342900" marR="0" lvl="0" indent="-342900" algn="l" defTabSz="914400" eaLnBrk="1" fontAlgn="auto" latinLnBrk="0" hangingPunct="1">
              <a:lnSpc>
                <a:spcPct val="100000"/>
              </a:lnSpc>
              <a:spcBef>
                <a:spcPct val="20000"/>
              </a:spcBef>
              <a:spcAft>
                <a:spcPts val="0"/>
              </a:spcAft>
              <a:buClrTx/>
              <a:buSzTx/>
              <a:tabLst/>
              <a:defRPr/>
            </a:pPr>
            <a:r>
              <a:rPr lang="en-US" sz="3000" dirty="0" smtClean="0"/>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eaLnBrk="1" fontAlgn="auto" latinLnBrk="0" hangingPunct="1">
              <a:lnSpc>
                <a:spcPct val="100000"/>
              </a:lnSpc>
              <a:spcBef>
                <a:spcPct val="20000"/>
              </a:spcBef>
              <a:spcAft>
                <a:spcPts val="0"/>
              </a:spcAft>
              <a:buClrTx/>
              <a:buSzTx/>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0AB1BDD9-5B47-4F5C-A7D3-783AD1255A48}"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358" presetClass="entr" presetSubtype="29941156"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solidFill>
                  <a:srgbClr val="FFFF00"/>
                </a:solidFill>
              </a:rPr>
              <a:t>Temporary Lighting</a:t>
            </a:r>
          </a:p>
        </p:txBody>
      </p:sp>
      <p:sp>
        <p:nvSpPr>
          <p:cNvPr id="10243" name="Rectangle 3"/>
          <p:cNvSpPr>
            <a:spLocks noGrp="1" noChangeArrowheads="1"/>
          </p:cNvSpPr>
          <p:nvPr>
            <p:ph type="body" idx="1"/>
          </p:nvPr>
        </p:nvSpPr>
        <p:spPr/>
        <p:txBody>
          <a:bodyPr/>
          <a:lstStyle/>
          <a:p>
            <a:r>
              <a:rPr lang="en-US" sz="3600"/>
              <a:t>Extension Cords/ String Lighting</a:t>
            </a:r>
          </a:p>
          <a:p>
            <a:r>
              <a:rPr lang="en-US" sz="3600"/>
              <a:t>Head Lamps/ Flash lights</a:t>
            </a:r>
          </a:p>
        </p:txBody>
      </p:sp>
      <p:pic>
        <p:nvPicPr>
          <p:cNvPr id="10247" name="Picture 7" descr="temp ligh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048000"/>
            <a:ext cx="3886200" cy="36718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38</a:t>
            </a:fld>
            <a:endParaRPr lang="en-US"/>
          </a:p>
        </p:txBody>
      </p:sp>
    </p:spTree>
    <p:extLst>
      <p:ext uri="{BB962C8B-B14F-4D97-AF65-F5344CB8AC3E}">
        <p14:creationId xmlns:p14="http://schemas.microsoft.com/office/powerpoint/2010/main" val="30125372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a:solidFill>
                  <a:srgbClr val="FFFF00"/>
                </a:solidFill>
              </a:rPr>
              <a:t>Extension Cord/ String Lighting</a:t>
            </a:r>
          </a:p>
        </p:txBody>
      </p:sp>
      <p:sp>
        <p:nvSpPr>
          <p:cNvPr id="8195" name="Rectangle 3"/>
          <p:cNvSpPr>
            <a:spLocks noGrp="1" noChangeArrowheads="1"/>
          </p:cNvSpPr>
          <p:nvPr>
            <p:ph type="body" idx="1"/>
          </p:nvPr>
        </p:nvSpPr>
        <p:spPr/>
        <p:txBody>
          <a:bodyPr/>
          <a:lstStyle/>
          <a:p>
            <a:r>
              <a:rPr lang="en-US"/>
              <a:t>Extension cord with light bulbs attached at set intervals</a:t>
            </a:r>
          </a:p>
          <a:p>
            <a:r>
              <a:rPr lang="en-US"/>
              <a:t>Each bulb must be covered with a plastic cage to protect bulbs from breaking</a:t>
            </a:r>
          </a:p>
          <a:p>
            <a:r>
              <a:rPr lang="en-US"/>
              <a:t>Very important to be strung properly</a:t>
            </a:r>
          </a:p>
        </p:txBody>
      </p:sp>
      <p:pic>
        <p:nvPicPr>
          <p:cNvPr id="8196" name="Picture 4" descr="string ligh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43400"/>
            <a:ext cx="2381250" cy="2343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39</a:t>
            </a:fld>
            <a:endParaRPr lang="en-US"/>
          </a:p>
        </p:txBody>
      </p:sp>
    </p:spTree>
    <p:extLst>
      <p:ext uri="{BB962C8B-B14F-4D97-AF65-F5344CB8AC3E}">
        <p14:creationId xmlns:p14="http://schemas.microsoft.com/office/powerpoint/2010/main" val="20468965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glow rad="101600">
                    <a:schemeClr val="tx1">
                      <a:lumMod val="65000"/>
                      <a:alpha val="60000"/>
                    </a:schemeClr>
                  </a:glow>
                </a:effectLst>
                <a:latin typeface="Arial" pitchFamily="34" charset="0"/>
                <a:cs typeface="Arial" pitchFamily="34" charset="0"/>
              </a:rPr>
              <a:t>Lighting - Is it Important ?</a:t>
            </a:r>
            <a:endParaRPr lang="en-US" b="1" dirty="0">
              <a:solidFill>
                <a:srgbClr val="FFFF00"/>
              </a:solidFill>
              <a:effectLst>
                <a:glow rad="101600">
                  <a:schemeClr val="tx1">
                    <a:lumMod val="65000"/>
                    <a:alpha val="60000"/>
                  </a:schemeClr>
                </a:glow>
              </a:effectLst>
              <a:latin typeface="Arial" pitchFamily="34" charset="0"/>
              <a:cs typeface="Arial" pitchFamily="34" charset="0"/>
            </a:endParaRPr>
          </a:p>
        </p:txBody>
      </p:sp>
      <p:sp>
        <p:nvSpPr>
          <p:cNvPr id="3" name="Content Placeholder 2"/>
          <p:cNvSpPr>
            <a:spLocks noGrp="1"/>
          </p:cNvSpPr>
          <p:nvPr>
            <p:ph idx="1"/>
          </p:nvPr>
        </p:nvSpPr>
        <p:spPr>
          <a:xfrm>
            <a:off x="381000" y="2514600"/>
            <a:ext cx="8229600" cy="4343400"/>
          </a:xfrm>
        </p:spPr>
        <p:txBody>
          <a:bodyPr>
            <a:normAutofit/>
          </a:bodyPr>
          <a:lstStyle/>
          <a:p>
            <a:r>
              <a:rPr lang="en-US" u="sng" dirty="0" smtClean="0">
                <a:latin typeface="Arial" pitchFamily="34" charset="0"/>
                <a:cs typeface="Arial" pitchFamily="34" charset="0"/>
              </a:rPr>
              <a:t>Insufficient lighting can cause:</a:t>
            </a:r>
          </a:p>
          <a:p>
            <a:pPr marL="342900" lvl="1" indent="-342900">
              <a:buFontTx/>
              <a:buChar char="-"/>
            </a:pPr>
            <a:r>
              <a:rPr lang="en-US" sz="2400" dirty="0" smtClean="0">
                <a:latin typeface="Arial" pitchFamily="34" charset="0"/>
                <a:cs typeface="Arial" pitchFamily="34" charset="0"/>
              </a:rPr>
              <a:t>Unsafe working conditions resulting in Injuries from unseen hazards/ death.</a:t>
            </a:r>
          </a:p>
          <a:p>
            <a:pPr marL="342900" lvl="1" indent="-342900">
              <a:buFontTx/>
              <a:buChar char="-"/>
            </a:pPr>
            <a:r>
              <a:rPr lang="en-US" sz="2400" dirty="0" smtClean="0">
                <a:latin typeface="Arial" pitchFamily="34" charset="0"/>
                <a:cs typeface="Arial" pitchFamily="34" charset="0"/>
              </a:rPr>
              <a:t>Loss of productivity.</a:t>
            </a:r>
          </a:p>
          <a:p>
            <a:pPr marL="342900" lvl="1" indent="-342900">
              <a:buFontTx/>
              <a:buChar char="-"/>
            </a:pPr>
            <a:r>
              <a:rPr lang="en-US" sz="2400" dirty="0" smtClean="0">
                <a:latin typeface="Arial" pitchFamily="34" charset="0"/>
                <a:cs typeface="Arial" pitchFamily="34" charset="0"/>
              </a:rPr>
              <a:t>Loss of quality.</a:t>
            </a:r>
          </a:p>
          <a:p>
            <a:pPr marL="342900" lvl="1" indent="-342900">
              <a:buFontTx/>
              <a:buChar char="-"/>
            </a:pPr>
            <a:r>
              <a:rPr lang="en-US" sz="2400" dirty="0" smtClean="0">
                <a:latin typeface="Arial" pitchFamily="34" charset="0"/>
                <a:cs typeface="Arial" pitchFamily="34" charset="0"/>
              </a:rPr>
              <a:t>Eye strain</a:t>
            </a:r>
            <a:endParaRPr lang="en-US" sz="2400" dirty="0" smtClean="0">
              <a:latin typeface="Arial" pitchFamily="34" charset="0"/>
              <a:cs typeface="Arial" pitchFamily="34" charset="0"/>
            </a:endParaRPr>
          </a:p>
          <a:p>
            <a:pPr marL="342900" lvl="1" indent="-342900">
              <a:buFontTx/>
              <a:buChar char="-"/>
            </a:pPr>
            <a:r>
              <a:rPr lang="en-US" sz="2400" dirty="0" smtClean="0">
                <a:latin typeface="Arial" pitchFamily="34" charset="0"/>
                <a:cs typeface="Arial" pitchFamily="34" charset="0"/>
              </a:rPr>
              <a:t>Blurred Vision</a:t>
            </a:r>
          </a:p>
          <a:p>
            <a:pPr marL="342900" lvl="1" indent="-342900">
              <a:buFontTx/>
              <a:buChar char="-"/>
            </a:pPr>
            <a:r>
              <a:rPr lang="en-US" sz="2400" dirty="0" smtClean="0">
                <a:latin typeface="Arial" pitchFamily="34" charset="0"/>
                <a:cs typeface="Arial" pitchFamily="34" charset="0"/>
              </a:rPr>
              <a:t>Head aches</a:t>
            </a:r>
            <a:endParaRPr lang="en-US" sz="2400" dirty="0" smtClean="0">
              <a:latin typeface="Arial" pitchFamily="34" charset="0"/>
              <a:cs typeface="Arial" pitchFamily="34" charset="0"/>
            </a:endParaRPr>
          </a:p>
          <a:p>
            <a:pPr marL="342900" lvl="1" indent="-342900">
              <a:buFontTx/>
              <a:buChar char="-"/>
            </a:pPr>
            <a:r>
              <a:rPr lang="en-US" sz="2400" dirty="0" smtClean="0">
                <a:latin typeface="Arial" pitchFamily="34" charset="0"/>
                <a:cs typeface="Arial" pitchFamily="34" charset="0"/>
              </a:rPr>
              <a:t>A reduction in mental alertness</a:t>
            </a:r>
          </a:p>
          <a:p>
            <a:pPr marL="342900" lvl="1" indent="-342900">
              <a:buFontTx/>
              <a:buChar char="-"/>
            </a:pPr>
            <a:endParaRPr lang="en-US" sz="2400" dirty="0" smtClean="0"/>
          </a:p>
          <a:p>
            <a:pPr marL="342900" lvl="1" indent="-342900">
              <a:buNone/>
            </a:pPr>
            <a:endParaRPr lang="en-US" sz="2400" dirty="0" smtClean="0"/>
          </a:p>
        </p:txBody>
      </p:sp>
      <p:sp>
        <p:nvSpPr>
          <p:cNvPr id="4" name="Rectangle 3"/>
          <p:cNvSpPr/>
          <p:nvPr/>
        </p:nvSpPr>
        <p:spPr>
          <a:xfrm>
            <a:off x="228600" y="1371600"/>
            <a:ext cx="7439857" cy="523220"/>
          </a:xfrm>
          <a:prstGeom prst="rect">
            <a:avLst/>
          </a:prstGeom>
        </p:spPr>
        <p:txBody>
          <a:bodyPr wrap="none">
            <a:spAutoFit/>
          </a:bodyPr>
          <a:lstStyle/>
          <a:p>
            <a:r>
              <a:rPr lang="en-US" sz="2800" u="sng" dirty="0" smtClean="0">
                <a:latin typeface="Arial" pitchFamily="34" charset="0"/>
                <a:cs typeface="Arial" pitchFamily="34" charset="0"/>
              </a:rPr>
              <a:t>If a worker cannot see, a worker cannot work.</a:t>
            </a:r>
          </a:p>
        </p:txBody>
      </p:sp>
      <p:pic>
        <p:nvPicPr>
          <p:cNvPr id="7" name="Picture 4" descr="regular bulb"/>
          <p:cNvPicPr>
            <a:picLocks noChangeAspect="1" noChangeArrowheads="1"/>
          </p:cNvPicPr>
          <p:nvPr/>
        </p:nvPicPr>
        <p:blipFill>
          <a:blip r:embed="rId2" cstate="print"/>
          <a:srcRect/>
          <a:stretch>
            <a:fillRect/>
          </a:stretch>
        </p:blipFill>
        <p:spPr bwMode="auto">
          <a:xfrm>
            <a:off x="6477000" y="3650391"/>
            <a:ext cx="2106613" cy="2979009"/>
          </a:xfrm>
          <a:prstGeom prst="rect">
            <a:avLst/>
          </a:prstGeom>
          <a:noFill/>
        </p:spPr>
      </p:pic>
      <p:sp>
        <p:nvSpPr>
          <p:cNvPr id="5" name="Slide Number Placeholder 4"/>
          <p:cNvSpPr>
            <a:spLocks noGrp="1"/>
          </p:cNvSpPr>
          <p:nvPr>
            <p:ph type="sldNum" sz="quarter" idx="12"/>
          </p:nvPr>
        </p:nvSpPr>
        <p:spPr/>
        <p:txBody>
          <a:bodyPr/>
          <a:lstStyle/>
          <a:p>
            <a:fld id="{0AB1BDD9-5B47-4F5C-A7D3-783AD1255A4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eaLnBrk="1" hangingPunct="1"/>
            <a:r>
              <a:rPr lang="en-US" sz="5400" b="1" smtClean="0">
                <a:solidFill>
                  <a:srgbClr val="FFFF00"/>
                </a:solidFill>
              </a:rPr>
              <a:t>Think Safety</a:t>
            </a:r>
          </a:p>
        </p:txBody>
      </p:sp>
      <p:sp>
        <p:nvSpPr>
          <p:cNvPr id="22531" name="Rectangle 9"/>
          <p:cNvSpPr>
            <a:spLocks noGrp="1" noChangeArrowheads="1"/>
          </p:cNvSpPr>
          <p:nvPr>
            <p:ph type="subTitle" idx="1"/>
          </p:nvPr>
        </p:nvSpPr>
        <p:spPr/>
        <p:txBody>
          <a:bodyPr/>
          <a:lstStyle/>
          <a:p>
            <a:pPr eaLnBrk="1" hangingPunct="1"/>
            <a:r>
              <a:rPr lang="en-US" sz="5400" b="1" smtClean="0">
                <a:solidFill>
                  <a:srgbClr val="FFFF00"/>
                </a:solidFill>
              </a:rPr>
              <a:t>Work Safely</a:t>
            </a:r>
          </a:p>
        </p:txBody>
      </p:sp>
      <p:sp>
        <p:nvSpPr>
          <p:cNvPr id="2" name="Slide Number Placeholder 1"/>
          <p:cNvSpPr>
            <a:spLocks noGrp="1"/>
          </p:cNvSpPr>
          <p:nvPr>
            <p:ph type="sldNum" sz="quarter" idx="12"/>
          </p:nvPr>
        </p:nvSpPr>
        <p:spPr/>
        <p:txBody>
          <a:bodyPr/>
          <a:lstStyle/>
          <a:p>
            <a:fld id="{0AB1BDD9-5B47-4F5C-A7D3-783AD1255A48}"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b="1" dirty="0">
                <a:solidFill>
                  <a:srgbClr val="FFFF00"/>
                </a:solidFill>
              </a:rPr>
              <a:t>Why </a:t>
            </a:r>
            <a:r>
              <a:rPr lang="en-US" b="1" dirty="0" smtClean="0">
                <a:solidFill>
                  <a:srgbClr val="FFFF00"/>
                </a:solidFill>
              </a:rPr>
              <a:t>is Good Lighting </a:t>
            </a:r>
            <a:r>
              <a:rPr lang="en-US" b="1" dirty="0">
                <a:solidFill>
                  <a:srgbClr val="FFFF00"/>
                </a:solidFill>
              </a:rPr>
              <a:t>Important?</a:t>
            </a:r>
          </a:p>
        </p:txBody>
      </p:sp>
      <p:sp>
        <p:nvSpPr>
          <p:cNvPr id="4099" name="Rectangle 3"/>
          <p:cNvSpPr>
            <a:spLocks noGrp="1" noChangeArrowheads="1"/>
          </p:cNvSpPr>
          <p:nvPr>
            <p:ph type="body" sz="half" idx="1"/>
          </p:nvPr>
        </p:nvSpPr>
        <p:spPr/>
        <p:txBody>
          <a:bodyPr/>
          <a:lstStyle/>
          <a:p>
            <a:endParaRPr lang="en-US"/>
          </a:p>
          <a:p>
            <a:endParaRPr lang="en-US"/>
          </a:p>
        </p:txBody>
      </p:sp>
      <p:sp>
        <p:nvSpPr>
          <p:cNvPr id="4101" name="Rectangle 5"/>
          <p:cNvSpPr>
            <a:spLocks noGrp="1" noChangeArrowheads="1"/>
          </p:cNvSpPr>
          <p:nvPr>
            <p:ph type="body" sz="half" idx="2"/>
          </p:nvPr>
        </p:nvSpPr>
        <p:spPr/>
        <p:txBody>
          <a:bodyPr/>
          <a:lstStyle/>
          <a:p>
            <a:r>
              <a:rPr lang="en-US"/>
              <a:t>Increases Productivity </a:t>
            </a:r>
          </a:p>
          <a:p>
            <a:r>
              <a:rPr lang="en-US"/>
              <a:t>Enhances Comfort</a:t>
            </a:r>
          </a:p>
          <a:p>
            <a:r>
              <a:rPr lang="en-US"/>
              <a:t>Most importantly improves safety</a:t>
            </a:r>
          </a:p>
        </p:txBody>
      </p:sp>
      <p:pic>
        <p:nvPicPr>
          <p:cNvPr id="4100" name="Picture 4" descr="pointing l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895600"/>
            <a:ext cx="3052763" cy="34004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AB1BDD9-5B47-4F5C-A7D3-783AD1255A48}" type="slidenum">
              <a:rPr lang="en-US" smtClean="0"/>
              <a:pPr/>
              <a:t>5</a:t>
            </a:fld>
            <a:endParaRPr lang="en-US"/>
          </a:p>
        </p:txBody>
      </p:sp>
    </p:spTree>
    <p:extLst>
      <p:ext uri="{BB962C8B-B14F-4D97-AF65-F5344CB8AC3E}">
        <p14:creationId xmlns:p14="http://schemas.microsoft.com/office/powerpoint/2010/main" val="29965989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z="4000" b="1" dirty="0" smtClean="0">
                <a:solidFill>
                  <a:srgbClr val="FFFF00"/>
                </a:solidFill>
              </a:rPr>
              <a:t>Amount of Temporary Lighting needed depends on…</a:t>
            </a:r>
          </a:p>
        </p:txBody>
      </p:sp>
      <p:sp>
        <p:nvSpPr>
          <p:cNvPr id="5123" name="Rectangle 3"/>
          <p:cNvSpPr>
            <a:spLocks noGrp="1" noChangeArrowheads="1"/>
          </p:cNvSpPr>
          <p:nvPr>
            <p:ph type="body" idx="1"/>
          </p:nvPr>
        </p:nvSpPr>
        <p:spPr>
          <a:xfrm>
            <a:off x="457200" y="2286000"/>
            <a:ext cx="8229600" cy="3840163"/>
          </a:xfrm>
        </p:spPr>
        <p:txBody>
          <a:bodyPr/>
          <a:lstStyle/>
          <a:p>
            <a:pPr eaLnBrk="1" hangingPunct="1"/>
            <a:r>
              <a:rPr lang="en-US" b="1" dirty="0" smtClean="0"/>
              <a:t>Size or design of building</a:t>
            </a:r>
          </a:p>
          <a:p>
            <a:pPr eaLnBrk="1" hangingPunct="1"/>
            <a:r>
              <a:rPr lang="en-US" b="1" dirty="0" smtClean="0"/>
              <a:t>Working Hours</a:t>
            </a:r>
          </a:p>
          <a:p>
            <a:pPr eaLnBrk="1" hangingPunct="1"/>
            <a:r>
              <a:rPr lang="en-US" b="1" dirty="0" smtClean="0"/>
              <a:t>Time of the Year</a:t>
            </a:r>
          </a:p>
          <a:p>
            <a:pPr eaLnBrk="1" hangingPunct="1"/>
            <a:r>
              <a:rPr lang="en-US" b="1" dirty="0" smtClean="0"/>
              <a:t>Weather Conditions</a:t>
            </a:r>
          </a:p>
        </p:txBody>
      </p:sp>
      <p:sp>
        <p:nvSpPr>
          <p:cNvPr id="2" name="Slide Number Placeholder 1"/>
          <p:cNvSpPr>
            <a:spLocks noGrp="1"/>
          </p:cNvSpPr>
          <p:nvPr>
            <p:ph type="sldNum" sz="quarter" idx="12"/>
          </p:nvPr>
        </p:nvSpPr>
        <p:spPr/>
        <p:txBody>
          <a:bodyPr/>
          <a:lstStyle/>
          <a:p>
            <a:fld id="{0AB1BDD9-5B47-4F5C-A7D3-783AD1255A4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FFFF00"/>
                </a:solidFill>
              </a:rPr>
              <a:t>Aspects of Adequate Lighting:</a:t>
            </a:r>
          </a:p>
        </p:txBody>
      </p:sp>
      <p:sp>
        <p:nvSpPr>
          <p:cNvPr id="6147" name="Rectangle 3"/>
          <p:cNvSpPr>
            <a:spLocks noGrp="1" noChangeArrowheads="1"/>
          </p:cNvSpPr>
          <p:nvPr>
            <p:ph type="body" idx="1"/>
          </p:nvPr>
        </p:nvSpPr>
        <p:spPr/>
        <p:txBody>
          <a:bodyPr/>
          <a:lstStyle/>
          <a:p>
            <a:pPr eaLnBrk="1" hangingPunct="1">
              <a:lnSpc>
                <a:spcPct val="90000"/>
              </a:lnSpc>
            </a:pPr>
            <a:r>
              <a:rPr lang="en-US" b="1" dirty="0" smtClean="0"/>
              <a:t>Quantity</a:t>
            </a:r>
          </a:p>
          <a:p>
            <a:pPr lvl="1" eaLnBrk="1" hangingPunct="1">
              <a:lnSpc>
                <a:spcPct val="90000"/>
              </a:lnSpc>
            </a:pPr>
            <a:r>
              <a:rPr lang="en-US" b="1" dirty="0" smtClean="0"/>
              <a:t>Only quantity of light is measurable  (</a:t>
            </a:r>
            <a:r>
              <a:rPr lang="en-US" b="1" dirty="0" err="1" smtClean="0"/>
              <a:t>footcandles</a:t>
            </a:r>
            <a:r>
              <a:rPr lang="en-US" b="1" dirty="0" smtClean="0"/>
              <a:t>)</a:t>
            </a:r>
          </a:p>
          <a:p>
            <a:pPr lvl="1" eaLnBrk="1" hangingPunct="1">
              <a:lnSpc>
                <a:spcPct val="90000"/>
              </a:lnSpc>
            </a:pPr>
            <a:r>
              <a:rPr lang="en-US" b="1" dirty="0" smtClean="0"/>
              <a:t>OSHA uses quantity to establish minimum standards for illumination</a:t>
            </a:r>
          </a:p>
          <a:p>
            <a:pPr eaLnBrk="1" hangingPunct="1">
              <a:lnSpc>
                <a:spcPct val="90000"/>
              </a:lnSpc>
            </a:pPr>
            <a:r>
              <a:rPr lang="en-US" b="1" dirty="0" smtClean="0"/>
              <a:t>Improper Contrast</a:t>
            </a:r>
          </a:p>
          <a:p>
            <a:pPr eaLnBrk="1" hangingPunct="1">
              <a:lnSpc>
                <a:spcPct val="90000"/>
              </a:lnSpc>
            </a:pPr>
            <a:r>
              <a:rPr lang="en-US" b="1" dirty="0" smtClean="0"/>
              <a:t>Brightness</a:t>
            </a:r>
          </a:p>
          <a:p>
            <a:pPr eaLnBrk="1" hangingPunct="1">
              <a:lnSpc>
                <a:spcPct val="90000"/>
              </a:lnSpc>
            </a:pPr>
            <a:r>
              <a:rPr lang="en-US" b="1" dirty="0" smtClean="0"/>
              <a:t>Glare</a:t>
            </a:r>
          </a:p>
          <a:p>
            <a:pPr eaLnBrk="1" hangingPunct="1">
              <a:lnSpc>
                <a:spcPct val="90000"/>
              </a:lnSpc>
            </a:pPr>
            <a:r>
              <a:rPr lang="en-US" b="1" dirty="0" smtClean="0"/>
              <a:t>Reflection</a:t>
            </a:r>
          </a:p>
        </p:txBody>
      </p:sp>
      <p:sp>
        <p:nvSpPr>
          <p:cNvPr id="2" name="Slide Number Placeholder 1"/>
          <p:cNvSpPr>
            <a:spLocks noGrp="1"/>
          </p:cNvSpPr>
          <p:nvPr>
            <p:ph type="sldNum" sz="quarter" idx="12"/>
          </p:nvPr>
        </p:nvSpPr>
        <p:spPr/>
        <p:txBody>
          <a:bodyPr/>
          <a:lstStyle/>
          <a:p>
            <a:fld id="{0AB1BDD9-5B47-4F5C-A7D3-783AD1255A4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b="1" dirty="0" smtClean="0">
                <a:solidFill>
                  <a:srgbClr val="FFFF00"/>
                </a:solidFill>
              </a:rPr>
              <a:t>Determining Foot-candles</a:t>
            </a:r>
          </a:p>
        </p:txBody>
      </p:sp>
      <p:sp>
        <p:nvSpPr>
          <p:cNvPr id="7171" name="Rectangle 5"/>
          <p:cNvSpPr>
            <a:spLocks noGrp="1" noChangeArrowheads="1"/>
          </p:cNvSpPr>
          <p:nvPr>
            <p:ph type="body" sz="half" idx="1"/>
          </p:nvPr>
        </p:nvSpPr>
        <p:spPr>
          <a:xfrm>
            <a:off x="457200" y="1905000"/>
            <a:ext cx="3124200" cy="4221163"/>
          </a:xfrm>
        </p:spPr>
        <p:txBody>
          <a:bodyPr/>
          <a:lstStyle/>
          <a:p>
            <a:pPr eaLnBrk="1" hangingPunct="1"/>
            <a:r>
              <a:rPr lang="en-US" sz="2800" b="1" dirty="0" smtClean="0"/>
              <a:t>A foot-candle is a unit of measure of the intensity of light falling on a surface, equal to one lumen per square foot.</a:t>
            </a:r>
          </a:p>
        </p:txBody>
      </p:sp>
      <p:pic>
        <p:nvPicPr>
          <p:cNvPr id="7172" name="Picture 7" descr="lumens"/>
          <p:cNvPicPr>
            <a:picLocks noGrp="1" noChangeAspect="1" noChangeArrowheads="1"/>
          </p:cNvPicPr>
          <p:nvPr>
            <p:ph sz="half" idx="2"/>
          </p:nvPr>
        </p:nvPicPr>
        <p:blipFill>
          <a:blip r:embed="rId2" cstate="print"/>
          <a:srcRect/>
          <a:stretch>
            <a:fillRect/>
          </a:stretch>
        </p:blipFill>
        <p:spPr>
          <a:xfrm>
            <a:off x="4343400" y="1828800"/>
            <a:ext cx="4495800" cy="3962400"/>
          </a:xfrm>
          <a:noFill/>
        </p:spPr>
      </p:pic>
      <p:sp>
        <p:nvSpPr>
          <p:cNvPr id="2" name="Slide Number Placeholder 1"/>
          <p:cNvSpPr>
            <a:spLocks noGrp="1"/>
          </p:cNvSpPr>
          <p:nvPr>
            <p:ph type="sldNum" sz="quarter" idx="12"/>
          </p:nvPr>
        </p:nvSpPr>
        <p:spPr/>
        <p:txBody>
          <a:bodyPr/>
          <a:lstStyle/>
          <a:p>
            <a:pPr>
              <a:defRPr/>
            </a:pPr>
            <a:fld id="{5B58AC26-FD4B-440D-B4BF-9C32C043C74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57844"/>
            <a:ext cx="5105400" cy="2677656"/>
          </a:xfrm>
          <a:prstGeom prst="rect">
            <a:avLst/>
          </a:prstGeom>
        </p:spPr>
        <p:txBody>
          <a:bodyPr wrap="square">
            <a:spAutoFit/>
          </a:bodyPr>
          <a:lstStyle/>
          <a:p>
            <a:pPr marL="342900" lvl="0" indent="-342900">
              <a:spcBef>
                <a:spcPct val="20000"/>
              </a:spcBef>
              <a:buFont typeface="Arial" pitchFamily="34" charset="0"/>
              <a:buChar char="•"/>
              <a:defRPr/>
            </a:pPr>
            <a:r>
              <a:rPr lang="en-US" sz="4000" dirty="0">
                <a:latin typeface="Arial" pitchFamily="34" charset="0"/>
                <a:cs typeface="Arial" pitchFamily="34" charset="0"/>
              </a:rPr>
              <a:t>A light meter can be used to </a:t>
            </a:r>
            <a:r>
              <a:rPr lang="en-US" sz="4000" dirty="0" smtClean="0">
                <a:latin typeface="Arial" pitchFamily="34" charset="0"/>
                <a:cs typeface="Arial" pitchFamily="34" charset="0"/>
              </a:rPr>
              <a:t>measure</a:t>
            </a:r>
            <a:endParaRPr lang="en-US" sz="4000" dirty="0">
              <a:latin typeface="Arial" pitchFamily="34" charset="0"/>
              <a:cs typeface="Arial" pitchFamily="34" charset="0"/>
            </a:endParaRPr>
          </a:p>
          <a:p>
            <a:pPr marL="342900" lvl="0" indent="-342900">
              <a:spcBef>
                <a:spcPct val="20000"/>
              </a:spcBef>
              <a:defRPr/>
            </a:pPr>
            <a:r>
              <a:rPr lang="en-US" sz="4000" dirty="0">
                <a:latin typeface="Arial" pitchFamily="34" charset="0"/>
                <a:cs typeface="Arial" pitchFamily="34" charset="0"/>
              </a:rPr>
              <a:t>   the number of foot candles.</a:t>
            </a:r>
            <a:endParaRPr lang="en-US" sz="4000" b="1" u="sng" dirty="0">
              <a:latin typeface="Arial" pitchFamily="34" charset="0"/>
              <a:cs typeface="Arial" pitchFamily="34" charset="0"/>
            </a:endParaRPr>
          </a:p>
        </p:txBody>
      </p:sp>
      <p:pic>
        <p:nvPicPr>
          <p:cNvPr id="3" name="Picture 4" descr="LuxMaster_tn"/>
          <p:cNvPicPr>
            <a:picLocks noChangeAspect="1" noChangeArrowheads="1"/>
          </p:cNvPicPr>
          <p:nvPr/>
        </p:nvPicPr>
        <p:blipFill>
          <a:blip r:embed="rId2" cstate="print"/>
          <a:srcRect/>
          <a:stretch>
            <a:fillRect/>
          </a:stretch>
        </p:blipFill>
        <p:spPr bwMode="auto">
          <a:xfrm>
            <a:off x="5486400" y="1524000"/>
            <a:ext cx="3425371" cy="44958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0AB1BDD9-5B47-4F5C-A7D3-783AD1255A48}" type="slidenum">
              <a:rPr lang="en-US" smtClean="0"/>
              <a:pPr/>
              <a:t>9</a:t>
            </a:fld>
            <a:endParaRPr lang="en-US"/>
          </a:p>
        </p:txBody>
      </p:sp>
    </p:spTree>
    <p:extLst>
      <p:ext uri="{BB962C8B-B14F-4D97-AF65-F5344CB8AC3E}">
        <p14:creationId xmlns:p14="http://schemas.microsoft.com/office/powerpoint/2010/main" val="2391281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TotalTime>
  <Words>1599</Words>
  <Application>Microsoft Office PowerPoint</Application>
  <PresentationFormat>On-screen Show (4:3)</PresentationFormat>
  <Paragraphs>233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Lighting</vt:lpstr>
      <vt:lpstr>Lighting in  Construction Safety </vt:lpstr>
      <vt:lpstr>Potential Effects of Inadequate Lighting:</vt:lpstr>
      <vt:lpstr>Lighting - Is it Important ?</vt:lpstr>
      <vt:lpstr>Why is Good Lighting Important?</vt:lpstr>
      <vt:lpstr>Amount of Temporary Lighting needed depends on…</vt:lpstr>
      <vt:lpstr>Aspects of Adequate Lighting:</vt:lpstr>
      <vt:lpstr>Determining Foot-candles</vt:lpstr>
      <vt:lpstr>PowerPoint Presentation</vt:lpstr>
      <vt:lpstr>How to measure lighting ?</vt:lpstr>
      <vt:lpstr>At about 200 foot-candles most people begin to squint.  This is when sun glasses are appropriate.</vt:lpstr>
      <vt:lpstr>It is more than the light source ? </vt:lpstr>
      <vt:lpstr>Example</vt:lpstr>
      <vt:lpstr>Example 2</vt:lpstr>
      <vt:lpstr>Example 3</vt:lpstr>
      <vt:lpstr>Example of measurements within the same room</vt:lpstr>
      <vt:lpstr>Common Misconception</vt:lpstr>
      <vt:lpstr>Other poor lighting problems</vt:lpstr>
      <vt:lpstr>According to the OSHA Accident Investigation Data from 1990 thru 2007</vt:lpstr>
      <vt:lpstr>Accident Summary</vt:lpstr>
      <vt:lpstr>Accident Summary</vt:lpstr>
      <vt:lpstr>Accident Summary</vt:lpstr>
      <vt:lpstr>Case of Too Much Light</vt:lpstr>
      <vt:lpstr>Case of Too Much Light</vt:lpstr>
      <vt:lpstr>Case of too Little Light</vt:lpstr>
      <vt:lpstr>Case of Too Little Light</vt:lpstr>
      <vt:lpstr>Fatalities</vt:lpstr>
      <vt:lpstr>OSHA</vt:lpstr>
      <vt:lpstr>OSHA 29 Subpart K  1926.405 (a) 2 &lt;E&gt;, &lt;F&gt; and &lt;J&gt;  Wiring methods, components, and equipment for general use. </vt:lpstr>
      <vt:lpstr>OSHA 29 Subpart O 1926.600 Equipment (a) 1</vt:lpstr>
      <vt:lpstr>OSHA 29 Subpart D 1926.56 Illumination</vt:lpstr>
      <vt:lpstr>Task Lighting</vt:lpstr>
      <vt:lpstr>Types of Task Lighting</vt:lpstr>
      <vt:lpstr>PowerPoint Presentation</vt:lpstr>
      <vt:lpstr>PowerPoint Presentation</vt:lpstr>
      <vt:lpstr>Best Practices</vt:lpstr>
      <vt:lpstr>PowerPoint Presentation</vt:lpstr>
      <vt:lpstr>Temporary Lighting</vt:lpstr>
      <vt:lpstr>Extension Cord/ String Lighting</vt:lpstr>
      <vt:lpstr>Think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A7MAD</dc:creator>
  <cp:lastModifiedBy>Jimmie</cp:lastModifiedBy>
  <cp:revision>86</cp:revision>
  <dcterms:created xsi:type="dcterms:W3CDTF">2010-04-04T23:34:05Z</dcterms:created>
  <dcterms:modified xsi:type="dcterms:W3CDTF">2013-05-05T01:31:59Z</dcterms:modified>
</cp:coreProperties>
</file>