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3"/>
  </p:notesMasterIdLst>
  <p:sldIdLst>
    <p:sldId id="256" r:id="rId2"/>
    <p:sldId id="282" r:id="rId3"/>
    <p:sldId id="298" r:id="rId4"/>
    <p:sldId id="299" r:id="rId5"/>
    <p:sldId id="279" r:id="rId6"/>
    <p:sldId id="300" r:id="rId7"/>
    <p:sldId id="261" r:id="rId8"/>
    <p:sldId id="301" r:id="rId9"/>
    <p:sldId id="259" r:id="rId10"/>
    <p:sldId id="262" r:id="rId11"/>
    <p:sldId id="280" r:id="rId12"/>
    <p:sldId id="283" r:id="rId13"/>
    <p:sldId id="284" r:id="rId14"/>
    <p:sldId id="277" r:id="rId15"/>
    <p:sldId id="270" r:id="rId16"/>
    <p:sldId id="290" r:id="rId17"/>
    <p:sldId id="285" r:id="rId18"/>
    <p:sldId id="286" r:id="rId19"/>
    <p:sldId id="302" r:id="rId20"/>
    <p:sldId id="287" r:id="rId21"/>
    <p:sldId id="303" r:id="rId22"/>
    <p:sldId id="288" r:id="rId23"/>
    <p:sldId id="289" r:id="rId24"/>
    <p:sldId id="291" r:id="rId25"/>
    <p:sldId id="271" r:id="rId26"/>
    <p:sldId id="272" r:id="rId27"/>
    <p:sldId id="273" r:id="rId28"/>
    <p:sldId id="275" r:id="rId29"/>
    <p:sldId id="263" r:id="rId30"/>
    <p:sldId id="264" r:id="rId31"/>
    <p:sldId id="265" r:id="rId32"/>
    <p:sldId id="266" r:id="rId33"/>
    <p:sldId id="267" r:id="rId34"/>
    <p:sldId id="268" r:id="rId35"/>
    <p:sldId id="274" r:id="rId36"/>
    <p:sldId id="292" r:id="rId37"/>
    <p:sldId id="294" r:id="rId38"/>
    <p:sldId id="295" r:id="rId39"/>
    <p:sldId id="296" r:id="rId40"/>
    <p:sldId id="297" r:id="rId41"/>
    <p:sldId id="25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60" d="100"/>
          <a:sy n="60" d="100"/>
        </p:scale>
        <p:origin x="-396"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73BD72-6416-472D-8CEF-B5CB43C86A56}" type="datetimeFigureOut">
              <a:rPr lang="en-US" smtClean="0"/>
              <a:t>3/9/2013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08301-2224-4B7A-BAC9-1C3FCCAC9AE7}" type="slidenum">
              <a:rPr lang="en-US" smtClean="0"/>
              <a:t>‹#›</a:t>
            </a:fld>
            <a:endParaRPr lang="en-US"/>
          </a:p>
        </p:txBody>
      </p:sp>
    </p:spTree>
    <p:extLst>
      <p:ext uri="{BB962C8B-B14F-4D97-AF65-F5344CB8AC3E}">
        <p14:creationId xmlns:p14="http://schemas.microsoft.com/office/powerpoint/2010/main" val="247672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6EAD29D-5DF2-408C-8F4C-BE442BE57ACC}" type="datetime1">
              <a:rPr lang="en-US" smtClean="0"/>
              <a:t>3/9/2013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874A208D-051B-4848-9D1E-69F93FCB5A33}"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192275-0A39-4FD2-9A7D-D458CC6E4FD8}" type="datetime1">
              <a:rPr lang="en-US" smtClean="0"/>
              <a:t>3/9/2013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4A208D-051B-4848-9D1E-69F93FCB5A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24185B-B66B-4E5E-B6B1-CCF50BC00194}" type="datetime1">
              <a:rPr lang="en-US" smtClean="0"/>
              <a:t>3/9/2013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4A208D-051B-4848-9D1E-69F93FCB5A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02607F-7426-4C84-8F74-4AB7E69286F6}" type="datetime1">
              <a:rPr lang="en-US" smtClean="0"/>
              <a:t>3/9/2013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4A208D-051B-4848-9D1E-69F93FCB5A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165EF6C-B7B9-4371-89EE-C721A715CC48}" type="datetime1">
              <a:rPr lang="en-US" smtClean="0"/>
              <a:t>3/9/2013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4A208D-051B-4848-9D1E-69F93FCB5A33}"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BD59684-81E2-467A-91FE-FC2F4F29EB35}" type="datetime1">
              <a:rPr lang="en-US" smtClean="0"/>
              <a:t>3/9/2013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74A208D-051B-4848-9D1E-69F93FCB5A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587DBE7-1766-4FFB-8708-4A6AA923B87D}" type="datetime1">
              <a:rPr lang="en-US" smtClean="0"/>
              <a:t>3/9/2013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74A208D-051B-4848-9D1E-69F93FCB5A33}"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AE3304D-FE76-4D8E-892B-F4475187192A}" type="datetime1">
              <a:rPr lang="en-US" smtClean="0"/>
              <a:t>3/9/2013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74A208D-051B-4848-9D1E-69F93FCB5A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1E1F74C-BAE0-4DE1-AD59-8E6683768FBF}" type="datetime1">
              <a:rPr lang="en-US" smtClean="0"/>
              <a:t>3/9/2013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74A208D-051B-4848-9D1E-69F93FCB5A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E552E12-1541-4EC4-9067-9F71A47EE483}" type="datetime1">
              <a:rPr lang="en-US" smtClean="0"/>
              <a:t>3/9/2013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74A208D-051B-4848-9D1E-69F93FCB5A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10A6C93-6734-4BA6-8ECE-DA218DBCDA59}" type="datetime1">
              <a:rPr lang="en-US" smtClean="0"/>
              <a:t>3/9/2013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874A208D-051B-4848-9D1E-69F93FCB5A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651E873-8899-42CD-9C70-57747992F6E7}" type="datetime1">
              <a:rPr lang="en-US" smtClean="0"/>
              <a:t>3/9/2013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74A208D-051B-4848-9D1E-69F93FCB5A3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osha.gov/SLTC/ergonomics/index.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ehs.okstate.edu/training/oshaback.htm" TargetMode="External"/><Relationship Id="rId2" Type="http://schemas.openxmlformats.org/officeDocument/2006/relationships/hyperlink" Target="http://www.free-training.com/osha/back/Back/1.htm"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ehs.okstate.edu/training/oshaback.htm" TargetMode="External"/><Relationship Id="rId2" Type="http://schemas.openxmlformats.org/officeDocument/2006/relationships/hyperlink" Target="http://www.premierinc.com/safety/topics/back_injury/" TargetMode="External"/><Relationship Id="rId1" Type="http://schemas.openxmlformats.org/officeDocument/2006/relationships/slideLayout" Target="../slideLayouts/slideLayout7.xml"/><Relationship Id="rId4" Type="http://schemas.openxmlformats.org/officeDocument/2006/relationships/hyperlink" Target="http://www.cdc.gov/Niosh/backbel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981200" y="5105400"/>
            <a:ext cx="5181600" cy="914400"/>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LIFTING</a:t>
            </a:r>
            <a:endParaRPr lang="en-US" sz="5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3" descr="LIft1.jpg"/>
          <p:cNvPicPr>
            <a:picLocks noChangeAspect="1"/>
          </p:cNvPicPr>
          <p:nvPr/>
        </p:nvPicPr>
        <p:blipFill>
          <a:blip r:embed="rId2" cstate="print"/>
          <a:stretch>
            <a:fillRect/>
          </a:stretch>
        </p:blipFill>
        <p:spPr>
          <a:xfrm>
            <a:off x="1981200" y="1143000"/>
            <a:ext cx="5181600" cy="3886200"/>
          </a:xfrm>
          <a:prstGeom prst="rect">
            <a:avLst/>
          </a:prstGeom>
        </p:spPr>
      </p:pic>
      <p:sp>
        <p:nvSpPr>
          <p:cNvPr id="3" name="Slide Number Placeholder 2"/>
          <p:cNvSpPr>
            <a:spLocks noGrp="1"/>
          </p:cNvSpPr>
          <p:nvPr>
            <p:ph type="sldNum" sz="quarter" idx="12"/>
          </p:nvPr>
        </p:nvSpPr>
        <p:spPr/>
        <p:txBody>
          <a:bodyPr/>
          <a:lstStyle/>
          <a:p>
            <a:fld id="{874A208D-051B-4848-9D1E-69F93FCB5A3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05000"/>
            <a:ext cx="8763000" cy="2492990"/>
          </a:xfrm>
          <a:prstGeom prst="rect">
            <a:avLst/>
          </a:prstGeom>
        </p:spPr>
        <p:txBody>
          <a:bodyPr wrap="square">
            <a:spAutoFit/>
          </a:bodyPr>
          <a:lstStyle/>
          <a:p>
            <a:pPr>
              <a:lnSpc>
                <a:spcPct val="90000"/>
              </a:lnSpc>
            </a:pPr>
            <a:endParaRPr lang="en-US" sz="2000" dirty="0" smtClean="0">
              <a:solidFill>
                <a:schemeClr val="tx2"/>
              </a:solidFill>
            </a:endParaRPr>
          </a:p>
          <a:p>
            <a:pPr>
              <a:lnSpc>
                <a:spcPct val="90000"/>
              </a:lnSpc>
            </a:pPr>
            <a:endParaRPr lang="en-US" sz="2000" dirty="0" smtClean="0">
              <a:solidFill>
                <a:schemeClr val="tx2"/>
              </a:solidFill>
            </a:endParaRPr>
          </a:p>
          <a:p>
            <a:pPr>
              <a:lnSpc>
                <a:spcPct val="90000"/>
              </a:lnSpc>
            </a:pPr>
            <a:endParaRPr lang="en-US" sz="2000" dirty="0" smtClean="0">
              <a:solidFill>
                <a:schemeClr val="tx2"/>
              </a:solidFill>
            </a:endParaRPr>
          </a:p>
          <a:p>
            <a:pPr>
              <a:lnSpc>
                <a:spcPct val="90000"/>
              </a:lnSpc>
            </a:pPr>
            <a:endParaRPr lang="en-US" sz="2000" dirty="0" smtClean="0">
              <a:solidFill>
                <a:schemeClr val="tx2"/>
              </a:solidFill>
            </a:endParaRPr>
          </a:p>
          <a:p>
            <a:pPr>
              <a:lnSpc>
                <a:spcPct val="90000"/>
              </a:lnSpc>
            </a:pPr>
            <a:endParaRPr lang="en-US" sz="2000" dirty="0" smtClean="0">
              <a:solidFill>
                <a:schemeClr val="tx2"/>
              </a:solidFill>
            </a:endParaRPr>
          </a:p>
          <a:p>
            <a:pPr>
              <a:lnSpc>
                <a:spcPct val="90000"/>
              </a:lnSpc>
            </a:pPr>
            <a:endParaRPr lang="en-US" sz="2000" dirty="0" smtClean="0">
              <a:solidFill>
                <a:schemeClr val="tx2"/>
              </a:solidFill>
            </a:endParaRPr>
          </a:p>
          <a:p>
            <a:pPr>
              <a:lnSpc>
                <a:spcPct val="90000"/>
              </a:lnSpc>
            </a:pPr>
            <a:endParaRPr lang="en-US" sz="2000" dirty="0" smtClean="0">
              <a:solidFill>
                <a:schemeClr val="tx2"/>
              </a:solidFill>
            </a:endParaRPr>
          </a:p>
          <a:p>
            <a:pPr>
              <a:lnSpc>
                <a:spcPct val="150000"/>
              </a:lnSpc>
            </a:pPr>
            <a:r>
              <a:rPr lang="en-US" sz="2000" dirty="0" smtClean="0">
                <a:solidFill>
                  <a:schemeClr val="tx2"/>
                </a:solidFill>
              </a:rPr>
              <a:t> </a:t>
            </a:r>
          </a:p>
        </p:txBody>
      </p:sp>
      <p:sp>
        <p:nvSpPr>
          <p:cNvPr id="4" name="TextBox 3"/>
          <p:cNvSpPr txBox="1"/>
          <p:nvPr/>
        </p:nvSpPr>
        <p:spPr>
          <a:xfrm>
            <a:off x="990600" y="533400"/>
            <a:ext cx="7010400" cy="1200329"/>
          </a:xfrm>
          <a:prstGeom prst="rect">
            <a:avLst/>
          </a:prstGeom>
          <a:noFill/>
        </p:spPr>
        <p:txBody>
          <a:bodyPr wrap="square" rtlCol="0">
            <a:spAutoFit/>
          </a:bodyPr>
          <a:lstStyle/>
          <a:p>
            <a:pPr algn="ctr"/>
            <a:r>
              <a:rPr lang="en-US" sz="3600" b="1" dirty="0" smtClean="0">
                <a:solidFill>
                  <a:srgbClr val="FFFF00"/>
                </a:solidFill>
              </a:rPr>
              <a:t>Major Safety Concerns While Lifting</a:t>
            </a:r>
            <a:endParaRPr lang="en-US" sz="3600" b="1" dirty="0">
              <a:solidFill>
                <a:srgbClr val="FFFF00"/>
              </a:solidFill>
            </a:endParaRPr>
          </a:p>
        </p:txBody>
      </p:sp>
      <p:pic>
        <p:nvPicPr>
          <p:cNvPr id="5" name="Picture 4" descr="1001D-2T.png"/>
          <p:cNvPicPr>
            <a:picLocks noChangeAspect="1"/>
          </p:cNvPicPr>
          <p:nvPr/>
        </p:nvPicPr>
        <p:blipFill>
          <a:blip r:embed="rId2" cstate="print"/>
          <a:stretch>
            <a:fillRect/>
          </a:stretch>
        </p:blipFill>
        <p:spPr>
          <a:xfrm>
            <a:off x="3048000" y="1752600"/>
            <a:ext cx="2895600" cy="2061668"/>
          </a:xfrm>
          <a:prstGeom prst="rect">
            <a:avLst/>
          </a:prstGeom>
        </p:spPr>
      </p:pic>
      <p:sp>
        <p:nvSpPr>
          <p:cNvPr id="6" name="Rectangle 5"/>
          <p:cNvSpPr/>
          <p:nvPr/>
        </p:nvSpPr>
        <p:spPr>
          <a:xfrm>
            <a:off x="152400" y="3665783"/>
            <a:ext cx="8420100" cy="2419124"/>
          </a:xfrm>
          <a:prstGeom prst="rect">
            <a:avLst/>
          </a:prstGeom>
        </p:spPr>
        <p:txBody>
          <a:bodyPr wrap="square">
            <a:spAutoFit/>
          </a:bodyPr>
          <a:lstStyle/>
          <a:p>
            <a:pPr>
              <a:lnSpc>
                <a:spcPct val="90000"/>
              </a:lnSpc>
              <a:buFont typeface="Symbol"/>
              <a:buChar char="¨"/>
            </a:pPr>
            <a:r>
              <a:rPr lang="en-US" sz="2400" dirty="0" smtClean="0"/>
              <a:t>About 80 percent of back injuries are short in duration, and workers are able get back to normal health. In the short-term, they may experience pain and reduced functioning. For some, the pain and suffering is long-term and even lifelong. For employees with long-term, disabling musculoskeletal injuries, lifetime earnings may drop significantly. These employees may also suffer a loss of independence and a diminished quality of life. *</a:t>
            </a:r>
          </a:p>
        </p:txBody>
      </p:sp>
      <p:sp>
        <p:nvSpPr>
          <p:cNvPr id="7" name="Rectangle 6"/>
          <p:cNvSpPr/>
          <p:nvPr/>
        </p:nvSpPr>
        <p:spPr>
          <a:xfrm>
            <a:off x="533400" y="6248400"/>
            <a:ext cx="4572000" cy="261610"/>
          </a:xfrm>
          <a:prstGeom prst="rect">
            <a:avLst/>
          </a:prstGeom>
        </p:spPr>
        <p:txBody>
          <a:bodyPr>
            <a:spAutoFit/>
          </a:bodyPr>
          <a:lstStyle/>
          <a:p>
            <a:r>
              <a:rPr lang="en-US" sz="1100" dirty="0" smtClean="0"/>
              <a:t>*http://www.premierinc.com/safety/topics/back_injury/</a:t>
            </a:r>
            <a:endParaRPr lang="en-US" sz="1100" dirty="0"/>
          </a:p>
        </p:txBody>
      </p:sp>
      <p:sp>
        <p:nvSpPr>
          <p:cNvPr id="3" name="Slide Number Placeholder 2"/>
          <p:cNvSpPr>
            <a:spLocks noGrp="1"/>
          </p:cNvSpPr>
          <p:nvPr>
            <p:ph type="sldNum" sz="quarter" idx="12"/>
          </p:nvPr>
        </p:nvSpPr>
        <p:spPr/>
        <p:txBody>
          <a:bodyPr/>
          <a:lstStyle/>
          <a:p>
            <a:fld id="{874A208D-051B-4848-9D1E-69F93FCB5A3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23751" y="533400"/>
            <a:ext cx="3085718" cy="584775"/>
          </a:xfrm>
          <a:prstGeom prst="rect">
            <a:avLst/>
          </a:prstGeom>
        </p:spPr>
        <p:txBody>
          <a:bodyPr wrap="none">
            <a:spAutoFit/>
          </a:bodyPr>
          <a:lstStyle/>
          <a:p>
            <a:pPr algn="ctr"/>
            <a:r>
              <a:rPr lang="en-US" sz="3200" b="1" dirty="0" smtClean="0">
                <a:solidFill>
                  <a:srgbClr val="FFFF00"/>
                </a:solidFill>
              </a:rPr>
              <a:t>Typical Hazards:</a:t>
            </a:r>
          </a:p>
        </p:txBody>
      </p:sp>
      <p:sp>
        <p:nvSpPr>
          <p:cNvPr id="6" name="TextBox 5"/>
          <p:cNvSpPr txBox="1"/>
          <p:nvPr/>
        </p:nvSpPr>
        <p:spPr>
          <a:xfrm>
            <a:off x="1371600" y="6477000"/>
            <a:ext cx="4191000" cy="215444"/>
          </a:xfrm>
          <a:prstGeom prst="rect">
            <a:avLst/>
          </a:prstGeom>
          <a:noFill/>
        </p:spPr>
        <p:txBody>
          <a:bodyPr wrap="square" rtlCol="0">
            <a:spAutoFit/>
          </a:bodyPr>
          <a:lstStyle/>
          <a:p>
            <a:r>
              <a:rPr lang="en-US" sz="800" dirty="0" smtClean="0">
                <a:solidFill>
                  <a:schemeClr val="bg1"/>
                </a:solidFill>
              </a:rPr>
              <a:t>http://</a:t>
            </a:r>
            <a:r>
              <a:rPr lang="en-US" sz="800" dirty="0" smtClean="0"/>
              <a:t>www.safety.duke.edu/Ergonomics/Stretch/Lift_Spine.htm</a:t>
            </a:r>
            <a:endParaRPr lang="en-US" sz="800" dirty="0">
              <a:latin typeface="Arial" pitchFamily="34" charset="0"/>
              <a:cs typeface="Arial" pitchFamily="34" charset="0"/>
            </a:endParaRPr>
          </a:p>
        </p:txBody>
      </p:sp>
      <p:sp>
        <p:nvSpPr>
          <p:cNvPr id="7" name="Rectangle 6"/>
          <p:cNvSpPr/>
          <p:nvPr/>
        </p:nvSpPr>
        <p:spPr>
          <a:xfrm>
            <a:off x="457200" y="1371600"/>
            <a:ext cx="8458200" cy="830997"/>
          </a:xfrm>
          <a:prstGeom prst="rect">
            <a:avLst/>
          </a:prstGeom>
        </p:spPr>
        <p:txBody>
          <a:bodyPr wrap="square">
            <a:spAutoFit/>
          </a:bodyPr>
          <a:lstStyle/>
          <a:p>
            <a:r>
              <a:rPr lang="en-US" sz="2400" dirty="0" smtClean="0">
                <a:latin typeface="Arial" pitchFamily="34" charset="0"/>
                <a:cs typeface="Arial" pitchFamily="34" charset="0"/>
              </a:rPr>
              <a:t>Certain motions, actions, and movements are more likely to contribute to back injuries than others. These can include:</a:t>
            </a:r>
            <a:endParaRPr lang="en-US" sz="2400" dirty="0">
              <a:latin typeface="Arial" pitchFamily="34" charset="0"/>
              <a:cs typeface="Arial" pitchFamily="34" charset="0"/>
            </a:endParaRPr>
          </a:p>
        </p:txBody>
      </p:sp>
      <p:sp>
        <p:nvSpPr>
          <p:cNvPr id="8" name="TextBox 7"/>
          <p:cNvSpPr txBox="1"/>
          <p:nvPr/>
        </p:nvSpPr>
        <p:spPr>
          <a:xfrm>
            <a:off x="304800" y="2590800"/>
            <a:ext cx="8839200" cy="3416320"/>
          </a:xfrm>
          <a:prstGeom prst="rect">
            <a:avLst/>
          </a:prstGeom>
          <a:noFill/>
        </p:spPr>
        <p:txBody>
          <a:bodyPr wrap="square" rtlCol="0">
            <a:spAutoFit/>
          </a:bodyPr>
          <a:lstStyle/>
          <a:p>
            <a:r>
              <a:rPr lang="en-US" dirty="0" smtClean="0">
                <a:latin typeface="Arial" pitchFamily="34" charset="0"/>
                <a:cs typeface="Arial" pitchFamily="34" charset="0"/>
              </a:rPr>
              <a:t>- </a:t>
            </a:r>
            <a:r>
              <a:rPr lang="en-US" sz="2400" dirty="0" smtClean="0">
                <a:latin typeface="Arial" pitchFamily="34" charset="0"/>
                <a:cs typeface="Arial" pitchFamily="34" charset="0"/>
              </a:rPr>
              <a:t>Heavy lifting, especially repetitive lifting over a long duration</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Twisting at the waist line while lifting</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Reaching and lifting</a:t>
            </a:r>
          </a:p>
          <a:p>
            <a:endParaRPr lang="en-US"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Lifting or carrying objects with an awkward or odd shape</a:t>
            </a:r>
          </a:p>
          <a:p>
            <a:pPr>
              <a:buFontTx/>
              <a:buChar char="-"/>
            </a:pPr>
            <a:endParaRPr lang="en-US"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Picking objects up with knees unbent which strains lower back</a:t>
            </a:r>
          </a:p>
        </p:txBody>
      </p:sp>
      <p:sp>
        <p:nvSpPr>
          <p:cNvPr id="2" name="Slide Number Placeholder 1"/>
          <p:cNvSpPr>
            <a:spLocks noGrp="1"/>
          </p:cNvSpPr>
          <p:nvPr>
            <p:ph type="sldNum" sz="quarter" idx="12"/>
          </p:nvPr>
        </p:nvSpPr>
        <p:spPr/>
        <p:txBody>
          <a:bodyPr/>
          <a:lstStyle/>
          <a:p>
            <a:fld id="{874A208D-051B-4848-9D1E-69F93FCB5A3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772400" cy="646331"/>
          </a:xfrm>
          <a:prstGeom prst="rect">
            <a:avLst/>
          </a:prstGeom>
          <a:noFill/>
        </p:spPr>
        <p:txBody>
          <a:bodyPr wrap="square" rtlCol="0">
            <a:spAutoFit/>
          </a:bodyPr>
          <a:lstStyle/>
          <a:p>
            <a:pPr algn="ctr"/>
            <a:r>
              <a:rPr lang="en-US" sz="3600" b="1" dirty="0" smtClean="0">
                <a:solidFill>
                  <a:srgbClr val="FFFF00"/>
                </a:solidFill>
              </a:rPr>
              <a:t>Causes of back injuries:</a:t>
            </a:r>
            <a:endParaRPr lang="en-US" sz="3600" b="1" dirty="0">
              <a:solidFill>
                <a:srgbClr val="FFFF00"/>
              </a:solidFill>
            </a:endParaRPr>
          </a:p>
        </p:txBody>
      </p:sp>
      <p:sp>
        <p:nvSpPr>
          <p:cNvPr id="3" name="TextBox 2"/>
          <p:cNvSpPr txBox="1"/>
          <p:nvPr/>
        </p:nvSpPr>
        <p:spPr>
          <a:xfrm>
            <a:off x="304800" y="1408332"/>
            <a:ext cx="8458200" cy="7386638"/>
          </a:xfrm>
          <a:prstGeom prst="rect">
            <a:avLst/>
          </a:prstGeom>
          <a:noFill/>
        </p:spPr>
        <p:txBody>
          <a:bodyPr wrap="square" rtlCol="0">
            <a:spAutoFit/>
          </a:bodyPr>
          <a:lstStyle/>
          <a:p>
            <a:r>
              <a:rPr lang="en-US" sz="2400" b="1" dirty="0" smtClean="0"/>
              <a:t>Organizational causes:</a:t>
            </a:r>
            <a:r>
              <a:rPr lang="en-US" sz="2400" dirty="0" smtClean="0"/>
              <a:t> Many factors affect back injuries among construction personnel: an aging workforce, heavy lifting, staffing shortages, obesity in employees, gender, and stress due to organizational change.</a:t>
            </a:r>
          </a:p>
          <a:p>
            <a:endParaRPr lang="en-US" sz="2400" b="1" dirty="0" smtClean="0"/>
          </a:p>
          <a:p>
            <a:r>
              <a:rPr lang="en-US" sz="2400" b="1" dirty="0" smtClean="0"/>
              <a:t>Individual causes:</a:t>
            </a:r>
            <a:r>
              <a:rPr lang="en-US" sz="2400" dirty="0" smtClean="0"/>
              <a:t> Back pain and other work-related musculoskeletal injuries may be caused by: A single traumatic event (a slip and fall),  genetics; age (older populations experience an increase in arthritis and disc degeneration); being  overweight; poor posture; bending, standing, sitting, or lifting improperly; tension, emotional problems or personal stress; pregnancy; tobacco smoking; poor physical condition; and sports. </a:t>
            </a:r>
          </a:p>
          <a:p>
            <a:endParaRPr lang="en-US" sz="2400" dirty="0" smtClean="0"/>
          </a:p>
          <a:p>
            <a:r>
              <a:rPr lang="en-US" sz="2400" dirty="0" smtClean="0"/>
              <a:t>Cumulative trauma to the spine and related structures. </a:t>
            </a:r>
          </a:p>
          <a:p>
            <a:endParaRPr lang="en-US" dirty="0" smtClean="0"/>
          </a:p>
          <a:p>
            <a:endParaRPr lang="en-US" dirty="0" smtClean="0"/>
          </a:p>
          <a:p>
            <a:endParaRPr lang="en-US" sz="1000" dirty="0" smtClean="0"/>
          </a:p>
          <a:p>
            <a:r>
              <a:rPr lang="en-US" sz="1000" dirty="0" smtClean="0"/>
              <a:t>http://www.premierinc.com/safety/topics/back_injury/</a:t>
            </a:r>
          </a:p>
          <a:p>
            <a:endParaRPr lang="en-US" dirty="0" smtClean="0"/>
          </a:p>
          <a:p>
            <a:endParaRPr lang="en-US" dirty="0" smtClean="0"/>
          </a:p>
          <a:p>
            <a:endParaRPr lang="en-US" dirty="0" smtClean="0"/>
          </a:p>
          <a:p>
            <a:endParaRPr lang="en-US" dirty="0" smtClean="0"/>
          </a:p>
          <a:p>
            <a:endParaRPr lang="en-US" sz="1000" dirty="0"/>
          </a:p>
        </p:txBody>
      </p:sp>
      <p:sp>
        <p:nvSpPr>
          <p:cNvPr id="4" name="Slide Number Placeholder 3"/>
          <p:cNvSpPr>
            <a:spLocks noGrp="1"/>
          </p:cNvSpPr>
          <p:nvPr>
            <p:ph type="sldNum" sz="quarter" idx="12"/>
          </p:nvPr>
        </p:nvSpPr>
        <p:spPr/>
        <p:txBody>
          <a:bodyPr/>
          <a:lstStyle/>
          <a:p>
            <a:fld id="{874A208D-051B-4848-9D1E-69F93FCB5A3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285750" y="861713"/>
            <a:ext cx="8610600" cy="5201424"/>
          </a:xfrm>
          <a:prstGeom prst="rect">
            <a:avLst/>
          </a:prstGeom>
          <a:noFill/>
        </p:spPr>
        <p:txBody>
          <a:bodyPr wrap="square" rtlCol="0">
            <a:spAutoFit/>
          </a:bodyPr>
          <a:lstStyle/>
          <a:p>
            <a:r>
              <a:rPr lang="en-US" sz="3200" b="1" dirty="0" smtClean="0"/>
              <a:t>       </a:t>
            </a:r>
            <a:r>
              <a:rPr lang="en-US" sz="3200" b="1" dirty="0" smtClean="0">
                <a:solidFill>
                  <a:srgbClr val="FFFF00"/>
                </a:solidFill>
              </a:rPr>
              <a:t>Cumulative Trauma Disorders (CTDs)</a:t>
            </a:r>
          </a:p>
          <a:p>
            <a:endParaRPr lang="en-US" dirty="0" smtClean="0"/>
          </a:p>
          <a:p>
            <a:endParaRPr lang="en-US" sz="2400" dirty="0" smtClean="0"/>
          </a:p>
          <a:p>
            <a:endParaRPr lang="en-US" sz="2400" dirty="0" smtClean="0"/>
          </a:p>
          <a:p>
            <a:r>
              <a:rPr lang="en-US" sz="2400" dirty="0" smtClean="0"/>
              <a:t>Most work-related musculoskeletal injuries occur from cumulative injuries, and are therefore called "cumulative trauma disorders" (CTDs).  For example, overexerting the spine - from lifting improperly or lifting heavy objects. Because these small injuries do not cause pain, the employee is usually not aware the disk has been damaged. If not allowed to heal, the damage may build up and result in a bulging or ruptured disk, creating a cumulative injury marked by pain.</a:t>
            </a:r>
          </a:p>
          <a:p>
            <a:endParaRPr lang="en-US" sz="2400" b="1" dirty="0" smtClean="0"/>
          </a:p>
          <a:p>
            <a:endParaRPr lang="en-US" dirty="0"/>
          </a:p>
        </p:txBody>
      </p:sp>
      <p:sp>
        <p:nvSpPr>
          <p:cNvPr id="3" name="TextBox 2"/>
          <p:cNvSpPr txBox="1"/>
          <p:nvPr/>
        </p:nvSpPr>
        <p:spPr>
          <a:xfrm>
            <a:off x="4591050" y="6112190"/>
            <a:ext cx="3429000" cy="246221"/>
          </a:xfrm>
          <a:prstGeom prst="rect">
            <a:avLst/>
          </a:prstGeom>
          <a:noFill/>
        </p:spPr>
        <p:txBody>
          <a:bodyPr wrap="square" rtlCol="0">
            <a:spAutoFit/>
          </a:bodyPr>
          <a:lstStyle/>
          <a:p>
            <a:r>
              <a:rPr lang="en-US" sz="1000" dirty="0" smtClean="0"/>
              <a:t>http://www.premierinc.com/safety/topics/back_injury/</a:t>
            </a:r>
            <a:endParaRPr lang="en-US" sz="1000" dirty="0"/>
          </a:p>
        </p:txBody>
      </p:sp>
      <p:sp>
        <p:nvSpPr>
          <p:cNvPr id="4" name="Slide Number Placeholder 3"/>
          <p:cNvSpPr>
            <a:spLocks noGrp="1"/>
          </p:cNvSpPr>
          <p:nvPr>
            <p:ph type="sldNum" sz="quarter" idx="12"/>
          </p:nvPr>
        </p:nvSpPr>
        <p:spPr/>
        <p:txBody>
          <a:bodyPr/>
          <a:lstStyle/>
          <a:p>
            <a:fld id="{874A208D-051B-4848-9D1E-69F93FCB5A3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2362200"/>
            <a:ext cx="8305800" cy="1785104"/>
          </a:xfrm>
          <a:prstGeom prst="rect">
            <a:avLst/>
          </a:prstGeom>
          <a:noFill/>
        </p:spPr>
        <p:txBody>
          <a:bodyPr wrap="square" rtlCol="0">
            <a:spAutoFit/>
          </a:bodyPr>
          <a:lstStyle/>
          <a:p>
            <a:pPr algn="ctr"/>
            <a:r>
              <a:rPr lang="en-US" sz="3600" dirty="0" smtClean="0">
                <a:solidFill>
                  <a:srgbClr val="FFFF00"/>
                </a:solidFill>
              </a:rPr>
              <a:t>Fatality Data</a:t>
            </a:r>
          </a:p>
          <a:p>
            <a:pPr algn="ctr"/>
            <a:endParaRPr lang="en-US" dirty="0"/>
          </a:p>
          <a:p>
            <a:pPr algn="ctr"/>
            <a:r>
              <a:rPr lang="en-US" sz="2800" dirty="0" smtClean="0">
                <a:latin typeface="Arial" pitchFamily="34" charset="0"/>
                <a:cs typeface="Arial" pitchFamily="34" charset="0"/>
              </a:rPr>
              <a:t>OSHA </a:t>
            </a:r>
            <a:r>
              <a:rPr lang="en-US" sz="2800" dirty="0" err="1" smtClean="0">
                <a:latin typeface="Arial" pitchFamily="34" charset="0"/>
                <a:cs typeface="Arial" pitchFamily="34" charset="0"/>
              </a:rPr>
              <a:t>djd</a:t>
            </a:r>
            <a:r>
              <a:rPr lang="en-US" sz="2800" dirty="0" smtClean="0">
                <a:latin typeface="Arial" pitchFamily="34" charset="0"/>
                <a:cs typeface="Arial" pitchFamily="34" charset="0"/>
              </a:rPr>
              <a:t> not investigate any fatalities that related to back injuries from 1990 thru 2009.</a:t>
            </a:r>
            <a:endParaRPr lang="en-US" sz="28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74A208D-051B-4848-9D1E-69F93FCB5A3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2362200"/>
            <a:ext cx="8229600" cy="3139321"/>
          </a:xfrm>
          <a:prstGeom prst="rect">
            <a:avLst/>
          </a:prstGeom>
          <a:noFill/>
        </p:spPr>
        <p:txBody>
          <a:bodyPr wrap="square" rtlCol="0">
            <a:spAutoFit/>
          </a:bodyPr>
          <a:lstStyle/>
          <a:p>
            <a:pPr algn="ctr"/>
            <a:r>
              <a:rPr lang="en-US" sz="3600" dirty="0" smtClean="0">
                <a:solidFill>
                  <a:srgbClr val="FFFF00"/>
                </a:solidFill>
              </a:rPr>
              <a:t>OSHA Regulations</a:t>
            </a:r>
          </a:p>
          <a:p>
            <a:pPr algn="ctr"/>
            <a:endParaRPr lang="en-US" dirty="0"/>
          </a:p>
          <a:p>
            <a:pPr algn="just"/>
            <a:r>
              <a:rPr lang="en-US" sz="2400" dirty="0" smtClean="0">
                <a:latin typeface="Arial" pitchFamily="34" charset="0"/>
                <a:cs typeface="Arial" pitchFamily="34" charset="0"/>
              </a:rPr>
              <a:t>There are currently no OSHA regulations on lifting. </a:t>
            </a:r>
          </a:p>
          <a:p>
            <a:pPr algn="just"/>
            <a:endParaRPr lang="en-US" sz="2400" dirty="0" smtClean="0">
              <a:latin typeface="Arial" pitchFamily="34" charset="0"/>
              <a:cs typeface="Arial" pitchFamily="34" charset="0"/>
            </a:endParaRPr>
          </a:p>
          <a:p>
            <a:pPr algn="just"/>
            <a:r>
              <a:rPr lang="en-US" sz="2400" dirty="0" smtClean="0">
                <a:solidFill>
                  <a:schemeClr val="tx2"/>
                </a:solidFill>
                <a:latin typeface="Arial" pitchFamily="34" charset="0"/>
                <a:cs typeface="Arial" pitchFamily="34" charset="0"/>
              </a:rPr>
              <a:t>However, back injuries are still widely found in the workplace. OSHA encourages employers to implement </a:t>
            </a:r>
            <a:r>
              <a:rPr lang="en-US" sz="2400" u="sng" dirty="0" smtClean="0">
                <a:solidFill>
                  <a:schemeClr val="tx2"/>
                </a:solidFill>
                <a:latin typeface="Arial" pitchFamily="34" charset="0"/>
                <a:cs typeface="Arial" pitchFamily="34" charset="0"/>
              </a:rPr>
              <a:t>Ergonomic Programs</a:t>
            </a:r>
            <a:r>
              <a:rPr lang="en-US" sz="2400" dirty="0" smtClean="0">
                <a:solidFill>
                  <a:schemeClr val="tx2"/>
                </a:solidFill>
                <a:latin typeface="Arial" pitchFamily="34" charset="0"/>
                <a:cs typeface="Arial" pitchFamily="34" charset="0"/>
              </a:rPr>
              <a:t> to reduce the number of back injuries in the workplace</a:t>
            </a:r>
            <a:r>
              <a:rPr lang="en-US" sz="2400" b="1" dirty="0" smtClean="0">
                <a:solidFill>
                  <a:schemeClr val="tx2"/>
                </a:solidFill>
                <a:latin typeface="Arial" pitchFamily="34" charset="0"/>
                <a:cs typeface="Arial" pitchFamily="34" charset="0"/>
              </a:rPr>
              <a:t>. *</a:t>
            </a:r>
            <a:endParaRPr lang="en-US" sz="2400" b="1" dirty="0">
              <a:solidFill>
                <a:schemeClr val="tx2"/>
              </a:solidFill>
              <a:latin typeface="Arial" pitchFamily="34" charset="0"/>
              <a:cs typeface="Arial" pitchFamily="34" charset="0"/>
            </a:endParaRPr>
          </a:p>
        </p:txBody>
      </p:sp>
      <p:sp>
        <p:nvSpPr>
          <p:cNvPr id="3" name="TextBox 2"/>
          <p:cNvSpPr txBox="1"/>
          <p:nvPr/>
        </p:nvSpPr>
        <p:spPr>
          <a:xfrm>
            <a:off x="609600" y="6477000"/>
            <a:ext cx="3429000" cy="246221"/>
          </a:xfrm>
          <a:prstGeom prst="rect">
            <a:avLst/>
          </a:prstGeom>
          <a:noFill/>
        </p:spPr>
        <p:txBody>
          <a:bodyPr wrap="square" rtlCol="0">
            <a:spAutoFit/>
          </a:bodyPr>
          <a:lstStyle/>
          <a:p>
            <a:r>
              <a:rPr lang="en-US" sz="1000" dirty="0" smtClean="0">
                <a:solidFill>
                  <a:schemeClr val="tx2"/>
                </a:solidFill>
              </a:rPr>
              <a:t>* </a:t>
            </a:r>
            <a:r>
              <a:rPr lang="en-US" sz="1000" dirty="0" smtClean="0">
                <a:solidFill>
                  <a:schemeClr val="tx2"/>
                </a:solidFill>
                <a:hlinkClick r:id="rId2"/>
              </a:rPr>
              <a:t>http://www.osha.gov/SLTC/ergonomics/index.html</a:t>
            </a:r>
            <a:endParaRPr lang="en-US" sz="1000" dirty="0">
              <a:solidFill>
                <a:schemeClr val="tx2"/>
              </a:solidFill>
            </a:endParaRPr>
          </a:p>
        </p:txBody>
      </p:sp>
      <p:sp>
        <p:nvSpPr>
          <p:cNvPr id="2" name="Slide Number Placeholder 1"/>
          <p:cNvSpPr>
            <a:spLocks noGrp="1"/>
          </p:cNvSpPr>
          <p:nvPr>
            <p:ph type="sldNum" sz="quarter" idx="12"/>
          </p:nvPr>
        </p:nvSpPr>
        <p:spPr/>
        <p:txBody>
          <a:bodyPr/>
          <a:lstStyle/>
          <a:p>
            <a:fld id="{874A208D-051B-4848-9D1E-69F93FCB5A3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7800"/>
            <a:ext cx="8763000" cy="1846659"/>
          </a:xfrm>
          <a:prstGeom prst="rect">
            <a:avLst/>
          </a:prstGeom>
        </p:spPr>
        <p:txBody>
          <a:bodyPr wrap="square">
            <a:spAutoFit/>
          </a:bodyPr>
          <a:lstStyle/>
          <a:p>
            <a:pPr>
              <a:lnSpc>
                <a:spcPct val="90000"/>
              </a:lnSpc>
            </a:pPr>
            <a:endParaRPr lang="en-US" sz="2000" dirty="0" smtClean="0">
              <a:solidFill>
                <a:schemeClr val="tx2"/>
              </a:solidFill>
            </a:endParaRPr>
          </a:p>
          <a:p>
            <a:pPr>
              <a:lnSpc>
                <a:spcPct val="90000"/>
              </a:lnSpc>
            </a:pPr>
            <a:endParaRPr lang="en-US" sz="2000" dirty="0" smtClean="0">
              <a:solidFill>
                <a:schemeClr val="tx2"/>
              </a:solidFill>
            </a:endParaRPr>
          </a:p>
          <a:p>
            <a:r>
              <a:rPr lang="en-US" sz="2000" dirty="0" smtClean="0">
                <a:solidFill>
                  <a:schemeClr val="tx2"/>
                </a:solidFill>
              </a:rPr>
              <a:t> </a:t>
            </a:r>
          </a:p>
          <a:p>
            <a:r>
              <a:rPr lang="en-US" sz="2000" dirty="0" smtClean="0">
                <a:solidFill>
                  <a:schemeClr val="tx2"/>
                </a:solidFill>
              </a:rPr>
              <a:t>	</a:t>
            </a:r>
          </a:p>
          <a:p>
            <a:r>
              <a:rPr lang="en-US" sz="2000" dirty="0" smtClean="0">
                <a:solidFill>
                  <a:schemeClr val="tx2"/>
                </a:solidFill>
              </a:rPr>
              <a:t>	</a:t>
            </a:r>
          </a:p>
          <a:p>
            <a:pPr>
              <a:lnSpc>
                <a:spcPct val="90000"/>
              </a:lnSpc>
            </a:pPr>
            <a:endParaRPr lang="en-US" sz="2000" dirty="0" smtClean="0">
              <a:solidFill>
                <a:schemeClr val="tx2"/>
              </a:solidFill>
            </a:endParaRPr>
          </a:p>
        </p:txBody>
      </p:sp>
      <p:sp>
        <p:nvSpPr>
          <p:cNvPr id="4" name="TextBox 3"/>
          <p:cNvSpPr txBox="1"/>
          <p:nvPr/>
        </p:nvSpPr>
        <p:spPr>
          <a:xfrm>
            <a:off x="990600" y="457200"/>
            <a:ext cx="7010400" cy="646331"/>
          </a:xfrm>
          <a:prstGeom prst="rect">
            <a:avLst/>
          </a:prstGeom>
          <a:noFill/>
        </p:spPr>
        <p:txBody>
          <a:bodyPr wrap="square" rtlCol="0">
            <a:spAutoFit/>
          </a:bodyPr>
          <a:lstStyle/>
          <a:p>
            <a:pPr algn="ctr"/>
            <a:r>
              <a:rPr lang="en-US" sz="3600" b="1" dirty="0" smtClean="0">
                <a:solidFill>
                  <a:srgbClr val="FFFF00"/>
                </a:solidFill>
              </a:rPr>
              <a:t>PPE for Lifting</a:t>
            </a:r>
            <a:endParaRPr lang="en-US" sz="3600" b="1" dirty="0">
              <a:solidFill>
                <a:srgbClr val="FFFF00"/>
              </a:solidFill>
            </a:endParaRPr>
          </a:p>
        </p:txBody>
      </p:sp>
      <p:sp>
        <p:nvSpPr>
          <p:cNvPr id="5" name="TextBox 4"/>
          <p:cNvSpPr txBox="1"/>
          <p:nvPr/>
        </p:nvSpPr>
        <p:spPr>
          <a:xfrm>
            <a:off x="247650" y="1227594"/>
            <a:ext cx="8763000" cy="2677656"/>
          </a:xfrm>
          <a:prstGeom prst="rect">
            <a:avLst/>
          </a:prstGeom>
          <a:noFill/>
        </p:spPr>
        <p:txBody>
          <a:bodyPr wrap="square" rtlCol="0">
            <a:spAutoFit/>
          </a:bodyPr>
          <a:lstStyle/>
          <a:p>
            <a:pPr>
              <a:buFont typeface="Symbol"/>
              <a:buChar char="¨"/>
            </a:pPr>
            <a:r>
              <a:rPr lang="en-US" sz="2000" dirty="0" smtClean="0"/>
              <a:t> </a:t>
            </a:r>
            <a:r>
              <a:rPr lang="en-US" sz="2400" dirty="0" smtClean="0"/>
              <a:t>Use gloves to protect hands from sharp or rough edges and for an improved grip.</a:t>
            </a:r>
          </a:p>
          <a:p>
            <a:pPr>
              <a:buFont typeface="Symbol"/>
              <a:buChar char="¨"/>
            </a:pPr>
            <a:endParaRPr lang="en-US" sz="2400" dirty="0" smtClean="0"/>
          </a:p>
          <a:p>
            <a:pPr>
              <a:buFont typeface="Symbol"/>
              <a:buChar char="¨"/>
            </a:pPr>
            <a:r>
              <a:rPr lang="en-US" sz="2400" dirty="0" smtClean="0"/>
              <a:t> Hard Hats are always to be worn n the job site.</a:t>
            </a:r>
          </a:p>
          <a:p>
            <a:pPr>
              <a:buFont typeface="Symbol"/>
              <a:buChar char="¨"/>
            </a:pPr>
            <a:endParaRPr lang="en-US" sz="2400" dirty="0" smtClean="0"/>
          </a:p>
          <a:p>
            <a:pPr>
              <a:buFont typeface="Symbol"/>
              <a:buChar char="¨"/>
            </a:pPr>
            <a:r>
              <a:rPr lang="en-US" sz="2400" dirty="0" smtClean="0"/>
              <a:t> If lifting is for elongated time increments, a weight (back support) belt is suggested.</a:t>
            </a:r>
            <a:endParaRPr lang="en-US" sz="2400" dirty="0"/>
          </a:p>
        </p:txBody>
      </p:sp>
      <p:pic>
        <p:nvPicPr>
          <p:cNvPr id="9" name="Picture 8" descr="0807-hatfbwhite.jpg"/>
          <p:cNvPicPr>
            <a:picLocks noChangeAspect="1"/>
          </p:cNvPicPr>
          <p:nvPr/>
        </p:nvPicPr>
        <p:blipFill>
          <a:blip r:embed="rId2" cstate="print"/>
          <a:stretch>
            <a:fillRect/>
          </a:stretch>
        </p:blipFill>
        <p:spPr>
          <a:xfrm>
            <a:off x="3505200" y="3886200"/>
            <a:ext cx="4800600" cy="2667000"/>
          </a:xfrm>
          <a:prstGeom prst="rect">
            <a:avLst/>
          </a:prstGeom>
        </p:spPr>
      </p:pic>
      <p:pic>
        <p:nvPicPr>
          <p:cNvPr id="10" name="Picture 9" descr="rkli.jpg"/>
          <p:cNvPicPr>
            <a:picLocks noChangeAspect="1"/>
          </p:cNvPicPr>
          <p:nvPr/>
        </p:nvPicPr>
        <p:blipFill>
          <a:blip r:embed="rId3" cstate="print"/>
          <a:stretch>
            <a:fillRect/>
          </a:stretch>
        </p:blipFill>
        <p:spPr>
          <a:xfrm>
            <a:off x="457200" y="3886200"/>
            <a:ext cx="2679375" cy="2659380"/>
          </a:xfrm>
          <a:prstGeom prst="rect">
            <a:avLst/>
          </a:prstGeom>
        </p:spPr>
      </p:pic>
      <p:sp>
        <p:nvSpPr>
          <p:cNvPr id="3" name="Slide Number Placeholder 2"/>
          <p:cNvSpPr>
            <a:spLocks noGrp="1"/>
          </p:cNvSpPr>
          <p:nvPr>
            <p:ph type="sldNum" sz="quarter" idx="12"/>
          </p:nvPr>
        </p:nvSpPr>
        <p:spPr/>
        <p:txBody>
          <a:bodyPr/>
          <a:lstStyle/>
          <a:p>
            <a:fld id="{874A208D-051B-4848-9D1E-69F93FCB5A3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057400"/>
            <a:ext cx="7162800" cy="5424562"/>
          </a:xfrm>
          <a:prstGeom prst="rect">
            <a:avLst/>
          </a:prstGeom>
          <a:noFill/>
        </p:spPr>
        <p:txBody>
          <a:bodyPr wrap="square" rtlCol="0">
            <a:spAutoFit/>
          </a:bodyPr>
          <a:lstStyle/>
          <a:p>
            <a:pPr algn="ctr"/>
            <a:endParaRPr lang="en-US" sz="4400" dirty="0" smtClean="0"/>
          </a:p>
          <a:p>
            <a:pPr algn="ctr"/>
            <a:r>
              <a:rPr lang="en-US" sz="4400" dirty="0" smtClean="0">
                <a:solidFill>
                  <a:srgbClr val="FFFF00"/>
                </a:solidFill>
              </a:rPr>
              <a:t>4 Step Prevention Plan </a:t>
            </a:r>
          </a:p>
          <a:p>
            <a:pPr algn="ctr"/>
            <a:endParaRPr lang="en-US" sz="4400" dirty="0" smtClean="0">
              <a:solidFill>
                <a:srgbClr val="FFFF00"/>
              </a:solidFill>
            </a:endParaRPr>
          </a:p>
          <a:p>
            <a:pPr algn="ctr"/>
            <a:endParaRPr lang="en-US" sz="4400" dirty="0" smtClean="0"/>
          </a:p>
          <a:p>
            <a:pPr algn="ctr"/>
            <a:endParaRPr lang="en-US" sz="4400" dirty="0" smtClean="0"/>
          </a:p>
          <a:p>
            <a:pPr algn="ctr"/>
            <a:endParaRPr lang="en-US" sz="4400" dirty="0" smtClean="0"/>
          </a:p>
          <a:p>
            <a:r>
              <a:rPr lang="en-US" sz="1050" dirty="0" err="1" smtClean="0"/>
              <a:t>document:lifting</a:t>
            </a:r>
            <a:r>
              <a:rPr lang="en-US" sz="1050" dirty="0" smtClean="0"/>
              <a:t> 2.</a:t>
            </a:r>
          </a:p>
          <a:p>
            <a:endParaRPr lang="en-US" sz="3600" dirty="0" smtClean="0"/>
          </a:p>
          <a:p>
            <a:endParaRPr lang="en-US" sz="3600" dirty="0"/>
          </a:p>
        </p:txBody>
      </p:sp>
      <p:sp>
        <p:nvSpPr>
          <p:cNvPr id="3" name="Slide Number Placeholder 2"/>
          <p:cNvSpPr>
            <a:spLocks noGrp="1"/>
          </p:cNvSpPr>
          <p:nvPr>
            <p:ph type="sldNum" sz="quarter" idx="12"/>
          </p:nvPr>
        </p:nvSpPr>
        <p:spPr/>
        <p:txBody>
          <a:bodyPr/>
          <a:lstStyle/>
          <a:p>
            <a:fld id="{874A208D-051B-4848-9D1E-69F93FCB5A33}"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28600" y="8692"/>
            <a:ext cx="8915400" cy="6278642"/>
          </a:xfrm>
          <a:prstGeom prst="rect">
            <a:avLst/>
          </a:prstGeom>
          <a:noFill/>
          <a:ln w="9525">
            <a:noFill/>
            <a:miter lim="800000"/>
            <a:headEnd/>
            <a:tailEnd/>
          </a:ln>
          <a:effectLst/>
        </p:spPr>
        <p:txBody>
          <a:bodyPr vert="horz" wrap="square" lIns="9522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3600" b="1" i="0" u="none" strike="noStrike" cap="none" normalizeH="0" baseline="0" dirty="0" smtClean="0">
                <a:ln>
                  <a:noFill/>
                </a:ln>
                <a:solidFill>
                  <a:srgbClr val="FFFF00"/>
                </a:solidFill>
                <a:effectLst/>
                <a:latin typeface="Corbel" pitchFamily="34" charset="0"/>
                <a:ea typeface="Times New Roman" pitchFamily="18" charset="0"/>
                <a:cs typeface="Arial" pitchFamily="34" charset="0"/>
              </a:rPr>
              <a:t>Step 1. Implement Engineering Controls</a:t>
            </a:r>
            <a:endParaRPr kumimoji="0" lang="en-US" sz="3600" b="1" i="0" u="none" strike="noStrike" cap="none" normalizeH="0" baseline="0" dirty="0" smtClean="0">
              <a:ln>
                <a:noFill/>
              </a:ln>
              <a:solidFill>
                <a:srgbClr val="FFFF00"/>
              </a:solidFill>
              <a:effectLst/>
              <a:latin typeface="Corbe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sz="900"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sz="900"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sz="900"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Appropriate engineering controls can be highly effective in reducing lifting-related injuries. For example:</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Mechanical assist devices to relieve heavy load lifting and carrying tasks</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Handles or slotted hand holes in packages requiring manual handling</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Lighter-weight packaging materials</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Modified containers and parts presentation (e.g., height-adjustable material bins)</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Changes in workstation layout (e.g., use height-adjustable workbenches, position tools and materials within short reaching distances)</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sp>
        <p:nvSpPr>
          <p:cNvPr id="2" name="Slide Number Placeholder 1"/>
          <p:cNvSpPr>
            <a:spLocks noGrp="1"/>
          </p:cNvSpPr>
          <p:nvPr>
            <p:ph type="sldNum" sz="quarter" idx="12"/>
          </p:nvPr>
        </p:nvSpPr>
        <p:spPr/>
        <p:txBody>
          <a:bodyPr/>
          <a:lstStyle/>
          <a:p>
            <a:fld id="{874A208D-051B-4848-9D1E-69F93FCB5A33}"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229600" cy="3785652"/>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lang="en-US" sz="2400" dirty="0" smtClean="0">
                <a:latin typeface="Arial" pitchFamily="34" charset="0"/>
                <a:ea typeface="Times New Roman" pitchFamily="18" charset="0"/>
                <a:cs typeface="Arial" pitchFamily="34" charset="0"/>
              </a:rPr>
              <a:t>Fixtures (e.g., clamps, vise-grips) to hold work pieces to relieve the need for awkward hand and arm positions</a:t>
            </a:r>
          </a:p>
          <a:p>
            <a:pPr lvl="0" eaLnBrk="0" fontAlgn="base" hangingPunct="0">
              <a:spcBef>
                <a:spcPct val="0"/>
              </a:spcBef>
              <a:spcAft>
                <a:spcPct val="0"/>
              </a:spcAft>
              <a:buFontTx/>
              <a:buChar char="•"/>
              <a:tabLst>
                <a:tab pos="457200" algn="l"/>
              </a:tabLst>
            </a:pPr>
            <a:endParaRPr lang="en-US" sz="2400" dirty="0" smtClean="0">
              <a:latin typeface="Arial" pitchFamily="34" charset="0"/>
              <a:ea typeface="Calibri" pitchFamily="34" charset="0"/>
              <a:cs typeface="Arial" pitchFamily="34" charset="0"/>
            </a:endParaRPr>
          </a:p>
          <a:p>
            <a:pPr lvl="0" eaLnBrk="0" fontAlgn="base" hangingPunct="0">
              <a:spcBef>
                <a:spcPct val="0"/>
              </a:spcBef>
              <a:spcAft>
                <a:spcPct val="0"/>
              </a:spcAft>
              <a:buFontTx/>
              <a:buChar char="•"/>
              <a:tabLst>
                <a:tab pos="457200" algn="l"/>
              </a:tabLst>
            </a:pPr>
            <a:r>
              <a:rPr lang="en-US" sz="2400" dirty="0" smtClean="0">
                <a:latin typeface="Arial" pitchFamily="34" charset="0"/>
                <a:ea typeface="Times New Roman" pitchFamily="18" charset="0"/>
                <a:cs typeface="Arial" pitchFamily="34" charset="0"/>
              </a:rPr>
              <a:t>Suspended tools to reduce weight and allow easier access</a:t>
            </a:r>
          </a:p>
          <a:p>
            <a:pPr lvl="0" eaLnBrk="0" fontAlgn="base" hangingPunct="0">
              <a:spcBef>
                <a:spcPct val="0"/>
              </a:spcBef>
              <a:spcAft>
                <a:spcPct val="0"/>
              </a:spcAft>
              <a:buFontTx/>
              <a:buChar char="•"/>
              <a:tabLst>
                <a:tab pos="457200" algn="l"/>
              </a:tabLst>
            </a:pPr>
            <a:endParaRPr lang="en-US" sz="2400" dirty="0" smtClean="0">
              <a:latin typeface="Arial" pitchFamily="34" charset="0"/>
              <a:ea typeface="Calibri" pitchFamily="34" charset="0"/>
              <a:cs typeface="Arial" pitchFamily="34" charset="0"/>
            </a:endParaRPr>
          </a:p>
          <a:p>
            <a:pPr lvl="0" eaLnBrk="0" fontAlgn="base" hangingPunct="0">
              <a:spcBef>
                <a:spcPct val="0"/>
              </a:spcBef>
              <a:spcAft>
                <a:spcPct val="0"/>
              </a:spcAft>
              <a:buFontTx/>
              <a:buChar char="•"/>
              <a:tabLst>
                <a:tab pos="457200" algn="l"/>
              </a:tabLst>
            </a:pPr>
            <a:r>
              <a:rPr lang="en-US" sz="2400" dirty="0" smtClean="0">
                <a:latin typeface="Arial" pitchFamily="34" charset="0"/>
                <a:ea typeface="Times New Roman" pitchFamily="18" charset="0"/>
                <a:cs typeface="Arial" pitchFamily="34" charset="0"/>
              </a:rPr>
              <a:t>Easy-connect electrical terminals to reduce manual force</a:t>
            </a:r>
          </a:p>
          <a:p>
            <a:pPr lvl="0" eaLnBrk="0" fontAlgn="base" hangingPunct="0">
              <a:spcBef>
                <a:spcPct val="0"/>
              </a:spcBef>
              <a:spcAft>
                <a:spcPct val="0"/>
              </a:spcAft>
              <a:buFontTx/>
              <a:buChar char="•"/>
              <a:tabLst>
                <a:tab pos="457200" algn="l"/>
              </a:tabLst>
            </a:pPr>
            <a:endParaRPr lang="en-US" sz="2400" dirty="0" smtClean="0">
              <a:latin typeface="Arial" pitchFamily="34" charset="0"/>
              <a:ea typeface="Calibri" pitchFamily="34" charset="0"/>
              <a:cs typeface="Arial" pitchFamily="34" charset="0"/>
            </a:endParaRPr>
          </a:p>
          <a:p>
            <a:pPr lvl="0" eaLnBrk="0" fontAlgn="base" hangingPunct="0">
              <a:spcBef>
                <a:spcPct val="0"/>
              </a:spcBef>
              <a:spcAft>
                <a:spcPct val="0"/>
              </a:spcAft>
              <a:buFontTx/>
              <a:buChar char="•"/>
              <a:tabLst>
                <a:tab pos="457200" algn="l"/>
              </a:tabLst>
            </a:pPr>
            <a:r>
              <a:rPr lang="en-US" sz="2400" dirty="0" smtClean="0">
                <a:latin typeface="Arial" pitchFamily="34" charset="0"/>
                <a:ea typeface="Times New Roman" pitchFamily="18" charset="0"/>
                <a:cs typeface="Arial" pitchFamily="34" charset="0"/>
              </a:rPr>
              <a:t>Removal of physical and visual obstructions when assembling components to reduce awkward postures or static exertions</a:t>
            </a:r>
            <a:endParaRPr lang="en-US" sz="24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874A208D-051B-4848-9D1E-69F93FCB5A33}" type="slidenum">
              <a:rPr lang="en-US" smtClean="0"/>
              <a:pPr/>
              <a:t>19</a:t>
            </a:fld>
            <a:endParaRPr lang="en-US"/>
          </a:p>
        </p:txBody>
      </p:sp>
    </p:spTree>
    <p:extLst>
      <p:ext uri="{BB962C8B-B14F-4D97-AF65-F5344CB8AC3E}">
        <p14:creationId xmlns:p14="http://schemas.microsoft.com/office/powerpoint/2010/main" val="48699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FFFF00"/>
                </a:solidFill>
                <a:latin typeface="Corbel" pitchFamily="34" charset="0"/>
              </a:rPr>
              <a:t>Lifting</a:t>
            </a:r>
            <a:endParaRPr lang="en-US" sz="4400" b="1" dirty="0">
              <a:solidFill>
                <a:srgbClr val="FFFF00"/>
              </a:solidFill>
              <a:latin typeface="Corbel" pitchFamily="34" charset="0"/>
            </a:endParaRPr>
          </a:p>
        </p:txBody>
      </p:sp>
      <p:sp>
        <p:nvSpPr>
          <p:cNvPr id="3" name="Content Placeholder 2"/>
          <p:cNvSpPr>
            <a:spLocks noGrp="1"/>
          </p:cNvSpPr>
          <p:nvPr>
            <p:ph sz="half" idx="1"/>
          </p:nvPr>
        </p:nvSpPr>
        <p:spPr/>
        <p:txBody>
          <a:bodyPr/>
          <a:lstStyle/>
          <a:p>
            <a:pPr>
              <a:buNone/>
            </a:pPr>
            <a:r>
              <a:rPr lang="en-US" b="1" dirty="0" smtClean="0"/>
              <a:t>	Lifting-related back injuries are among the most commonly reported workplace injuries. They are also costly and result in lost productivity.*</a:t>
            </a:r>
          </a:p>
          <a:p>
            <a:pPr>
              <a:buNone/>
            </a:pPr>
            <a:endParaRPr lang="en-US" b="1" dirty="0" smtClean="0"/>
          </a:p>
          <a:p>
            <a:pPr>
              <a:buNone/>
            </a:pPr>
            <a:r>
              <a:rPr lang="en-US" sz="800" b="1" dirty="0" smtClean="0">
                <a:latin typeface="Arial" pitchFamily="34" charset="0"/>
                <a:cs typeface="Arial" pitchFamily="34" charset="0"/>
              </a:rPr>
              <a:t>*(lifting-2 document) </a:t>
            </a:r>
            <a:r>
              <a:rPr lang="en-US" sz="800" b="1" dirty="0" err="1" smtClean="0">
                <a:latin typeface="Arial" pitchFamily="34" charset="0"/>
                <a:cs typeface="Arial" pitchFamily="34" charset="0"/>
              </a:rPr>
              <a:t>pic</a:t>
            </a:r>
            <a:r>
              <a:rPr lang="en-US" sz="800" b="1" dirty="0" smtClean="0">
                <a:latin typeface="Arial" pitchFamily="34" charset="0"/>
                <a:cs typeface="Arial" pitchFamily="34" charset="0"/>
              </a:rPr>
              <a:t>: http://labsafety.tamu.edu/safelifting.asp</a:t>
            </a:r>
            <a:endParaRPr lang="en-US" sz="800" dirty="0">
              <a:latin typeface="Arial" pitchFamily="34" charset="0"/>
              <a:cs typeface="Arial" pitchFamily="34" charset="0"/>
            </a:endParaRP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56138" y="2989233"/>
            <a:ext cx="4038600" cy="208762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874A208D-051B-4848-9D1E-69F93FCB5A3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04800" y="392668"/>
            <a:ext cx="8382000" cy="4385816"/>
          </a:xfrm>
          <a:prstGeom prst="rect">
            <a:avLst/>
          </a:prstGeom>
          <a:noFill/>
          <a:ln w="9525">
            <a:noFill/>
            <a:miter lim="800000"/>
            <a:headEnd/>
            <a:tailEnd/>
          </a:ln>
          <a:effectLst/>
        </p:spPr>
        <p:txBody>
          <a:bodyPr vert="horz" wrap="square" lIns="9522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3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Step 2. Use Administrative Controls</a:t>
            </a:r>
            <a:endParaRPr kumimoji="0" lang="en-US" sz="36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900" b="0" i="0" u="none" strike="noStrike" cap="none" normalizeH="0" baseline="0" dirty="0" smtClean="0">
              <a:ln>
                <a:noFill/>
              </a:ln>
              <a:solidFill>
                <a:srgbClr val="FFFF00"/>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Administrative controls should also be part of the plan to reduce lifting-related back injuries. For example:</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Reduce shift length or curtail the amount of overtime.</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Rotate workers through several jobs with different physical demands to reduce the stress on limbs and body regions.</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Schedule more breaks to allow for rest and recovery.</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sp>
        <p:nvSpPr>
          <p:cNvPr id="2" name="Slide Number Placeholder 1"/>
          <p:cNvSpPr>
            <a:spLocks noGrp="1"/>
          </p:cNvSpPr>
          <p:nvPr>
            <p:ph type="sldNum" sz="quarter" idx="12"/>
          </p:nvPr>
        </p:nvSpPr>
        <p:spPr/>
        <p:txBody>
          <a:bodyPr/>
          <a:lstStyle/>
          <a:p>
            <a:fld id="{874A208D-051B-4848-9D1E-69F93FCB5A33}"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839200" cy="3046988"/>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lang="en-US" sz="2400" dirty="0">
                <a:latin typeface="Arial" pitchFamily="34" charset="0"/>
                <a:ea typeface="Times New Roman" pitchFamily="18" charset="0"/>
                <a:cs typeface="Arial" pitchFamily="34" charset="0"/>
              </a:rPr>
              <a:t>Vary job content to offset certain risk factors (e.g., repetitive motions, static and awkward postures</a:t>
            </a:r>
            <a:r>
              <a:rPr lang="en-US" sz="2400" dirty="0" smtClean="0">
                <a:latin typeface="Arial" pitchFamily="34" charset="0"/>
                <a:ea typeface="Times New Roman" pitchFamily="18" charset="0"/>
                <a:cs typeface="Arial" pitchFamily="34" charset="0"/>
              </a:rPr>
              <a:t>).</a:t>
            </a:r>
          </a:p>
          <a:p>
            <a:pPr lvl="0" eaLnBrk="0" fontAlgn="base" hangingPunct="0">
              <a:spcBef>
                <a:spcPct val="0"/>
              </a:spcBef>
              <a:spcAft>
                <a:spcPct val="0"/>
              </a:spcAft>
              <a:buFontTx/>
              <a:buChar char="•"/>
              <a:tabLst>
                <a:tab pos="457200" algn="l"/>
              </a:tabLst>
            </a:pPr>
            <a:endParaRPr lang="en-US" sz="2400" dirty="0">
              <a:latin typeface="Arial" pitchFamily="34" charset="0"/>
              <a:ea typeface="Calibri" pitchFamily="34" charset="0"/>
              <a:cs typeface="Arial" pitchFamily="34" charset="0"/>
            </a:endParaRPr>
          </a:p>
          <a:p>
            <a:pPr lvl="0" eaLnBrk="0" fontAlgn="base" hangingPunct="0">
              <a:spcBef>
                <a:spcPct val="0"/>
              </a:spcBef>
              <a:spcAft>
                <a:spcPct val="0"/>
              </a:spcAft>
              <a:buFontTx/>
              <a:buChar char="•"/>
              <a:tabLst>
                <a:tab pos="457200" algn="l"/>
              </a:tabLst>
            </a:pPr>
            <a:r>
              <a:rPr lang="en-US" sz="2400" dirty="0">
                <a:latin typeface="Arial" pitchFamily="34" charset="0"/>
                <a:ea typeface="Times New Roman" pitchFamily="18" charset="0"/>
                <a:cs typeface="Arial" pitchFamily="34" charset="0"/>
              </a:rPr>
              <a:t>Adjust the work pace to relieve repetitive motion risks and give the worker more control of the work process</a:t>
            </a:r>
            <a:r>
              <a:rPr lang="en-US" sz="2400" dirty="0" smtClean="0">
                <a:latin typeface="Arial" pitchFamily="34" charset="0"/>
                <a:ea typeface="Times New Roman" pitchFamily="18" charset="0"/>
                <a:cs typeface="Arial" pitchFamily="34" charset="0"/>
              </a:rPr>
              <a:t>.</a:t>
            </a:r>
          </a:p>
          <a:p>
            <a:pPr lvl="0" eaLnBrk="0" fontAlgn="base" hangingPunct="0">
              <a:spcBef>
                <a:spcPct val="0"/>
              </a:spcBef>
              <a:spcAft>
                <a:spcPct val="0"/>
              </a:spcAft>
              <a:buFontTx/>
              <a:buChar char="•"/>
              <a:tabLst>
                <a:tab pos="457200" algn="l"/>
              </a:tabLst>
            </a:pPr>
            <a:endParaRPr lang="en-US" sz="2400" dirty="0">
              <a:latin typeface="Arial" pitchFamily="34" charset="0"/>
              <a:ea typeface="Calibri" pitchFamily="34" charset="0"/>
              <a:cs typeface="Arial" pitchFamily="34" charset="0"/>
            </a:endParaRPr>
          </a:p>
          <a:p>
            <a:pPr lvl="0" eaLnBrk="0" fontAlgn="base" hangingPunct="0">
              <a:spcBef>
                <a:spcPct val="0"/>
              </a:spcBef>
              <a:spcAft>
                <a:spcPct val="0"/>
              </a:spcAft>
              <a:buFontTx/>
              <a:buChar char="•"/>
              <a:tabLst>
                <a:tab pos="457200" algn="l"/>
              </a:tabLst>
            </a:pPr>
            <a:r>
              <a:rPr lang="en-US" sz="2400" dirty="0">
                <a:latin typeface="Arial" pitchFamily="34" charset="0"/>
                <a:ea typeface="Times New Roman" pitchFamily="18" charset="0"/>
                <a:cs typeface="Arial" pitchFamily="34" charset="0"/>
              </a:rPr>
              <a:t>Train employees to recognize lifting risk factors and to follow work practices that ease the task demands or burden.</a:t>
            </a:r>
            <a:endParaRPr lang="en-US" sz="24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874A208D-051B-4848-9D1E-69F93FCB5A33}" type="slidenum">
              <a:rPr lang="en-US" smtClean="0"/>
              <a:pPr/>
              <a:t>21</a:t>
            </a:fld>
            <a:endParaRPr lang="en-US"/>
          </a:p>
        </p:txBody>
      </p:sp>
    </p:spTree>
    <p:extLst>
      <p:ext uri="{BB962C8B-B14F-4D97-AF65-F5344CB8AC3E}">
        <p14:creationId xmlns:p14="http://schemas.microsoft.com/office/powerpoint/2010/main" val="171797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380999" y="375791"/>
            <a:ext cx="8534401" cy="5663089"/>
          </a:xfrm>
          <a:prstGeom prst="rect">
            <a:avLst/>
          </a:prstGeom>
          <a:noFill/>
          <a:ln w="9525">
            <a:noFill/>
            <a:miter lim="800000"/>
            <a:headEnd/>
            <a:tailEnd/>
          </a:ln>
          <a:effectLst/>
        </p:spPr>
        <p:txBody>
          <a:bodyPr vert="horz" wrap="square" lIns="9522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4000" b="1" i="0" u="none" strike="noStrike" cap="none" normalizeH="0" baseline="0" dirty="0" smtClean="0">
                <a:ln>
                  <a:noFill/>
                </a:ln>
                <a:solidFill>
                  <a:srgbClr val="FFFF00"/>
                </a:solidFill>
                <a:effectLst/>
                <a:latin typeface="Corbel" pitchFamily="34" charset="0"/>
                <a:ea typeface="Times New Roman" pitchFamily="18" charset="0"/>
                <a:cs typeface="Arial" pitchFamily="34" charset="0"/>
              </a:rPr>
              <a:t>Step 3. Encourage the Use of Alternative Lifting Techniques</a:t>
            </a:r>
            <a:endParaRPr kumimoji="0" lang="en-US" sz="4000" b="1" i="0" u="none" strike="noStrike" cap="none" normalizeH="0" baseline="0" dirty="0" smtClean="0">
              <a:ln>
                <a:noFill/>
              </a:ln>
              <a:solidFill>
                <a:srgbClr val="FFFF00"/>
              </a:solidFill>
              <a:effectLst/>
              <a:latin typeface="Corbe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b="0" i="0" u="none" strike="noStrike" cap="none" normalizeH="0" baseline="0" dirty="0" smtClean="0">
              <a:ln>
                <a:noFill/>
              </a:ln>
              <a:solidFill>
                <a:srgbClr val="FFFF00"/>
              </a:solidFill>
              <a:effectLst/>
              <a:latin typeface="Corbe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Alternative material handling techniques for carrying or moving loads should be used whenever possible to minimize lifting and bending movements. Alternatives might include the use of equipment such as: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Hand trucks</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Forklifts</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Pallet jacks and power pallet jacks</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Dollies</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Carts</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Hoists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74A208D-051B-4848-9D1E-69F93FCB5A3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28600" y="221902"/>
            <a:ext cx="8610600" cy="6186309"/>
          </a:xfrm>
          <a:prstGeom prst="rect">
            <a:avLst/>
          </a:prstGeom>
          <a:noFill/>
          <a:ln w="9525">
            <a:noFill/>
            <a:miter lim="800000"/>
            <a:headEnd/>
            <a:tailEnd/>
          </a:ln>
          <a:effectLst/>
        </p:spPr>
        <p:txBody>
          <a:bodyPr vert="horz" wrap="square" lIns="9522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3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Step 4. Teach Safe Lifting Techniques</a:t>
            </a:r>
            <a:endParaRPr kumimoji="0" lang="en-US" sz="36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Train employees to:</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Stretch briefly before lifting to loosen up back, arm, and shoulder muscles.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Determine whether more than one person or a mechanical device is needed for moving a load.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Ask for assistance if needed.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Break down the load into parts where feasible.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Get a good grip on the load.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Keep the load close.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Keep balance with footwork.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Lift with the back straight.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 the legs to lift without bending the back.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Never twist or turn while lifting.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Avoid lifting above the shoulder level.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74A208D-051B-4848-9D1E-69F93FCB5A33}"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514600"/>
            <a:ext cx="5620449" cy="1446550"/>
          </a:xfrm>
          <a:prstGeom prst="rect">
            <a:avLst/>
          </a:prstGeom>
          <a:noFill/>
        </p:spPr>
        <p:txBody>
          <a:bodyPr wrap="none" rtlCol="0">
            <a:spAutoFit/>
          </a:bodyPr>
          <a:lstStyle/>
          <a:p>
            <a:pPr algn="ctr"/>
            <a:r>
              <a:rPr lang="en-US" sz="4400" dirty="0" smtClean="0">
                <a:solidFill>
                  <a:srgbClr val="FFFF00"/>
                </a:solidFill>
              </a:rPr>
              <a:t>OSHA’s Ergonomics:</a:t>
            </a:r>
          </a:p>
          <a:p>
            <a:pPr algn="ctr"/>
            <a:r>
              <a:rPr lang="en-US" sz="4400" dirty="0" smtClean="0">
                <a:solidFill>
                  <a:srgbClr val="FFFF00"/>
                </a:solidFill>
              </a:rPr>
              <a:t>An alternate technique </a:t>
            </a:r>
            <a:endParaRPr lang="en-US" sz="4400" dirty="0">
              <a:solidFill>
                <a:srgbClr val="FFFF00"/>
              </a:solidFill>
            </a:endParaRPr>
          </a:p>
        </p:txBody>
      </p:sp>
      <p:sp>
        <p:nvSpPr>
          <p:cNvPr id="3" name="Slide Number Placeholder 2"/>
          <p:cNvSpPr>
            <a:spLocks noGrp="1"/>
          </p:cNvSpPr>
          <p:nvPr>
            <p:ph type="sldNum" sz="quarter" idx="12"/>
          </p:nvPr>
        </p:nvSpPr>
        <p:spPr/>
        <p:txBody>
          <a:bodyPr/>
          <a:lstStyle/>
          <a:p>
            <a:fld id="{874A208D-051B-4848-9D1E-69F93FCB5A33}"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 y="2286000"/>
            <a:ext cx="9067800" cy="2769989"/>
          </a:xfrm>
          <a:prstGeom prst="rect">
            <a:avLst/>
          </a:prstGeom>
          <a:noFill/>
        </p:spPr>
        <p:txBody>
          <a:bodyPr wrap="square" rtlCol="0">
            <a:spAutoFit/>
          </a:bodyPr>
          <a:lstStyle/>
          <a:p>
            <a:pPr algn="ctr"/>
            <a:r>
              <a:rPr lang="en-US" sz="3600" b="1" dirty="0" smtClean="0">
                <a:solidFill>
                  <a:srgbClr val="FFFF00"/>
                </a:solidFill>
              </a:rPr>
              <a:t>Ergonomics</a:t>
            </a:r>
          </a:p>
          <a:p>
            <a:pPr algn="ctr"/>
            <a:endParaRPr lang="en-US" dirty="0">
              <a:solidFill>
                <a:srgbClr val="FFFF00"/>
              </a:solidFill>
            </a:endParaRPr>
          </a:p>
          <a:p>
            <a:r>
              <a:rPr lang="en-US" sz="2400" dirty="0" smtClean="0">
                <a:solidFill>
                  <a:schemeClr val="tx2"/>
                </a:solidFill>
                <a:latin typeface="Arial" pitchFamily="34" charset="0"/>
                <a:cs typeface="Arial" pitchFamily="34" charset="0"/>
                <a:sym typeface="Symbol"/>
              </a:rPr>
              <a:t></a:t>
            </a:r>
            <a:r>
              <a:rPr lang="en-US" sz="2400" dirty="0" smtClean="0">
                <a:solidFill>
                  <a:schemeClr val="tx2"/>
                </a:solidFill>
                <a:latin typeface="Arial" pitchFamily="34" charset="0"/>
                <a:cs typeface="Arial" pitchFamily="34" charset="0"/>
              </a:rPr>
              <a:t> Ergonomics is the study of the relationship between people, their work and their physical work environment </a:t>
            </a:r>
          </a:p>
          <a:p>
            <a:pPr>
              <a:buFontTx/>
              <a:buChar char="-"/>
            </a:pPr>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sym typeface="Symbol"/>
              </a:rPr>
              <a:t> </a:t>
            </a:r>
            <a:r>
              <a:rPr lang="en-US" sz="2400" dirty="0" smtClean="0">
                <a:solidFill>
                  <a:schemeClr val="tx2"/>
                </a:solidFill>
                <a:latin typeface="Arial" pitchFamily="34" charset="0"/>
                <a:cs typeface="Arial" pitchFamily="34" charset="0"/>
              </a:rPr>
              <a:t>The major goal of ergonomics is to fit the job to the individual and promote healthy and safe work practices </a:t>
            </a:r>
            <a:endParaRPr lang="en-US" sz="2400" dirty="0">
              <a:solidFill>
                <a:schemeClr val="tx2"/>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74A208D-051B-4848-9D1E-69F93FCB5A33}"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2286000"/>
            <a:ext cx="8763000" cy="3539430"/>
          </a:xfrm>
          <a:prstGeom prst="rect">
            <a:avLst/>
          </a:prstGeom>
          <a:noFill/>
        </p:spPr>
        <p:txBody>
          <a:bodyPr wrap="square" rtlCol="0">
            <a:spAutoFit/>
          </a:bodyPr>
          <a:lstStyle/>
          <a:p>
            <a:pPr algn="ctr"/>
            <a:r>
              <a:rPr lang="en-US" sz="3600" b="1" dirty="0" smtClean="0">
                <a:solidFill>
                  <a:srgbClr val="FFFF00"/>
                </a:solidFill>
              </a:rPr>
              <a:t>Ergonomics</a:t>
            </a:r>
          </a:p>
          <a:p>
            <a:endParaRPr lang="en-US" sz="2400" dirty="0" smtClean="0">
              <a:solidFill>
                <a:srgbClr val="FFFF00"/>
              </a:solidFill>
              <a:latin typeface="Arial" pitchFamily="34" charset="0"/>
              <a:cs typeface="Arial" pitchFamily="34" charset="0"/>
              <a:sym typeface="Symbol"/>
            </a:endParaRPr>
          </a:p>
          <a:p>
            <a:r>
              <a:rPr lang="en-US" sz="2400" dirty="0" smtClean="0">
                <a:solidFill>
                  <a:schemeClr val="tx2"/>
                </a:solidFill>
                <a:latin typeface="Arial" pitchFamily="34" charset="0"/>
                <a:cs typeface="Arial" pitchFamily="34" charset="0"/>
                <a:sym typeface="Symbol"/>
              </a:rPr>
              <a:t> Identify hazards on the Jobsite.</a:t>
            </a:r>
          </a:p>
          <a:p>
            <a:endParaRPr lang="en-US" sz="2400" dirty="0" smtClean="0">
              <a:solidFill>
                <a:schemeClr val="tx2"/>
              </a:solidFill>
              <a:latin typeface="Arial" pitchFamily="34" charset="0"/>
              <a:cs typeface="Arial" pitchFamily="34" charset="0"/>
              <a:sym typeface="Symbol"/>
            </a:endParaRPr>
          </a:p>
          <a:p>
            <a:pPr>
              <a:buFontTx/>
              <a:buChar char="-"/>
            </a:pPr>
            <a:r>
              <a:rPr lang="en-US" sz="2400" dirty="0" smtClean="0">
                <a:solidFill>
                  <a:schemeClr val="tx2"/>
                </a:solidFill>
                <a:latin typeface="Arial" pitchFamily="34" charset="0"/>
                <a:cs typeface="Arial" pitchFamily="34" charset="0"/>
              </a:rPr>
              <a:t>Review and analyze Injury Records.</a:t>
            </a:r>
          </a:p>
          <a:p>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 Determine whether there is a pattern of ergonomic related injuries in certain jobs or work tasks </a:t>
            </a:r>
          </a:p>
          <a:p>
            <a:endParaRPr lang="en-US" sz="2000" dirty="0" smtClean="0">
              <a:solidFill>
                <a:schemeClr val="tx2"/>
              </a:solidFill>
            </a:endParaRPr>
          </a:p>
        </p:txBody>
      </p:sp>
      <p:sp>
        <p:nvSpPr>
          <p:cNvPr id="2" name="Slide Number Placeholder 1"/>
          <p:cNvSpPr>
            <a:spLocks noGrp="1"/>
          </p:cNvSpPr>
          <p:nvPr>
            <p:ph type="sldNum" sz="quarter" idx="12"/>
          </p:nvPr>
        </p:nvSpPr>
        <p:spPr/>
        <p:txBody>
          <a:bodyPr/>
          <a:lstStyle/>
          <a:p>
            <a:fld id="{874A208D-051B-4848-9D1E-69F93FCB5A3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2286000"/>
            <a:ext cx="8610600" cy="3354765"/>
          </a:xfrm>
          <a:prstGeom prst="rect">
            <a:avLst/>
          </a:prstGeom>
          <a:noFill/>
        </p:spPr>
        <p:txBody>
          <a:bodyPr wrap="square" rtlCol="0">
            <a:spAutoFit/>
          </a:bodyPr>
          <a:lstStyle/>
          <a:p>
            <a:pPr algn="ctr"/>
            <a:r>
              <a:rPr lang="en-US" sz="3600" b="1" dirty="0" smtClean="0">
                <a:solidFill>
                  <a:srgbClr val="FFFF00"/>
                </a:solidFill>
              </a:rPr>
              <a:t>Ergonomics</a:t>
            </a:r>
          </a:p>
          <a:p>
            <a:endParaRPr lang="en-US" sz="3600" dirty="0" smtClean="0">
              <a:sym typeface="Symbol"/>
            </a:endParaRPr>
          </a:p>
          <a:p>
            <a:r>
              <a:rPr lang="en-US" sz="2000" dirty="0" smtClean="0">
                <a:solidFill>
                  <a:schemeClr val="tx2"/>
                </a:solidFill>
                <a:sym typeface="Symbol"/>
              </a:rPr>
              <a:t> </a:t>
            </a:r>
            <a:r>
              <a:rPr lang="en-US" sz="2400" dirty="0" smtClean="0">
                <a:solidFill>
                  <a:schemeClr val="tx2"/>
                </a:solidFill>
                <a:latin typeface="Arial" pitchFamily="34" charset="0"/>
                <a:cs typeface="Arial" pitchFamily="34" charset="0"/>
                <a:sym typeface="Symbol"/>
              </a:rPr>
              <a:t>Analyze the Tasks to be Performed.</a:t>
            </a:r>
          </a:p>
          <a:p>
            <a:endParaRPr lang="en-US" sz="2400" dirty="0" smtClean="0">
              <a:solidFill>
                <a:schemeClr val="tx2"/>
              </a:solidFill>
              <a:latin typeface="Arial" pitchFamily="34" charset="0"/>
              <a:cs typeface="Arial" pitchFamily="34" charset="0"/>
              <a:sym typeface="Symbol"/>
            </a:endParaRPr>
          </a:p>
          <a:p>
            <a:pPr>
              <a:buFontTx/>
              <a:buChar char="-"/>
            </a:pPr>
            <a:r>
              <a:rPr lang="en-US" sz="2400" dirty="0" smtClean="0">
                <a:solidFill>
                  <a:schemeClr val="tx2"/>
                </a:solidFill>
                <a:latin typeface="Arial" pitchFamily="34" charset="0"/>
                <a:cs typeface="Arial" pitchFamily="34" charset="0"/>
              </a:rPr>
              <a:t> Identify potential ergonomic problems before injuries occur.</a:t>
            </a:r>
          </a:p>
          <a:p>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  Get employee input.</a:t>
            </a:r>
          </a:p>
          <a:p>
            <a:endParaRPr lang="en-US" sz="2000" dirty="0" smtClean="0">
              <a:solidFill>
                <a:schemeClr val="tx2"/>
              </a:solidFill>
            </a:endParaRPr>
          </a:p>
        </p:txBody>
      </p:sp>
      <p:sp>
        <p:nvSpPr>
          <p:cNvPr id="2" name="Slide Number Placeholder 1"/>
          <p:cNvSpPr>
            <a:spLocks noGrp="1"/>
          </p:cNvSpPr>
          <p:nvPr>
            <p:ph type="sldNum" sz="quarter" idx="12"/>
          </p:nvPr>
        </p:nvSpPr>
        <p:spPr/>
        <p:txBody>
          <a:bodyPr/>
          <a:lstStyle/>
          <a:p>
            <a:fld id="{874A208D-051B-4848-9D1E-69F93FCB5A3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2286000"/>
            <a:ext cx="8610600" cy="3539430"/>
          </a:xfrm>
          <a:prstGeom prst="rect">
            <a:avLst/>
          </a:prstGeom>
          <a:noFill/>
        </p:spPr>
        <p:txBody>
          <a:bodyPr wrap="square" rtlCol="0">
            <a:spAutoFit/>
          </a:bodyPr>
          <a:lstStyle/>
          <a:p>
            <a:pPr algn="ctr"/>
            <a:r>
              <a:rPr lang="en-US" sz="3600" b="1" dirty="0" smtClean="0">
                <a:solidFill>
                  <a:srgbClr val="FFFF00"/>
                </a:solidFill>
              </a:rPr>
              <a:t>Ergonomics</a:t>
            </a:r>
          </a:p>
          <a:p>
            <a:endParaRPr lang="en-US" sz="2400" dirty="0" smtClean="0">
              <a:latin typeface="Arial" pitchFamily="34" charset="0"/>
              <a:cs typeface="Arial" pitchFamily="34" charset="0"/>
              <a:sym typeface="Symbol"/>
            </a:endParaRPr>
          </a:p>
          <a:p>
            <a:r>
              <a:rPr lang="en-US" sz="2400" dirty="0" smtClean="0">
                <a:solidFill>
                  <a:schemeClr val="tx2"/>
                </a:solidFill>
                <a:latin typeface="Arial" pitchFamily="34" charset="0"/>
                <a:cs typeface="Arial" pitchFamily="34" charset="0"/>
                <a:sym typeface="Symbol"/>
              </a:rPr>
              <a:t> Training.</a:t>
            </a:r>
          </a:p>
          <a:p>
            <a:endParaRPr lang="en-US" sz="2400" dirty="0" smtClean="0">
              <a:solidFill>
                <a:schemeClr val="tx2"/>
              </a:solidFill>
              <a:latin typeface="Arial" pitchFamily="34" charset="0"/>
              <a:cs typeface="Arial" pitchFamily="34" charset="0"/>
              <a:sym typeface="Symbol"/>
            </a:endParaRPr>
          </a:p>
          <a:p>
            <a:pPr>
              <a:buFontTx/>
              <a:buChar char="-"/>
            </a:pPr>
            <a:r>
              <a:rPr lang="en-US" sz="2400" dirty="0" smtClean="0">
                <a:solidFill>
                  <a:schemeClr val="tx2"/>
                </a:solidFill>
                <a:latin typeface="Arial" pitchFamily="34" charset="0"/>
                <a:cs typeface="Arial" pitchFamily="34" charset="0"/>
              </a:rPr>
              <a:t> Workers have been trained to identify all lifting hazards on the jobsite and how to avoid injury.</a:t>
            </a:r>
          </a:p>
          <a:p>
            <a:endParaRPr lang="en-US" sz="2400" dirty="0" smtClean="0">
              <a:solidFill>
                <a:schemeClr val="tx2"/>
              </a:solidFill>
              <a:latin typeface="Arial" pitchFamily="34" charset="0"/>
              <a:cs typeface="Arial" pitchFamily="34" charset="0"/>
            </a:endParaRPr>
          </a:p>
          <a:p>
            <a:pPr>
              <a:buFontTx/>
              <a:buChar char="-"/>
            </a:pPr>
            <a:r>
              <a:rPr lang="en-US" sz="2400" dirty="0" smtClean="0">
                <a:solidFill>
                  <a:schemeClr val="tx2"/>
                </a:solidFill>
                <a:latin typeface="Arial" pitchFamily="34" charset="0"/>
                <a:cs typeface="Arial" pitchFamily="34" charset="0"/>
              </a:rPr>
              <a:t>Workers have been trained in safe lifting techniques.</a:t>
            </a:r>
          </a:p>
          <a:p>
            <a:endParaRPr lang="en-US" sz="2000" dirty="0" smtClean="0">
              <a:solidFill>
                <a:schemeClr val="tx2"/>
              </a:solidFill>
            </a:endParaRPr>
          </a:p>
        </p:txBody>
      </p:sp>
      <p:sp>
        <p:nvSpPr>
          <p:cNvPr id="2" name="Slide Number Placeholder 1"/>
          <p:cNvSpPr>
            <a:spLocks noGrp="1"/>
          </p:cNvSpPr>
          <p:nvPr>
            <p:ph type="sldNum" sz="quarter" idx="12"/>
          </p:nvPr>
        </p:nvSpPr>
        <p:spPr/>
        <p:txBody>
          <a:bodyPr/>
          <a:lstStyle/>
          <a:p>
            <a:fld id="{874A208D-051B-4848-9D1E-69F93FCB5A33}"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60286"/>
            <a:ext cx="8763000" cy="4893647"/>
          </a:xfrm>
          <a:prstGeom prst="rect">
            <a:avLst/>
          </a:prstGeom>
        </p:spPr>
        <p:txBody>
          <a:bodyPr wrap="square">
            <a:spAutoFit/>
          </a:bodyPr>
          <a:lstStyle/>
          <a:p>
            <a:pPr>
              <a:lnSpc>
                <a:spcPct val="90000"/>
              </a:lnSpc>
            </a:pPr>
            <a:endParaRPr lang="en-US" sz="2000" dirty="0" smtClean="0">
              <a:solidFill>
                <a:schemeClr val="tx2"/>
              </a:solidFill>
            </a:endParaRPr>
          </a:p>
          <a:p>
            <a:pPr>
              <a:lnSpc>
                <a:spcPct val="90000"/>
              </a:lnSpc>
            </a:pPr>
            <a:endParaRPr lang="en-US" sz="2000" dirty="0" smtClean="0">
              <a:solidFill>
                <a:schemeClr val="tx2"/>
              </a:solidFill>
            </a:endParaRPr>
          </a:p>
          <a:p>
            <a:r>
              <a:rPr lang="en-US" sz="2400" dirty="0" smtClean="0">
                <a:solidFill>
                  <a:schemeClr val="tx2"/>
                </a:solidFill>
                <a:latin typeface="Arial" pitchFamily="34" charset="0"/>
                <a:cs typeface="Arial" pitchFamily="34" charset="0"/>
              </a:rPr>
              <a:t> </a:t>
            </a:r>
            <a:r>
              <a:rPr lang="en-US" sz="2400" dirty="0" smtClean="0">
                <a:solidFill>
                  <a:schemeClr val="tx2"/>
                </a:solidFill>
                <a:latin typeface="Arial" pitchFamily="34" charset="0"/>
                <a:cs typeface="Arial" pitchFamily="34" charset="0"/>
                <a:sym typeface="Symbol"/>
              </a:rPr>
              <a:t>1.  </a:t>
            </a:r>
            <a:r>
              <a:rPr lang="en-US" sz="2400" dirty="0" smtClean="0">
                <a:solidFill>
                  <a:schemeClr val="tx2"/>
                </a:solidFill>
                <a:latin typeface="Arial" pitchFamily="34" charset="0"/>
                <a:cs typeface="Arial" pitchFamily="34" charset="0"/>
              </a:rPr>
              <a:t>Clear the Path</a:t>
            </a:r>
          </a:p>
          <a:p>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 Make sure </a:t>
            </a:r>
            <a:r>
              <a:rPr lang="en-US" sz="2400" dirty="0" err="1" smtClean="0">
                <a:solidFill>
                  <a:schemeClr val="tx2"/>
                </a:solidFill>
                <a:latin typeface="Arial" pitchFamily="34" charset="0"/>
                <a:cs typeface="Arial" pitchFamily="34" charset="0"/>
              </a:rPr>
              <a:t>yhere</a:t>
            </a:r>
            <a:r>
              <a:rPr lang="en-US" sz="2400" dirty="0" smtClean="0">
                <a:solidFill>
                  <a:schemeClr val="tx2"/>
                </a:solidFill>
                <a:latin typeface="Arial" pitchFamily="34" charset="0"/>
                <a:cs typeface="Arial" pitchFamily="34" charset="0"/>
              </a:rPr>
              <a:t> is plenty of room to lift the object properly.</a:t>
            </a:r>
          </a:p>
          <a:p>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 Check to make sure nothing blocks the path to the destination.</a:t>
            </a:r>
          </a:p>
          <a:p>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 Prop doors open or have someone hold them open.</a:t>
            </a:r>
          </a:p>
          <a:p>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 Avoid slippery or uneven surfaces.</a:t>
            </a:r>
          </a:p>
          <a:p>
            <a:pPr>
              <a:lnSpc>
                <a:spcPct val="90000"/>
              </a:lnSpc>
            </a:pPr>
            <a:endParaRPr lang="en-US" sz="2000" dirty="0" smtClean="0">
              <a:solidFill>
                <a:schemeClr val="tx2"/>
              </a:solidFill>
            </a:endParaRPr>
          </a:p>
          <a:p>
            <a:pPr>
              <a:lnSpc>
                <a:spcPct val="90000"/>
              </a:lnSpc>
            </a:pPr>
            <a:endParaRPr lang="en-US" sz="2000" dirty="0" smtClean="0">
              <a:solidFill>
                <a:schemeClr val="tx2"/>
              </a:solidFill>
            </a:endParaRPr>
          </a:p>
        </p:txBody>
      </p:sp>
      <p:sp>
        <p:nvSpPr>
          <p:cNvPr id="4" name="TextBox 3"/>
          <p:cNvSpPr txBox="1"/>
          <p:nvPr/>
        </p:nvSpPr>
        <p:spPr>
          <a:xfrm>
            <a:off x="1028700" y="152400"/>
            <a:ext cx="7010400" cy="707886"/>
          </a:xfrm>
          <a:prstGeom prst="rect">
            <a:avLst/>
          </a:prstGeom>
          <a:noFill/>
        </p:spPr>
        <p:txBody>
          <a:bodyPr wrap="square" rtlCol="0">
            <a:spAutoFit/>
          </a:bodyPr>
          <a:lstStyle/>
          <a:p>
            <a:pPr algn="ctr"/>
            <a:r>
              <a:rPr lang="en-US" sz="4000" b="1" dirty="0" smtClean="0">
                <a:solidFill>
                  <a:srgbClr val="FFFF00"/>
                </a:solidFill>
              </a:rPr>
              <a:t>5</a:t>
            </a:r>
            <a:r>
              <a:rPr lang="en-US" sz="3600" dirty="0" smtClean="0">
                <a:solidFill>
                  <a:srgbClr val="FFFF00"/>
                </a:solidFill>
              </a:rPr>
              <a:t>  Steps to Safe Lifting</a:t>
            </a:r>
            <a:endParaRPr lang="en-US" sz="3600" dirty="0">
              <a:solidFill>
                <a:srgbClr val="FFFF00"/>
              </a:solidFill>
            </a:endParaRPr>
          </a:p>
        </p:txBody>
      </p:sp>
      <p:pic>
        <p:nvPicPr>
          <p:cNvPr id="5" name="Picture 5" descr="Figure A"/>
          <p:cNvPicPr>
            <a:picLocks noChangeAspect="1" noChangeArrowheads="1"/>
          </p:cNvPicPr>
          <p:nvPr/>
        </p:nvPicPr>
        <p:blipFill>
          <a:blip r:embed="rId2" cstate="print"/>
          <a:srcRect/>
          <a:stretch>
            <a:fillRect/>
          </a:stretch>
        </p:blipFill>
        <p:spPr bwMode="auto">
          <a:xfrm>
            <a:off x="7315200" y="4800600"/>
            <a:ext cx="1600200" cy="18288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874A208D-051B-4848-9D1E-69F93FCB5A33}"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685800"/>
            <a:ext cx="1828800" cy="646331"/>
          </a:xfrm>
          <a:prstGeom prst="rect">
            <a:avLst/>
          </a:prstGeom>
          <a:noFill/>
        </p:spPr>
        <p:txBody>
          <a:bodyPr wrap="square" rtlCol="0">
            <a:spAutoFit/>
          </a:bodyPr>
          <a:lstStyle/>
          <a:p>
            <a:r>
              <a:rPr lang="en-US" sz="3600" b="1" dirty="0" smtClean="0">
                <a:solidFill>
                  <a:srgbClr val="FFFF00"/>
                </a:solidFill>
              </a:rPr>
              <a:t>History</a:t>
            </a:r>
            <a:endParaRPr lang="en-US" sz="3600" b="1" dirty="0">
              <a:solidFill>
                <a:srgbClr val="FFFF00"/>
              </a:solidFill>
            </a:endParaRPr>
          </a:p>
        </p:txBody>
      </p:sp>
      <p:sp>
        <p:nvSpPr>
          <p:cNvPr id="3" name="TextBox 2"/>
          <p:cNvSpPr txBox="1"/>
          <p:nvPr/>
        </p:nvSpPr>
        <p:spPr>
          <a:xfrm>
            <a:off x="685801" y="2057400"/>
            <a:ext cx="7772400" cy="3970318"/>
          </a:xfrm>
          <a:prstGeom prst="rect">
            <a:avLst/>
          </a:prstGeom>
          <a:noFill/>
        </p:spPr>
        <p:txBody>
          <a:bodyPr wrap="square" rtlCol="0">
            <a:spAutoFit/>
          </a:bodyPr>
          <a:lstStyle/>
          <a:p>
            <a:r>
              <a:rPr lang="en-US" sz="2800" dirty="0" smtClean="0">
                <a:latin typeface="Arial" pitchFamily="34" charset="0"/>
                <a:cs typeface="Arial" pitchFamily="34" charset="0"/>
              </a:rPr>
              <a:t>There is no information about the first reported back injury during construction but it is assumed that back injuries have been around throughout history. Whenever heavy lifting was involved, there were sure to be work-related back injuries. This is especially true as there were less means of mechanical lifting aids in years past. </a:t>
            </a:r>
          </a:p>
          <a:p>
            <a:endParaRPr lang="en-US" sz="2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74A208D-051B-4848-9D1E-69F93FCB5A3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1241286"/>
            <a:ext cx="8763000" cy="4616648"/>
          </a:xfrm>
          <a:prstGeom prst="rect">
            <a:avLst/>
          </a:prstGeom>
        </p:spPr>
        <p:txBody>
          <a:bodyPr wrap="square">
            <a:spAutoFit/>
          </a:bodyPr>
          <a:lstStyle/>
          <a:p>
            <a:pPr>
              <a:lnSpc>
                <a:spcPct val="90000"/>
              </a:lnSpc>
            </a:pPr>
            <a:endParaRPr lang="en-US" sz="2000" dirty="0" smtClean="0">
              <a:solidFill>
                <a:schemeClr val="tx2"/>
              </a:solidFill>
            </a:endParaRPr>
          </a:p>
          <a:p>
            <a:r>
              <a:rPr lang="en-US" sz="2400" dirty="0" smtClean="0">
                <a:solidFill>
                  <a:schemeClr val="tx2"/>
                </a:solidFill>
                <a:latin typeface="Arial" pitchFamily="34" charset="0"/>
                <a:cs typeface="Arial" pitchFamily="34" charset="0"/>
              </a:rPr>
              <a:t> </a:t>
            </a:r>
            <a:r>
              <a:rPr lang="en-US" sz="2400" dirty="0" smtClean="0">
                <a:solidFill>
                  <a:schemeClr val="tx2"/>
                </a:solidFill>
                <a:latin typeface="Arial" pitchFamily="34" charset="0"/>
                <a:cs typeface="Arial" pitchFamily="34" charset="0"/>
                <a:sym typeface="Symbol"/>
              </a:rPr>
              <a:t>2.  </a:t>
            </a:r>
            <a:r>
              <a:rPr lang="en-US" sz="2400" dirty="0" smtClean="0">
                <a:solidFill>
                  <a:schemeClr val="tx2"/>
                </a:solidFill>
                <a:latin typeface="Arial" pitchFamily="34" charset="0"/>
                <a:cs typeface="Arial" pitchFamily="34" charset="0"/>
              </a:rPr>
              <a:t>Size up the Load</a:t>
            </a:r>
          </a:p>
          <a:p>
            <a:endParaRPr lang="en-US" sz="2400" dirty="0" smtClean="0">
              <a:solidFill>
                <a:schemeClr val="tx2"/>
              </a:solidFill>
              <a:latin typeface="Arial" pitchFamily="34" charset="0"/>
              <a:cs typeface="Arial" pitchFamily="34" charset="0"/>
            </a:endParaRPr>
          </a:p>
          <a:p>
            <a:pPr marL="342900" indent="-342900">
              <a:buFontTx/>
              <a:buChar char="-"/>
            </a:pPr>
            <a:r>
              <a:rPr lang="en-US" sz="2400" dirty="0" smtClean="0">
                <a:solidFill>
                  <a:schemeClr val="tx2"/>
                </a:solidFill>
                <a:latin typeface="Arial" pitchFamily="34" charset="0"/>
                <a:cs typeface="Arial" pitchFamily="34" charset="0"/>
              </a:rPr>
              <a:t>Push the object lightly or lift a corner to get a sense of its</a:t>
            </a:r>
          </a:p>
          <a:p>
            <a:r>
              <a:rPr lang="en-US" sz="2400" dirty="0" smtClean="0">
                <a:solidFill>
                  <a:schemeClr val="tx2"/>
                </a:solidFill>
                <a:latin typeface="Arial" pitchFamily="34" charset="0"/>
                <a:cs typeface="Arial" pitchFamily="34" charset="0"/>
              </a:rPr>
              <a:t>     weight.</a:t>
            </a:r>
          </a:p>
          <a:p>
            <a:endParaRPr lang="en-US" sz="2400" dirty="0" smtClean="0">
              <a:solidFill>
                <a:schemeClr val="tx2"/>
              </a:solidFill>
              <a:latin typeface="Arial" pitchFamily="34" charset="0"/>
              <a:cs typeface="Arial" pitchFamily="34" charset="0"/>
            </a:endParaRPr>
          </a:p>
          <a:p>
            <a:pPr marL="342900" indent="-342900">
              <a:buFontTx/>
              <a:buChar char="-"/>
            </a:pPr>
            <a:r>
              <a:rPr lang="en-US" sz="2400" dirty="0" smtClean="0">
                <a:solidFill>
                  <a:schemeClr val="tx2"/>
                </a:solidFill>
                <a:latin typeface="Arial" pitchFamily="34" charset="0"/>
                <a:cs typeface="Arial" pitchFamily="34" charset="0"/>
              </a:rPr>
              <a:t>If the load is too heavy, break it down into smaller loads, get </a:t>
            </a:r>
          </a:p>
          <a:p>
            <a:r>
              <a:rPr lang="en-US" sz="2400" dirty="0">
                <a:solidFill>
                  <a:schemeClr val="tx2"/>
                </a:solidFill>
                <a:latin typeface="Arial" pitchFamily="34" charset="0"/>
                <a:cs typeface="Arial" pitchFamily="34" charset="0"/>
              </a:rPr>
              <a:t> </a:t>
            </a:r>
            <a:r>
              <a:rPr lang="en-US" sz="2400" dirty="0" smtClean="0">
                <a:solidFill>
                  <a:schemeClr val="tx2"/>
                </a:solidFill>
                <a:latin typeface="Arial" pitchFamily="34" charset="0"/>
                <a:cs typeface="Arial" pitchFamily="34" charset="0"/>
              </a:rPr>
              <a:t>    help or use a dolly or cart.</a:t>
            </a:r>
          </a:p>
          <a:p>
            <a:endParaRPr lang="en-US" sz="2400" dirty="0" smtClean="0">
              <a:solidFill>
                <a:schemeClr val="tx2"/>
              </a:solidFill>
              <a:latin typeface="Arial" pitchFamily="34" charset="0"/>
              <a:cs typeface="Arial" pitchFamily="34" charset="0"/>
            </a:endParaRPr>
          </a:p>
          <a:p>
            <a:pPr marL="342900" indent="-342900">
              <a:buFontTx/>
              <a:buChar char="-"/>
            </a:pPr>
            <a:r>
              <a:rPr lang="en-US" sz="2400" dirty="0" smtClean="0">
                <a:solidFill>
                  <a:schemeClr val="tx2"/>
                </a:solidFill>
                <a:latin typeface="Arial" pitchFamily="34" charset="0"/>
                <a:cs typeface="Arial" pitchFamily="34" charset="0"/>
              </a:rPr>
              <a:t>Make sure the contents will not shift</a:t>
            </a:r>
          </a:p>
          <a:p>
            <a:r>
              <a:rPr lang="en-US" sz="2400" dirty="0">
                <a:solidFill>
                  <a:schemeClr val="tx2"/>
                </a:solidFill>
                <a:latin typeface="Arial" pitchFamily="34" charset="0"/>
                <a:cs typeface="Arial" pitchFamily="34" charset="0"/>
              </a:rPr>
              <a:t> </a:t>
            </a:r>
            <a:r>
              <a:rPr lang="en-US" sz="2400" dirty="0" smtClean="0">
                <a:solidFill>
                  <a:schemeClr val="tx2"/>
                </a:solidFill>
                <a:latin typeface="Arial" pitchFamily="34" charset="0"/>
                <a:cs typeface="Arial" pitchFamily="34" charset="0"/>
              </a:rPr>
              <a:t>    while being moved</a:t>
            </a:r>
            <a:r>
              <a:rPr lang="en-US" sz="2000" dirty="0" smtClean="0">
                <a:solidFill>
                  <a:schemeClr val="tx2"/>
                </a:solidFill>
              </a:rPr>
              <a:t>.</a:t>
            </a:r>
          </a:p>
          <a:p>
            <a:pPr>
              <a:lnSpc>
                <a:spcPct val="90000"/>
              </a:lnSpc>
            </a:pPr>
            <a:endParaRPr lang="en-US" sz="2000" dirty="0" smtClean="0">
              <a:solidFill>
                <a:schemeClr val="tx2"/>
              </a:solidFill>
            </a:endParaRPr>
          </a:p>
          <a:p>
            <a:pPr>
              <a:lnSpc>
                <a:spcPct val="90000"/>
              </a:lnSpc>
            </a:pPr>
            <a:endParaRPr lang="en-US" sz="2000" dirty="0" smtClean="0">
              <a:solidFill>
                <a:schemeClr val="tx2"/>
              </a:solidFill>
            </a:endParaRPr>
          </a:p>
        </p:txBody>
      </p:sp>
      <p:sp>
        <p:nvSpPr>
          <p:cNvPr id="4" name="TextBox 3"/>
          <p:cNvSpPr txBox="1"/>
          <p:nvPr/>
        </p:nvSpPr>
        <p:spPr>
          <a:xfrm>
            <a:off x="1041400" y="533400"/>
            <a:ext cx="7010400" cy="707886"/>
          </a:xfrm>
          <a:prstGeom prst="rect">
            <a:avLst/>
          </a:prstGeom>
          <a:noFill/>
        </p:spPr>
        <p:txBody>
          <a:bodyPr wrap="square" rtlCol="0">
            <a:spAutoFit/>
          </a:bodyPr>
          <a:lstStyle/>
          <a:p>
            <a:pPr algn="ctr"/>
            <a:r>
              <a:rPr lang="en-US" sz="4000" b="1" dirty="0" smtClean="0">
                <a:solidFill>
                  <a:srgbClr val="FFFF00"/>
                </a:solidFill>
              </a:rPr>
              <a:t>5</a:t>
            </a:r>
            <a:r>
              <a:rPr lang="en-US" sz="3600" dirty="0" smtClean="0">
                <a:solidFill>
                  <a:srgbClr val="FFFF00"/>
                </a:solidFill>
              </a:rPr>
              <a:t>  Steps to Safe Lifting</a:t>
            </a:r>
            <a:endParaRPr lang="en-US" sz="3600" dirty="0">
              <a:solidFill>
                <a:srgbClr val="FFFF00"/>
              </a:solidFill>
            </a:endParaRPr>
          </a:p>
        </p:txBody>
      </p:sp>
      <p:pic>
        <p:nvPicPr>
          <p:cNvPr id="5" name="Picture 22" descr="Figure B"/>
          <p:cNvPicPr>
            <a:picLocks noChangeAspect="1" noChangeArrowheads="1"/>
          </p:cNvPicPr>
          <p:nvPr/>
        </p:nvPicPr>
        <p:blipFill>
          <a:blip r:embed="rId2" cstate="print"/>
          <a:srcRect/>
          <a:stretch>
            <a:fillRect/>
          </a:stretch>
        </p:blipFill>
        <p:spPr bwMode="auto">
          <a:xfrm>
            <a:off x="6858000" y="4277916"/>
            <a:ext cx="2006600" cy="235148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874A208D-051B-4848-9D1E-69F93FCB5A33}"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514600"/>
            <a:ext cx="8763000" cy="3200876"/>
          </a:xfrm>
          <a:prstGeom prst="rect">
            <a:avLst/>
          </a:prstGeom>
        </p:spPr>
        <p:txBody>
          <a:bodyPr wrap="square">
            <a:spAutoFit/>
          </a:bodyPr>
          <a:lstStyle/>
          <a:p>
            <a:pPr>
              <a:lnSpc>
                <a:spcPct val="90000"/>
              </a:lnSpc>
            </a:pPr>
            <a:endParaRPr lang="en-US" sz="2000" dirty="0" smtClean="0">
              <a:solidFill>
                <a:schemeClr val="tx2"/>
              </a:solidFill>
            </a:endParaRPr>
          </a:p>
          <a:p>
            <a:pPr>
              <a:lnSpc>
                <a:spcPct val="90000"/>
              </a:lnSpc>
            </a:pPr>
            <a:endParaRPr lang="en-US" sz="2000" dirty="0" smtClean="0">
              <a:solidFill>
                <a:schemeClr val="tx2"/>
              </a:solidFill>
            </a:endParaRPr>
          </a:p>
          <a:p>
            <a:r>
              <a:rPr lang="en-US" sz="2000" dirty="0" smtClean="0">
                <a:solidFill>
                  <a:schemeClr val="tx2"/>
                </a:solidFill>
              </a:rPr>
              <a:t> </a:t>
            </a:r>
            <a:r>
              <a:rPr lang="en-US" sz="2800" dirty="0" smtClean="0">
                <a:solidFill>
                  <a:schemeClr val="tx2"/>
                </a:solidFill>
                <a:sym typeface="Symbol"/>
              </a:rPr>
              <a:t>3.  </a:t>
            </a:r>
            <a:r>
              <a:rPr lang="en-US" sz="2800" dirty="0" smtClean="0">
                <a:solidFill>
                  <a:schemeClr val="tx2"/>
                </a:solidFill>
              </a:rPr>
              <a:t>Make the Lift</a:t>
            </a:r>
          </a:p>
          <a:p>
            <a:endParaRPr lang="en-US" sz="2000" dirty="0" smtClean="0">
              <a:solidFill>
                <a:schemeClr val="tx2"/>
              </a:solidFill>
            </a:endParaRPr>
          </a:p>
          <a:p>
            <a:r>
              <a:rPr lang="en-US" sz="2000" dirty="0" smtClean="0">
                <a:solidFill>
                  <a:schemeClr val="tx2"/>
                </a:solidFill>
              </a:rPr>
              <a:t>	- Use proper lifting techniques.</a:t>
            </a:r>
          </a:p>
          <a:p>
            <a:endParaRPr lang="en-US" sz="2000" dirty="0" smtClean="0">
              <a:solidFill>
                <a:schemeClr val="tx2"/>
              </a:solidFill>
            </a:endParaRPr>
          </a:p>
          <a:p>
            <a:r>
              <a:rPr lang="en-US" sz="2000" dirty="0" smtClean="0">
                <a:solidFill>
                  <a:schemeClr val="tx2"/>
                </a:solidFill>
              </a:rPr>
              <a:t>	- Use appropriate PPE when lifting objects.</a:t>
            </a:r>
          </a:p>
          <a:p>
            <a:endParaRPr lang="en-US" sz="2000" dirty="0" smtClean="0">
              <a:solidFill>
                <a:schemeClr val="tx2"/>
              </a:solidFill>
            </a:endParaRPr>
          </a:p>
          <a:p>
            <a:r>
              <a:rPr lang="en-US" sz="2000" dirty="0" smtClean="0">
                <a:solidFill>
                  <a:schemeClr val="tx2"/>
                </a:solidFill>
              </a:rPr>
              <a:t>	</a:t>
            </a:r>
          </a:p>
          <a:p>
            <a:pPr>
              <a:lnSpc>
                <a:spcPct val="90000"/>
              </a:lnSpc>
            </a:pPr>
            <a:endParaRPr lang="en-US" sz="2000" dirty="0" smtClean="0">
              <a:solidFill>
                <a:schemeClr val="tx2"/>
              </a:solidFill>
            </a:endParaRPr>
          </a:p>
        </p:txBody>
      </p:sp>
      <p:sp>
        <p:nvSpPr>
          <p:cNvPr id="4" name="TextBox 3"/>
          <p:cNvSpPr txBox="1"/>
          <p:nvPr/>
        </p:nvSpPr>
        <p:spPr>
          <a:xfrm>
            <a:off x="1066800" y="2133600"/>
            <a:ext cx="7010400" cy="707886"/>
          </a:xfrm>
          <a:prstGeom prst="rect">
            <a:avLst/>
          </a:prstGeom>
          <a:noFill/>
        </p:spPr>
        <p:txBody>
          <a:bodyPr wrap="square" rtlCol="0">
            <a:spAutoFit/>
          </a:bodyPr>
          <a:lstStyle/>
          <a:p>
            <a:pPr algn="ctr"/>
            <a:r>
              <a:rPr lang="en-US" sz="4000" b="1" dirty="0" smtClean="0">
                <a:solidFill>
                  <a:srgbClr val="FFFF00"/>
                </a:solidFill>
              </a:rPr>
              <a:t>5</a:t>
            </a:r>
            <a:r>
              <a:rPr lang="en-US" sz="3600" dirty="0" smtClean="0">
                <a:solidFill>
                  <a:srgbClr val="FFFF00"/>
                </a:solidFill>
              </a:rPr>
              <a:t>  Steps to Safe Lifting</a:t>
            </a:r>
            <a:endParaRPr lang="en-US" sz="3600" dirty="0">
              <a:solidFill>
                <a:srgbClr val="FFFF00"/>
              </a:solidFill>
            </a:endParaRPr>
          </a:p>
        </p:txBody>
      </p:sp>
      <p:pic>
        <p:nvPicPr>
          <p:cNvPr id="6" name="Picture 5" descr="Figure C"/>
          <p:cNvPicPr>
            <a:picLocks noChangeAspect="1" noChangeArrowheads="1"/>
          </p:cNvPicPr>
          <p:nvPr/>
        </p:nvPicPr>
        <p:blipFill>
          <a:blip r:embed="rId2" cstate="print"/>
          <a:srcRect/>
          <a:stretch>
            <a:fillRect/>
          </a:stretch>
        </p:blipFill>
        <p:spPr bwMode="auto">
          <a:xfrm>
            <a:off x="7315200" y="4724400"/>
            <a:ext cx="1600200" cy="1905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874A208D-051B-4848-9D1E-69F93FCB5A3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2686"/>
            <a:ext cx="8763000" cy="5287601"/>
          </a:xfrm>
          <a:prstGeom prst="rect">
            <a:avLst/>
          </a:prstGeom>
        </p:spPr>
        <p:txBody>
          <a:bodyPr wrap="square">
            <a:spAutoFit/>
          </a:bodyPr>
          <a:lstStyle/>
          <a:p>
            <a:pPr>
              <a:lnSpc>
                <a:spcPct val="90000"/>
              </a:lnSpc>
            </a:pPr>
            <a:endParaRPr lang="en-US" sz="2000" dirty="0" smtClean="0">
              <a:solidFill>
                <a:schemeClr val="tx2"/>
              </a:solidFill>
            </a:endParaRPr>
          </a:p>
          <a:p>
            <a:pPr>
              <a:lnSpc>
                <a:spcPct val="90000"/>
              </a:lnSpc>
            </a:pPr>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 </a:t>
            </a:r>
            <a:r>
              <a:rPr lang="en-US" sz="2400" dirty="0" smtClean="0">
                <a:solidFill>
                  <a:schemeClr val="tx2"/>
                </a:solidFill>
                <a:latin typeface="Arial" pitchFamily="34" charset="0"/>
                <a:cs typeface="Arial" pitchFamily="34" charset="0"/>
                <a:sym typeface="Symbol"/>
              </a:rPr>
              <a:t>4.  </a:t>
            </a:r>
            <a:r>
              <a:rPr lang="en-US" sz="2400" dirty="0" smtClean="0">
                <a:solidFill>
                  <a:schemeClr val="tx2"/>
                </a:solidFill>
                <a:latin typeface="Arial" pitchFamily="34" charset="0"/>
                <a:cs typeface="Arial" pitchFamily="34" charset="0"/>
              </a:rPr>
              <a:t>Carry the Load</a:t>
            </a:r>
          </a:p>
          <a:p>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	- Hold the load close to the body between the</a:t>
            </a:r>
          </a:p>
          <a:p>
            <a:r>
              <a:rPr lang="en-US" sz="2400" dirty="0" smtClean="0">
                <a:solidFill>
                  <a:schemeClr val="tx2"/>
                </a:solidFill>
                <a:latin typeface="Arial" pitchFamily="34" charset="0"/>
                <a:cs typeface="Arial" pitchFamily="34" charset="0"/>
              </a:rPr>
              <a:t>	shoulders and waist.</a:t>
            </a:r>
          </a:p>
          <a:p>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	- Keep the back straight or slightly arched.</a:t>
            </a:r>
          </a:p>
          <a:p>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	- Change directions by using the feet.</a:t>
            </a:r>
          </a:p>
          <a:p>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	- Do not twist at the waist.</a:t>
            </a:r>
          </a:p>
          <a:p>
            <a:endParaRPr lang="en-US" sz="2000" dirty="0" smtClean="0">
              <a:solidFill>
                <a:schemeClr val="tx2"/>
              </a:solidFill>
            </a:endParaRPr>
          </a:p>
          <a:p>
            <a:r>
              <a:rPr lang="en-US" sz="2000" dirty="0" smtClean="0">
                <a:solidFill>
                  <a:schemeClr val="tx2"/>
                </a:solidFill>
              </a:rPr>
              <a:t>	</a:t>
            </a:r>
          </a:p>
          <a:p>
            <a:pPr>
              <a:lnSpc>
                <a:spcPct val="90000"/>
              </a:lnSpc>
            </a:pPr>
            <a:endParaRPr lang="en-US" sz="2000" dirty="0" smtClean="0">
              <a:solidFill>
                <a:schemeClr val="tx2"/>
              </a:solidFill>
            </a:endParaRPr>
          </a:p>
        </p:txBody>
      </p:sp>
      <p:sp>
        <p:nvSpPr>
          <p:cNvPr id="4" name="TextBox 3"/>
          <p:cNvSpPr txBox="1"/>
          <p:nvPr/>
        </p:nvSpPr>
        <p:spPr>
          <a:xfrm>
            <a:off x="838200" y="304800"/>
            <a:ext cx="7010400" cy="707886"/>
          </a:xfrm>
          <a:prstGeom prst="rect">
            <a:avLst/>
          </a:prstGeom>
          <a:noFill/>
        </p:spPr>
        <p:txBody>
          <a:bodyPr wrap="square" rtlCol="0">
            <a:spAutoFit/>
          </a:bodyPr>
          <a:lstStyle/>
          <a:p>
            <a:pPr algn="ctr"/>
            <a:r>
              <a:rPr lang="en-US" sz="4000" b="1" dirty="0" smtClean="0">
                <a:solidFill>
                  <a:srgbClr val="FFFF00"/>
                </a:solidFill>
              </a:rPr>
              <a:t>5</a:t>
            </a:r>
            <a:r>
              <a:rPr lang="en-US" sz="3600" dirty="0" smtClean="0">
                <a:solidFill>
                  <a:srgbClr val="FFFF00"/>
                </a:solidFill>
              </a:rPr>
              <a:t>  Steps to Safe Lifting</a:t>
            </a:r>
            <a:endParaRPr lang="en-US" sz="3600" dirty="0">
              <a:solidFill>
                <a:srgbClr val="FFFF00"/>
              </a:solidFill>
            </a:endParaRPr>
          </a:p>
        </p:txBody>
      </p:sp>
      <p:pic>
        <p:nvPicPr>
          <p:cNvPr id="5" name="Picture 5" descr="Figure E"/>
          <p:cNvPicPr>
            <a:picLocks noChangeAspect="1" noChangeArrowheads="1"/>
          </p:cNvPicPr>
          <p:nvPr/>
        </p:nvPicPr>
        <p:blipFill>
          <a:blip r:embed="rId2" cstate="print"/>
          <a:srcRect/>
          <a:stretch>
            <a:fillRect/>
          </a:stretch>
        </p:blipFill>
        <p:spPr bwMode="auto">
          <a:xfrm>
            <a:off x="7239000" y="3200400"/>
            <a:ext cx="1676400" cy="34766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874A208D-051B-4848-9D1E-69F93FCB5A33}"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447800"/>
            <a:ext cx="8763000" cy="3804118"/>
          </a:xfrm>
          <a:prstGeom prst="rect">
            <a:avLst/>
          </a:prstGeom>
        </p:spPr>
        <p:txBody>
          <a:bodyPr wrap="square">
            <a:spAutoFit/>
          </a:bodyPr>
          <a:lstStyle/>
          <a:p>
            <a:pPr>
              <a:lnSpc>
                <a:spcPct val="90000"/>
              </a:lnSpc>
            </a:pPr>
            <a:endParaRPr lang="en-US" sz="2400" dirty="0" smtClean="0">
              <a:solidFill>
                <a:schemeClr val="tx2"/>
              </a:solidFill>
              <a:latin typeface="Arial" pitchFamily="34" charset="0"/>
              <a:cs typeface="Arial" pitchFamily="34" charset="0"/>
            </a:endParaRPr>
          </a:p>
          <a:p>
            <a:pPr>
              <a:lnSpc>
                <a:spcPct val="90000"/>
              </a:lnSpc>
            </a:pPr>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 </a:t>
            </a:r>
            <a:r>
              <a:rPr lang="en-US" sz="2400" dirty="0" smtClean="0">
                <a:solidFill>
                  <a:schemeClr val="tx2"/>
                </a:solidFill>
                <a:latin typeface="Arial" pitchFamily="34" charset="0"/>
                <a:cs typeface="Arial" pitchFamily="34" charset="0"/>
                <a:sym typeface="Symbol"/>
              </a:rPr>
              <a:t>5.  </a:t>
            </a:r>
            <a:r>
              <a:rPr lang="en-US" sz="2400" dirty="0" smtClean="0">
                <a:solidFill>
                  <a:schemeClr val="tx2"/>
                </a:solidFill>
                <a:latin typeface="Arial" pitchFamily="34" charset="0"/>
                <a:cs typeface="Arial" pitchFamily="34" charset="0"/>
              </a:rPr>
              <a:t>Set the Load Down</a:t>
            </a:r>
          </a:p>
          <a:p>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	- Use the legs to squat down and lower the object.</a:t>
            </a:r>
          </a:p>
          <a:p>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	- Rest the back and stretch after the lift.</a:t>
            </a:r>
          </a:p>
          <a:p>
            <a:endParaRPr lang="en-US" sz="2000" dirty="0" smtClean="0">
              <a:solidFill>
                <a:schemeClr val="tx2"/>
              </a:solidFill>
            </a:endParaRPr>
          </a:p>
          <a:p>
            <a:r>
              <a:rPr lang="en-US" sz="2000" dirty="0" smtClean="0">
                <a:solidFill>
                  <a:schemeClr val="tx2"/>
                </a:solidFill>
              </a:rPr>
              <a:t>	</a:t>
            </a:r>
          </a:p>
          <a:p>
            <a:r>
              <a:rPr lang="en-US" sz="2000" dirty="0" smtClean="0">
                <a:solidFill>
                  <a:schemeClr val="tx2"/>
                </a:solidFill>
              </a:rPr>
              <a:t>	</a:t>
            </a:r>
          </a:p>
          <a:p>
            <a:pPr>
              <a:lnSpc>
                <a:spcPct val="90000"/>
              </a:lnSpc>
            </a:pPr>
            <a:endParaRPr lang="en-US" sz="2000" dirty="0" smtClean="0">
              <a:solidFill>
                <a:schemeClr val="tx2"/>
              </a:solidFill>
            </a:endParaRPr>
          </a:p>
        </p:txBody>
      </p:sp>
      <p:sp>
        <p:nvSpPr>
          <p:cNvPr id="4" name="TextBox 3"/>
          <p:cNvSpPr txBox="1"/>
          <p:nvPr/>
        </p:nvSpPr>
        <p:spPr>
          <a:xfrm>
            <a:off x="1028700" y="508278"/>
            <a:ext cx="7010400" cy="707886"/>
          </a:xfrm>
          <a:prstGeom prst="rect">
            <a:avLst/>
          </a:prstGeom>
          <a:noFill/>
        </p:spPr>
        <p:txBody>
          <a:bodyPr wrap="square" rtlCol="0">
            <a:spAutoFit/>
          </a:bodyPr>
          <a:lstStyle/>
          <a:p>
            <a:pPr algn="ctr"/>
            <a:r>
              <a:rPr lang="en-US" sz="4000" b="1" dirty="0" smtClean="0">
                <a:solidFill>
                  <a:srgbClr val="FFFF00"/>
                </a:solidFill>
              </a:rPr>
              <a:t>5</a:t>
            </a:r>
            <a:r>
              <a:rPr lang="en-US" sz="3600" dirty="0" smtClean="0">
                <a:solidFill>
                  <a:srgbClr val="FFFF00"/>
                </a:solidFill>
              </a:rPr>
              <a:t>  Steps to Safe Lifting</a:t>
            </a:r>
            <a:endParaRPr lang="en-US" sz="3600" dirty="0">
              <a:solidFill>
                <a:srgbClr val="FFFF00"/>
              </a:solidFill>
            </a:endParaRPr>
          </a:p>
        </p:txBody>
      </p:sp>
      <p:pic>
        <p:nvPicPr>
          <p:cNvPr id="5" name="Picture 7" descr="Figure D"/>
          <p:cNvPicPr>
            <a:picLocks noChangeAspect="1" noChangeArrowheads="1"/>
          </p:cNvPicPr>
          <p:nvPr/>
        </p:nvPicPr>
        <p:blipFill>
          <a:blip r:embed="rId2" cstate="print"/>
          <a:srcRect/>
          <a:stretch>
            <a:fillRect/>
          </a:stretch>
        </p:blipFill>
        <p:spPr bwMode="auto">
          <a:xfrm>
            <a:off x="7239000" y="4495800"/>
            <a:ext cx="1600200" cy="2133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874A208D-051B-4848-9D1E-69F93FCB5A33}"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7800"/>
            <a:ext cx="8763000" cy="1846659"/>
          </a:xfrm>
          <a:prstGeom prst="rect">
            <a:avLst/>
          </a:prstGeom>
        </p:spPr>
        <p:txBody>
          <a:bodyPr wrap="square">
            <a:spAutoFit/>
          </a:bodyPr>
          <a:lstStyle/>
          <a:p>
            <a:pPr>
              <a:lnSpc>
                <a:spcPct val="90000"/>
              </a:lnSpc>
            </a:pPr>
            <a:endParaRPr lang="en-US" sz="2000" dirty="0" smtClean="0">
              <a:solidFill>
                <a:schemeClr val="tx2"/>
              </a:solidFill>
            </a:endParaRPr>
          </a:p>
          <a:p>
            <a:pPr>
              <a:lnSpc>
                <a:spcPct val="90000"/>
              </a:lnSpc>
            </a:pPr>
            <a:endParaRPr lang="en-US" sz="2000" dirty="0" smtClean="0">
              <a:solidFill>
                <a:schemeClr val="tx2"/>
              </a:solidFill>
            </a:endParaRPr>
          </a:p>
          <a:p>
            <a:r>
              <a:rPr lang="en-US" sz="2000" dirty="0" smtClean="0">
                <a:solidFill>
                  <a:schemeClr val="tx2"/>
                </a:solidFill>
              </a:rPr>
              <a:t> </a:t>
            </a:r>
          </a:p>
          <a:p>
            <a:r>
              <a:rPr lang="en-US" sz="2000" dirty="0" smtClean="0">
                <a:solidFill>
                  <a:schemeClr val="tx2"/>
                </a:solidFill>
              </a:rPr>
              <a:t>	</a:t>
            </a:r>
          </a:p>
          <a:p>
            <a:r>
              <a:rPr lang="en-US" sz="2000" dirty="0" smtClean="0">
                <a:solidFill>
                  <a:schemeClr val="tx2"/>
                </a:solidFill>
              </a:rPr>
              <a:t>	</a:t>
            </a:r>
          </a:p>
          <a:p>
            <a:pPr>
              <a:lnSpc>
                <a:spcPct val="90000"/>
              </a:lnSpc>
            </a:pPr>
            <a:endParaRPr lang="en-US" sz="2000" dirty="0" smtClean="0">
              <a:solidFill>
                <a:schemeClr val="tx2"/>
              </a:solidFill>
            </a:endParaRPr>
          </a:p>
        </p:txBody>
      </p:sp>
      <p:sp>
        <p:nvSpPr>
          <p:cNvPr id="4" name="TextBox 3"/>
          <p:cNvSpPr txBox="1"/>
          <p:nvPr/>
        </p:nvSpPr>
        <p:spPr>
          <a:xfrm>
            <a:off x="1143000" y="512351"/>
            <a:ext cx="7010400" cy="646331"/>
          </a:xfrm>
          <a:prstGeom prst="rect">
            <a:avLst/>
          </a:prstGeom>
          <a:noFill/>
        </p:spPr>
        <p:txBody>
          <a:bodyPr wrap="square" rtlCol="0">
            <a:spAutoFit/>
          </a:bodyPr>
          <a:lstStyle/>
          <a:p>
            <a:pPr algn="ctr"/>
            <a:r>
              <a:rPr lang="en-US" sz="3600" b="1" dirty="0" smtClean="0">
                <a:solidFill>
                  <a:srgbClr val="FFFF00"/>
                </a:solidFill>
              </a:rPr>
              <a:t>Mechanical Lifting Alternatives</a:t>
            </a:r>
            <a:endParaRPr lang="en-US" sz="3600" b="1" dirty="0">
              <a:solidFill>
                <a:srgbClr val="FFFF00"/>
              </a:solidFill>
            </a:endParaRPr>
          </a:p>
        </p:txBody>
      </p:sp>
      <p:sp>
        <p:nvSpPr>
          <p:cNvPr id="5" name="TextBox 4"/>
          <p:cNvSpPr txBox="1"/>
          <p:nvPr/>
        </p:nvSpPr>
        <p:spPr>
          <a:xfrm>
            <a:off x="383344" y="1158682"/>
            <a:ext cx="8382000" cy="2308324"/>
          </a:xfrm>
          <a:prstGeom prst="rect">
            <a:avLst/>
          </a:prstGeom>
          <a:noFill/>
        </p:spPr>
        <p:txBody>
          <a:bodyPr wrap="square" rtlCol="0">
            <a:spAutoFit/>
          </a:bodyPr>
          <a:lstStyle/>
          <a:p>
            <a:pPr>
              <a:buFont typeface="Symbol"/>
              <a:buChar char="¨"/>
            </a:pPr>
            <a:r>
              <a:rPr lang="en-US" sz="2400" dirty="0" smtClean="0">
                <a:latin typeface="Arial" pitchFamily="34" charset="0"/>
                <a:cs typeface="Arial" pitchFamily="34" charset="0"/>
              </a:rPr>
              <a:t> Hand-Trucks, Pushcarts &amp; Forklifts relieve the strain of heavy and repetitive lifting by moving larger loads safely and easily.</a:t>
            </a:r>
          </a:p>
          <a:p>
            <a:pPr>
              <a:buFont typeface="Symbol"/>
              <a:buChar char="¨"/>
            </a:pPr>
            <a:endParaRPr lang="en-US" sz="2400" dirty="0" smtClean="0">
              <a:latin typeface="Arial" pitchFamily="34" charset="0"/>
              <a:cs typeface="Arial" pitchFamily="34" charset="0"/>
            </a:endParaRPr>
          </a:p>
          <a:p>
            <a:pPr>
              <a:buFont typeface="Symbol"/>
              <a:buChar char="¨"/>
            </a:pPr>
            <a:r>
              <a:rPr lang="en-US" sz="2400" dirty="0" smtClean="0">
                <a:latin typeface="Arial" pitchFamily="34" charset="0"/>
                <a:cs typeface="Arial" pitchFamily="34" charset="0"/>
              </a:rPr>
              <a:t>It is important to remember proper lifting techniques when loading and unloading equipment.</a:t>
            </a:r>
            <a:endParaRPr lang="en-US" sz="2400" dirty="0">
              <a:latin typeface="Arial" pitchFamily="34" charset="0"/>
              <a:cs typeface="Arial" pitchFamily="34" charset="0"/>
            </a:endParaRPr>
          </a:p>
        </p:txBody>
      </p:sp>
      <p:pic>
        <p:nvPicPr>
          <p:cNvPr id="6" name="Picture 5" descr="188212%20[zoom].jpg"/>
          <p:cNvPicPr>
            <a:picLocks noChangeAspect="1"/>
          </p:cNvPicPr>
          <p:nvPr/>
        </p:nvPicPr>
        <p:blipFill>
          <a:blip r:embed="rId2" cstate="print"/>
          <a:stretch>
            <a:fillRect/>
          </a:stretch>
        </p:blipFill>
        <p:spPr>
          <a:xfrm>
            <a:off x="457200" y="3886200"/>
            <a:ext cx="2667000" cy="2667000"/>
          </a:xfrm>
          <a:prstGeom prst="rect">
            <a:avLst/>
          </a:prstGeom>
        </p:spPr>
      </p:pic>
      <p:pic>
        <p:nvPicPr>
          <p:cNvPr id="7" name="Picture 6" descr="PT-FA-LOW%20[zoom].jpg"/>
          <p:cNvPicPr>
            <a:picLocks noChangeAspect="1"/>
          </p:cNvPicPr>
          <p:nvPr/>
        </p:nvPicPr>
        <p:blipFill>
          <a:blip r:embed="rId3" cstate="print"/>
          <a:stretch>
            <a:fillRect/>
          </a:stretch>
        </p:blipFill>
        <p:spPr>
          <a:xfrm>
            <a:off x="3429000" y="3886200"/>
            <a:ext cx="2667000" cy="2667000"/>
          </a:xfrm>
          <a:prstGeom prst="rect">
            <a:avLst/>
          </a:prstGeom>
        </p:spPr>
      </p:pic>
      <p:pic>
        <p:nvPicPr>
          <p:cNvPr id="8" name="Picture 7" descr="wescoadjustable%20[zoom].jpg"/>
          <p:cNvPicPr>
            <a:picLocks noChangeAspect="1"/>
          </p:cNvPicPr>
          <p:nvPr/>
        </p:nvPicPr>
        <p:blipFill>
          <a:blip r:embed="rId4" cstate="print"/>
          <a:stretch>
            <a:fillRect/>
          </a:stretch>
        </p:blipFill>
        <p:spPr>
          <a:xfrm>
            <a:off x="6400800" y="3886200"/>
            <a:ext cx="2364544" cy="2631771"/>
          </a:xfrm>
          <a:prstGeom prst="rect">
            <a:avLst/>
          </a:prstGeom>
        </p:spPr>
      </p:pic>
      <p:sp>
        <p:nvSpPr>
          <p:cNvPr id="3" name="Slide Number Placeholder 2"/>
          <p:cNvSpPr>
            <a:spLocks noGrp="1"/>
          </p:cNvSpPr>
          <p:nvPr>
            <p:ph type="sldNum" sz="quarter" idx="12"/>
          </p:nvPr>
        </p:nvSpPr>
        <p:spPr/>
        <p:txBody>
          <a:bodyPr/>
          <a:lstStyle/>
          <a:p>
            <a:fld id="{874A208D-051B-4848-9D1E-69F93FCB5A3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04800"/>
            <a:ext cx="8610600" cy="5940088"/>
          </a:xfrm>
          <a:prstGeom prst="rect">
            <a:avLst/>
          </a:prstGeom>
          <a:noFill/>
        </p:spPr>
        <p:txBody>
          <a:bodyPr wrap="square" rtlCol="0">
            <a:spAutoFit/>
          </a:bodyPr>
          <a:lstStyle/>
          <a:p>
            <a:pPr algn="ctr"/>
            <a:r>
              <a:rPr lang="en-US" sz="3600" b="1" dirty="0" smtClean="0">
                <a:solidFill>
                  <a:srgbClr val="FFFF00"/>
                </a:solidFill>
              </a:rPr>
              <a:t>Ergonomics</a:t>
            </a:r>
          </a:p>
          <a:p>
            <a:endParaRPr lang="en-US" sz="3600" dirty="0" smtClean="0">
              <a:sym typeface="Symbol"/>
            </a:endParaRPr>
          </a:p>
          <a:p>
            <a:r>
              <a:rPr lang="en-US" sz="2400" dirty="0" smtClean="0">
                <a:solidFill>
                  <a:schemeClr val="tx2"/>
                </a:solidFill>
                <a:latin typeface="Arial" pitchFamily="34" charset="0"/>
                <a:cs typeface="Arial" pitchFamily="34" charset="0"/>
                <a:sym typeface="Symbol"/>
              </a:rPr>
              <a:t> Design Layout.</a:t>
            </a:r>
          </a:p>
          <a:p>
            <a:endParaRPr lang="en-US" sz="2400" dirty="0" smtClean="0">
              <a:solidFill>
                <a:schemeClr val="tx2"/>
              </a:solidFill>
              <a:latin typeface="Arial" pitchFamily="34" charset="0"/>
              <a:cs typeface="Arial" pitchFamily="34" charset="0"/>
              <a:sym typeface="Symbol"/>
            </a:endParaRPr>
          </a:p>
          <a:p>
            <a:pPr>
              <a:buFontTx/>
              <a:buChar char="-"/>
            </a:pPr>
            <a:r>
              <a:rPr lang="en-US" sz="2400" dirty="0" smtClean="0">
                <a:solidFill>
                  <a:schemeClr val="tx2"/>
                </a:solidFill>
                <a:latin typeface="Arial" pitchFamily="34" charset="0"/>
                <a:cs typeface="Arial" pitchFamily="34" charset="0"/>
              </a:rPr>
              <a:t> Jobs are designated to minimize manual material handling.</a:t>
            </a:r>
          </a:p>
          <a:p>
            <a:endParaRPr lang="en-US" sz="2400" dirty="0" smtClean="0">
              <a:solidFill>
                <a:schemeClr val="tx2"/>
              </a:solidFill>
              <a:latin typeface="Arial" pitchFamily="34" charset="0"/>
              <a:cs typeface="Arial" pitchFamily="34" charset="0"/>
            </a:endParaRPr>
          </a:p>
          <a:p>
            <a:pPr>
              <a:buFontTx/>
              <a:buChar char="-"/>
            </a:pPr>
            <a:r>
              <a:rPr lang="en-US" sz="2400" dirty="0" smtClean="0">
                <a:solidFill>
                  <a:schemeClr val="tx2"/>
                </a:solidFill>
                <a:latin typeface="Arial" pitchFamily="34" charset="0"/>
                <a:cs typeface="Arial" pitchFamily="34" charset="0"/>
              </a:rPr>
              <a:t>Mechanical lifting devices are available and in good working condition.</a:t>
            </a:r>
          </a:p>
          <a:p>
            <a:pPr>
              <a:buFontTx/>
              <a:buChar char="-"/>
            </a:pPr>
            <a:endParaRPr lang="en-US" sz="2400" dirty="0" smtClean="0">
              <a:solidFill>
                <a:schemeClr val="tx2"/>
              </a:solidFill>
              <a:latin typeface="Arial" pitchFamily="34" charset="0"/>
              <a:cs typeface="Arial" pitchFamily="34" charset="0"/>
            </a:endParaRPr>
          </a:p>
          <a:p>
            <a:pPr>
              <a:buFontTx/>
              <a:buChar char="-"/>
            </a:pPr>
            <a:r>
              <a:rPr lang="en-US" sz="2400" dirty="0" smtClean="0">
                <a:solidFill>
                  <a:schemeClr val="tx2"/>
                </a:solidFill>
                <a:latin typeface="Arial" pitchFamily="34" charset="0"/>
                <a:cs typeface="Arial" pitchFamily="34" charset="0"/>
              </a:rPr>
              <a:t>Lifting tasks are divided among workers to reduce repetitive lifting.</a:t>
            </a:r>
          </a:p>
          <a:p>
            <a:pPr>
              <a:buFontTx/>
              <a:buChar char="-"/>
            </a:pPr>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 Heavy materials are stored off the floor, no lower than knee height</a:t>
            </a:r>
            <a:r>
              <a:rPr lang="en-US" sz="2000" dirty="0" smtClean="0">
                <a:solidFill>
                  <a:schemeClr val="tx2"/>
                </a:solidFill>
              </a:rPr>
              <a:t>.</a:t>
            </a:r>
          </a:p>
          <a:p>
            <a:endParaRPr lang="en-US" sz="2000" dirty="0" smtClean="0">
              <a:solidFill>
                <a:schemeClr val="tx2"/>
              </a:solidFill>
            </a:endParaRPr>
          </a:p>
        </p:txBody>
      </p:sp>
      <p:sp>
        <p:nvSpPr>
          <p:cNvPr id="2" name="Slide Number Placeholder 1"/>
          <p:cNvSpPr>
            <a:spLocks noGrp="1"/>
          </p:cNvSpPr>
          <p:nvPr>
            <p:ph type="sldNum" sz="quarter" idx="12"/>
          </p:nvPr>
        </p:nvSpPr>
        <p:spPr/>
        <p:txBody>
          <a:bodyPr/>
          <a:lstStyle/>
          <a:p>
            <a:fld id="{874A208D-051B-4848-9D1E-69F93FCB5A3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2819400"/>
            <a:ext cx="5856219" cy="646331"/>
          </a:xfrm>
          <a:prstGeom prst="rect">
            <a:avLst/>
          </a:prstGeom>
          <a:noFill/>
        </p:spPr>
        <p:txBody>
          <a:bodyPr wrap="none" rtlCol="0">
            <a:spAutoFit/>
          </a:bodyPr>
          <a:lstStyle/>
          <a:p>
            <a:r>
              <a:rPr lang="en-US" sz="3600" b="1" dirty="0" smtClean="0">
                <a:solidFill>
                  <a:srgbClr val="FFFF00"/>
                </a:solidFill>
              </a:rPr>
              <a:t>Training Tips and Techniques</a:t>
            </a:r>
          </a:p>
        </p:txBody>
      </p:sp>
      <p:sp>
        <p:nvSpPr>
          <p:cNvPr id="2" name="Slide Number Placeholder 1"/>
          <p:cNvSpPr>
            <a:spLocks noGrp="1"/>
          </p:cNvSpPr>
          <p:nvPr>
            <p:ph type="sldNum" sz="quarter" idx="12"/>
          </p:nvPr>
        </p:nvSpPr>
        <p:spPr/>
        <p:txBody>
          <a:bodyPr/>
          <a:lstStyle/>
          <a:p>
            <a:fld id="{874A208D-051B-4848-9D1E-69F93FCB5A33}"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mn-lt"/>
              </a:rPr>
              <a:t>Tip 1</a:t>
            </a:r>
            <a:endParaRPr lang="en-US" b="1" dirty="0">
              <a:solidFill>
                <a:srgbClr val="FFFF00"/>
              </a:solidFill>
              <a:latin typeface="+mn-lt"/>
            </a:endParaRPr>
          </a:p>
        </p:txBody>
      </p:sp>
      <p:sp>
        <p:nvSpPr>
          <p:cNvPr id="3" name="Content Placeholder 2"/>
          <p:cNvSpPr>
            <a:spLocks noGrp="1"/>
          </p:cNvSpPr>
          <p:nvPr>
            <p:ph sz="half" idx="1"/>
          </p:nvPr>
        </p:nvSpPr>
        <p:spPr>
          <a:xfrm>
            <a:off x="76200" y="1589371"/>
            <a:ext cx="4419600" cy="4525963"/>
          </a:xfrm>
        </p:spPr>
        <p:txBody>
          <a:bodyPr>
            <a:normAutofit/>
          </a:bodyPr>
          <a:lstStyle/>
          <a:p>
            <a:r>
              <a:rPr lang="en-US" dirty="0" smtClean="0">
                <a:latin typeface="Arial" pitchFamily="34" charset="0"/>
                <a:cs typeface="Arial" pitchFamily="34" charset="0"/>
              </a:rPr>
              <a:t>Training is to impart knowledge that others do possess. Always speak calmly and in ways that show genuine care for the worker’s well being and not demanding orders.</a:t>
            </a:r>
            <a:endParaRPr lang="en-US" dirty="0">
              <a:latin typeface="Arial" pitchFamily="34" charset="0"/>
              <a:cs typeface="Arial" pitchFamily="34" charset="0"/>
            </a:endParaRPr>
          </a:p>
        </p:txBody>
      </p:sp>
      <p:pic>
        <p:nvPicPr>
          <p:cNvPr id="44034" name="Picture 2"/>
          <p:cNvPicPr>
            <a:picLocks noGrp="1" noChangeAspect="1" noChangeArrowheads="1"/>
          </p:cNvPicPr>
          <p:nvPr>
            <p:ph sz="half" idx="2"/>
          </p:nvPr>
        </p:nvPicPr>
        <p:blipFill>
          <a:blip r:embed="rId2" cstate="print"/>
          <a:srcRect/>
          <a:stretch>
            <a:fillRect/>
          </a:stretch>
        </p:blipFill>
        <p:spPr bwMode="auto">
          <a:xfrm>
            <a:off x="4656138" y="2716109"/>
            <a:ext cx="4038600" cy="2633870"/>
          </a:xfrm>
          <a:prstGeom prst="rect">
            <a:avLst/>
          </a:prstGeom>
          <a:noFill/>
          <a:ln w="9525">
            <a:noFill/>
            <a:miter lim="800000"/>
            <a:headEnd/>
            <a:tailEnd/>
          </a:ln>
        </p:spPr>
      </p:pic>
      <p:sp>
        <p:nvSpPr>
          <p:cNvPr id="5" name="TextBox 4"/>
          <p:cNvSpPr txBox="1"/>
          <p:nvPr/>
        </p:nvSpPr>
        <p:spPr>
          <a:xfrm>
            <a:off x="5486400" y="6096000"/>
            <a:ext cx="2558714" cy="246221"/>
          </a:xfrm>
          <a:prstGeom prst="rect">
            <a:avLst/>
          </a:prstGeom>
          <a:noFill/>
        </p:spPr>
        <p:txBody>
          <a:bodyPr wrap="none" rtlCol="0">
            <a:spAutoFit/>
          </a:bodyPr>
          <a:lstStyle/>
          <a:p>
            <a:r>
              <a:rPr lang="en-US" sz="1000" dirty="0" err="1" smtClean="0">
                <a:latin typeface="Arial" pitchFamily="34" charset="0"/>
                <a:cs typeface="Arial" pitchFamily="34" charset="0"/>
              </a:rPr>
              <a:t>Pic</a:t>
            </a:r>
            <a:r>
              <a:rPr lang="en-US" sz="1000" dirty="0" smtClean="0">
                <a:latin typeface="Arial" pitchFamily="34" charset="0"/>
                <a:cs typeface="Arial" pitchFamily="34" charset="0"/>
              </a:rPr>
              <a:t>: http://healthandfitness101.com/?p=91</a:t>
            </a:r>
            <a:endParaRPr lang="en-US" sz="1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74A208D-051B-4848-9D1E-69F93FCB5A33}"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mn-lt"/>
              </a:rPr>
              <a:t>Tip 2</a:t>
            </a:r>
            <a:endParaRPr lang="en-US" b="1" dirty="0">
              <a:solidFill>
                <a:srgbClr val="FFFF00"/>
              </a:solidFill>
              <a:latin typeface="+mn-lt"/>
            </a:endParaRPr>
          </a:p>
        </p:txBody>
      </p:sp>
      <p:sp>
        <p:nvSpPr>
          <p:cNvPr id="3" name="Content Placeholder 2"/>
          <p:cNvSpPr>
            <a:spLocks noGrp="1"/>
          </p:cNvSpPr>
          <p:nvPr>
            <p:ph sz="half" idx="1"/>
          </p:nvPr>
        </p:nvSpPr>
        <p:spPr/>
        <p:txBody>
          <a:bodyPr/>
          <a:lstStyle/>
          <a:p>
            <a:r>
              <a:rPr lang="en-US" dirty="0" smtClean="0">
                <a:latin typeface="Arial" pitchFamily="34" charset="0"/>
                <a:cs typeface="Arial" pitchFamily="34" charset="0"/>
              </a:rPr>
              <a:t>Display visual aids that are easy to understand, regardless of language. </a:t>
            </a:r>
            <a:endParaRPr lang="en-US" dirty="0">
              <a:latin typeface="Arial" pitchFamily="34" charset="0"/>
              <a:cs typeface="Arial" pitchFamily="34" charset="0"/>
            </a:endParaRPr>
          </a:p>
        </p:txBody>
      </p:sp>
      <p:pic>
        <p:nvPicPr>
          <p:cNvPr id="45059" name="Picture 3"/>
          <p:cNvPicPr>
            <a:picLocks noGrp="1" noChangeAspect="1" noChangeArrowheads="1"/>
          </p:cNvPicPr>
          <p:nvPr>
            <p:ph sz="half" idx="2"/>
          </p:nvPr>
        </p:nvPicPr>
        <p:blipFill>
          <a:blip r:embed="rId2" cstate="print"/>
          <a:srcRect/>
          <a:stretch>
            <a:fillRect/>
          </a:stretch>
        </p:blipFill>
        <p:spPr bwMode="auto">
          <a:xfrm>
            <a:off x="4648200" y="1981200"/>
            <a:ext cx="4038600" cy="3657600"/>
          </a:xfrm>
          <a:prstGeom prst="rect">
            <a:avLst/>
          </a:prstGeom>
          <a:noFill/>
          <a:ln w="9525">
            <a:noFill/>
            <a:miter lim="800000"/>
            <a:headEnd/>
            <a:tailEnd/>
          </a:ln>
        </p:spPr>
      </p:pic>
      <p:sp>
        <p:nvSpPr>
          <p:cNvPr id="5" name="TextBox 4"/>
          <p:cNvSpPr txBox="1"/>
          <p:nvPr/>
        </p:nvSpPr>
        <p:spPr>
          <a:xfrm>
            <a:off x="4495800" y="5943600"/>
            <a:ext cx="4301177" cy="246221"/>
          </a:xfrm>
          <a:prstGeom prst="rect">
            <a:avLst/>
          </a:prstGeom>
          <a:noFill/>
        </p:spPr>
        <p:txBody>
          <a:bodyPr wrap="none" rtlCol="0">
            <a:spAutoFit/>
          </a:bodyPr>
          <a:lstStyle/>
          <a:p>
            <a:r>
              <a:rPr lang="en-US" sz="1000" dirty="0" smtClean="0">
                <a:latin typeface="Arial" pitchFamily="34" charset="0"/>
                <a:cs typeface="Arial" pitchFamily="34" charset="0"/>
              </a:rPr>
              <a:t>http://livewellworkwell.wordpress.com/wellness-library/lifting-ergonomics/</a:t>
            </a:r>
            <a:endParaRPr lang="en-US" sz="1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74A208D-051B-4848-9D1E-69F93FCB5A33}"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mn-lt"/>
              </a:rPr>
              <a:t>Tip 3</a:t>
            </a:r>
            <a:endParaRPr lang="en-US" b="1" dirty="0">
              <a:solidFill>
                <a:srgbClr val="FFFF00"/>
              </a:solidFill>
              <a:latin typeface="+mn-lt"/>
            </a:endParaRPr>
          </a:p>
        </p:txBody>
      </p:sp>
      <p:sp>
        <p:nvSpPr>
          <p:cNvPr id="3" name="Content Placeholder 2"/>
          <p:cNvSpPr>
            <a:spLocks noGrp="1"/>
          </p:cNvSpPr>
          <p:nvPr>
            <p:ph sz="half" idx="1"/>
          </p:nvPr>
        </p:nvSpPr>
        <p:spPr/>
        <p:txBody>
          <a:bodyPr/>
          <a:lstStyle/>
          <a:p>
            <a:r>
              <a:rPr lang="en-US" dirty="0" smtClean="0">
                <a:latin typeface="Arial" pitchFamily="34" charset="0"/>
                <a:cs typeface="Arial" pitchFamily="34" charset="0"/>
              </a:rPr>
              <a:t>Make lifting aids such as dollies, carts and pallet jacks readily available or upon request.</a:t>
            </a:r>
            <a:endParaRPr lang="en-US" dirty="0">
              <a:latin typeface="Arial" pitchFamily="34" charset="0"/>
              <a:cs typeface="Arial" pitchFamily="34" charset="0"/>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081013" y="1905000"/>
            <a:ext cx="3072387" cy="4100646"/>
          </a:xfrm>
          <a:prstGeom prst="rect">
            <a:avLst/>
          </a:prstGeom>
          <a:noFill/>
          <a:ln w="9525">
            <a:noFill/>
            <a:miter lim="800000"/>
            <a:headEnd/>
            <a:tailEnd/>
          </a:ln>
        </p:spPr>
      </p:pic>
      <p:sp>
        <p:nvSpPr>
          <p:cNvPr id="7" name="TextBox 6"/>
          <p:cNvSpPr txBox="1"/>
          <p:nvPr/>
        </p:nvSpPr>
        <p:spPr>
          <a:xfrm>
            <a:off x="5181600" y="6248400"/>
            <a:ext cx="2779928" cy="246221"/>
          </a:xfrm>
          <a:prstGeom prst="rect">
            <a:avLst/>
          </a:prstGeom>
          <a:noFill/>
        </p:spPr>
        <p:txBody>
          <a:bodyPr wrap="none" rtlCol="0">
            <a:spAutoFit/>
          </a:bodyPr>
          <a:lstStyle/>
          <a:p>
            <a:r>
              <a:rPr lang="en-US" sz="1000" dirty="0" smtClean="0">
                <a:latin typeface="Arial" pitchFamily="34" charset="0"/>
                <a:cs typeface="Arial" pitchFamily="34" charset="0"/>
              </a:rPr>
              <a:t>http://hubpages.com/hub/Hand-Dolly-Reviews</a:t>
            </a:r>
            <a:endParaRPr lang="en-US" sz="1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74A208D-051B-4848-9D1E-69F93FCB5A33}"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838200"/>
            <a:ext cx="6567824" cy="646331"/>
          </a:xfrm>
          <a:prstGeom prst="rect">
            <a:avLst/>
          </a:prstGeom>
          <a:noFill/>
        </p:spPr>
        <p:txBody>
          <a:bodyPr wrap="none" rtlCol="0">
            <a:spAutoFit/>
          </a:bodyPr>
          <a:lstStyle/>
          <a:p>
            <a:r>
              <a:rPr lang="en-US" sz="3600" b="1" dirty="0" smtClean="0">
                <a:solidFill>
                  <a:srgbClr val="FFFF00"/>
                </a:solidFill>
              </a:rPr>
              <a:t>The use of lifting in construction</a:t>
            </a:r>
            <a:endParaRPr lang="en-US" sz="3600" b="1" dirty="0">
              <a:solidFill>
                <a:srgbClr val="FFFF00"/>
              </a:solidFill>
            </a:endParaRPr>
          </a:p>
        </p:txBody>
      </p:sp>
      <p:sp>
        <p:nvSpPr>
          <p:cNvPr id="3" name="TextBox 2"/>
          <p:cNvSpPr txBox="1"/>
          <p:nvPr/>
        </p:nvSpPr>
        <p:spPr>
          <a:xfrm>
            <a:off x="685800" y="1981200"/>
            <a:ext cx="7696200" cy="3385542"/>
          </a:xfrm>
          <a:prstGeom prst="rect">
            <a:avLst/>
          </a:prstGeom>
          <a:noFill/>
        </p:spPr>
        <p:txBody>
          <a:bodyPr wrap="square" rtlCol="0">
            <a:spAutoFit/>
          </a:bodyPr>
          <a:lstStyle/>
          <a:p>
            <a:r>
              <a:rPr lang="en-US" sz="2800" dirty="0" smtClean="0">
                <a:latin typeface="Arial" pitchFamily="34" charset="0"/>
                <a:cs typeface="Arial" pitchFamily="34" charset="0"/>
              </a:rPr>
              <a:t>The construction industry uses manual lifting frequently, depending on the trade.  A worker who installs granite may do much more heavy lifting than a worker doing trim work. Lifting is often used to transport materials from where they are stored to where they are needed for installation. </a:t>
            </a:r>
          </a:p>
          <a:p>
            <a:endParaRPr lang="en-US" dirty="0"/>
          </a:p>
        </p:txBody>
      </p:sp>
      <p:sp>
        <p:nvSpPr>
          <p:cNvPr id="4" name="Slide Number Placeholder 3"/>
          <p:cNvSpPr>
            <a:spLocks noGrp="1"/>
          </p:cNvSpPr>
          <p:nvPr>
            <p:ph type="sldNum" sz="quarter" idx="12"/>
          </p:nvPr>
        </p:nvSpPr>
        <p:spPr/>
        <p:txBody>
          <a:bodyPr/>
          <a:lstStyle/>
          <a:p>
            <a:fld id="{874A208D-051B-4848-9D1E-69F93FCB5A3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Corbel" pitchFamily="34" charset="0"/>
              </a:rPr>
              <a:t>Perform</a:t>
            </a:r>
            <a:endParaRPr lang="en-US" b="1" dirty="0">
              <a:solidFill>
                <a:srgbClr val="FFFF00"/>
              </a:solidFill>
              <a:latin typeface="Corbel" pitchFamily="34" charset="0"/>
            </a:endParaRPr>
          </a:p>
        </p:txBody>
      </p:sp>
      <p:sp>
        <p:nvSpPr>
          <p:cNvPr id="3" name="Content Placeholder 2"/>
          <p:cNvSpPr>
            <a:spLocks noGrp="1"/>
          </p:cNvSpPr>
          <p:nvPr>
            <p:ph sz="half" idx="1"/>
          </p:nvPr>
        </p:nvSpPr>
        <p:spPr>
          <a:xfrm>
            <a:off x="76200" y="1770501"/>
            <a:ext cx="4426744" cy="4525963"/>
          </a:xfrm>
        </p:spPr>
        <p:txBody>
          <a:bodyPr>
            <a:normAutofit/>
          </a:bodyPr>
          <a:lstStyle/>
          <a:p>
            <a:r>
              <a:rPr lang="en-US" dirty="0" smtClean="0">
                <a:latin typeface="Arial" pitchFamily="34" charset="0"/>
                <a:cs typeface="Arial" pitchFamily="34" charset="0"/>
              </a:rPr>
              <a:t>Train employees proper lifting techniques when oriented. Give praise for correct  lifting techniques and correct bad techniques. And remember, influence them to do the right thing on their own.</a:t>
            </a:r>
            <a:endParaRPr lang="en-US" dirty="0">
              <a:latin typeface="Arial" pitchFamily="34" charset="0"/>
              <a:cs typeface="Arial" pitchFamily="34" charset="0"/>
            </a:endParaRPr>
          </a:p>
        </p:txBody>
      </p:sp>
      <p:pic>
        <p:nvPicPr>
          <p:cNvPr id="47106" name="Picture 2"/>
          <p:cNvPicPr>
            <a:picLocks noGrp="1" noChangeAspect="1" noChangeArrowheads="1"/>
          </p:cNvPicPr>
          <p:nvPr>
            <p:ph sz="half" idx="2"/>
          </p:nvPr>
        </p:nvPicPr>
        <p:blipFill>
          <a:blip r:embed="rId2" cstate="print"/>
          <a:srcRect/>
          <a:stretch>
            <a:fillRect/>
          </a:stretch>
        </p:blipFill>
        <p:spPr bwMode="auto">
          <a:xfrm>
            <a:off x="4656138" y="1905000"/>
            <a:ext cx="4038600" cy="4114800"/>
          </a:xfrm>
          <a:prstGeom prst="rect">
            <a:avLst/>
          </a:prstGeom>
          <a:noFill/>
          <a:ln w="9525">
            <a:noFill/>
            <a:miter lim="800000"/>
            <a:headEnd/>
            <a:tailEnd/>
          </a:ln>
        </p:spPr>
      </p:pic>
      <p:sp>
        <p:nvSpPr>
          <p:cNvPr id="5" name="TextBox 4"/>
          <p:cNvSpPr txBox="1"/>
          <p:nvPr/>
        </p:nvSpPr>
        <p:spPr>
          <a:xfrm>
            <a:off x="5638800" y="6324600"/>
            <a:ext cx="2388795" cy="246221"/>
          </a:xfrm>
          <a:prstGeom prst="rect">
            <a:avLst/>
          </a:prstGeom>
          <a:noFill/>
        </p:spPr>
        <p:txBody>
          <a:bodyPr wrap="none" rtlCol="0">
            <a:spAutoFit/>
          </a:bodyPr>
          <a:lstStyle/>
          <a:p>
            <a:r>
              <a:rPr lang="en-US" sz="1000" dirty="0" smtClean="0">
                <a:latin typeface="Arial" pitchFamily="34" charset="0"/>
                <a:cs typeface="Arial" pitchFamily="34" charset="0"/>
              </a:rPr>
              <a:t>http://www.sunyopt.edu/EHS/info.shtml</a:t>
            </a:r>
            <a:endParaRPr lang="en-US" sz="1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74A208D-051B-4848-9D1E-69F93FCB5A33}"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828800"/>
            <a:ext cx="7772400" cy="4572000"/>
          </a:xfrm>
        </p:spPr>
        <p:txBody>
          <a:bodyPr/>
          <a:lstStyle/>
          <a:p>
            <a:pPr algn="ctr">
              <a:buNone/>
              <a:defRPr/>
            </a:pPr>
            <a:r>
              <a:rPr lang="en-US" sz="54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itchFamily="34" charset="0"/>
                <a:cs typeface="Arial" pitchFamily="34" charset="0"/>
              </a:rPr>
              <a:t>Think safety</a:t>
            </a:r>
          </a:p>
          <a:p>
            <a:pPr algn="ctr">
              <a:defRPr/>
            </a:pPr>
            <a:endParaRPr lang="en-US" sz="54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itchFamily="34" charset="0"/>
              <a:cs typeface="Arial" pitchFamily="34" charset="0"/>
            </a:endParaRPr>
          </a:p>
          <a:p>
            <a:pPr algn="ctr">
              <a:buNone/>
              <a:defRPr/>
            </a:pPr>
            <a:r>
              <a:rPr lang="en-US" sz="54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itchFamily="34" charset="0"/>
                <a:cs typeface="Arial" pitchFamily="34" charset="0"/>
              </a:rPr>
              <a:t>Work Safely</a:t>
            </a:r>
          </a:p>
          <a:p>
            <a:pPr algn="ctr"/>
            <a:endParaRPr lang="en-US" dirty="0"/>
          </a:p>
        </p:txBody>
      </p:sp>
      <p:sp>
        <p:nvSpPr>
          <p:cNvPr id="2" name="Slide Number Placeholder 1"/>
          <p:cNvSpPr>
            <a:spLocks noGrp="1"/>
          </p:cNvSpPr>
          <p:nvPr>
            <p:ph type="sldNum" sz="quarter" idx="12"/>
          </p:nvPr>
        </p:nvSpPr>
        <p:spPr/>
        <p:txBody>
          <a:bodyPr/>
          <a:lstStyle/>
          <a:p>
            <a:fld id="{874A208D-051B-4848-9D1E-69F93FCB5A33}" type="slidenum">
              <a:rPr lang="en-US" smtClean="0"/>
              <a:pPr/>
              <a:t>41</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a:stretch>
            <a:fillRect/>
          </a:stretch>
        </p:blipFill>
        <p:spPr bwMode="auto">
          <a:xfrm>
            <a:off x="5791200" y="1447800"/>
            <a:ext cx="2895600" cy="4343400"/>
          </a:xfrm>
          <a:prstGeom prst="rect">
            <a:avLst/>
          </a:prstGeom>
          <a:noFill/>
          <a:ln w="9525">
            <a:noFill/>
            <a:miter lim="800000"/>
            <a:headEnd/>
            <a:tailEnd/>
          </a:ln>
        </p:spPr>
      </p:pic>
      <p:sp>
        <p:nvSpPr>
          <p:cNvPr id="4" name="Rectangle 3"/>
          <p:cNvSpPr/>
          <p:nvPr/>
        </p:nvSpPr>
        <p:spPr>
          <a:xfrm>
            <a:off x="228600" y="1179731"/>
            <a:ext cx="5334000" cy="5324535"/>
          </a:xfrm>
          <a:prstGeom prst="rect">
            <a:avLst/>
          </a:prstGeom>
        </p:spPr>
        <p:txBody>
          <a:bodyPr wrap="square">
            <a:spAutoFit/>
          </a:bodyPr>
          <a:lstStyle/>
          <a:p>
            <a:r>
              <a:rPr lang="en-US" sz="2800" b="1" dirty="0" smtClean="0">
                <a:latin typeface="Arial" pitchFamily="34" charset="0"/>
                <a:cs typeface="Arial" pitchFamily="34" charset="0"/>
              </a:rPr>
              <a:t>The spine is made up of 24 small bones called vertebrae. </a:t>
            </a: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These vertebrae are spaced by discs that absorb the pressure that movement places on the body. </a:t>
            </a: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The vertebrae provide support for </a:t>
            </a:r>
            <a:r>
              <a:rPr lang="en-US" sz="2800" b="1" dirty="0" err="1" smtClean="0">
                <a:latin typeface="Arial" pitchFamily="34" charset="0"/>
                <a:cs typeface="Arial" pitchFamily="34" charset="0"/>
              </a:rPr>
              <a:t>yhe</a:t>
            </a:r>
            <a:r>
              <a:rPr lang="en-US" sz="2800" b="1" dirty="0" smtClean="0">
                <a:latin typeface="Arial" pitchFamily="34" charset="0"/>
                <a:cs typeface="Arial" pitchFamily="34" charset="0"/>
              </a:rPr>
              <a:t> body and protect the spinal cord.</a:t>
            </a:r>
          </a:p>
          <a:p>
            <a:endParaRPr lang="en-US" sz="1400" b="1" dirty="0" smtClean="0">
              <a:latin typeface="Arial" pitchFamily="34" charset="0"/>
              <a:cs typeface="Arial" pitchFamily="34" charset="0"/>
            </a:endParaRPr>
          </a:p>
          <a:p>
            <a:endParaRPr lang="en-US" b="1" dirty="0" smtClean="0">
              <a:solidFill>
                <a:srgbClr val="FFFF00"/>
              </a:solidFill>
            </a:endParaRPr>
          </a:p>
        </p:txBody>
      </p:sp>
      <p:sp>
        <p:nvSpPr>
          <p:cNvPr id="5" name="Rectangle 4"/>
          <p:cNvSpPr/>
          <p:nvPr/>
        </p:nvSpPr>
        <p:spPr>
          <a:xfrm>
            <a:off x="2498527" y="533400"/>
            <a:ext cx="3536161" cy="646331"/>
          </a:xfrm>
          <a:prstGeom prst="rect">
            <a:avLst/>
          </a:prstGeom>
        </p:spPr>
        <p:txBody>
          <a:bodyPr wrap="none">
            <a:spAutoFit/>
          </a:bodyPr>
          <a:lstStyle/>
          <a:p>
            <a:pPr algn="ctr"/>
            <a:r>
              <a:rPr lang="en-US" sz="3600" b="1" dirty="0" smtClean="0">
                <a:solidFill>
                  <a:srgbClr val="FFFF00"/>
                </a:solidFill>
              </a:rPr>
              <a:t>Safety Concerns:</a:t>
            </a:r>
          </a:p>
        </p:txBody>
      </p:sp>
      <p:sp>
        <p:nvSpPr>
          <p:cNvPr id="6" name="TextBox 5"/>
          <p:cNvSpPr txBox="1"/>
          <p:nvPr/>
        </p:nvSpPr>
        <p:spPr>
          <a:xfrm>
            <a:off x="1371600" y="6477000"/>
            <a:ext cx="4191000" cy="215444"/>
          </a:xfrm>
          <a:prstGeom prst="rect">
            <a:avLst/>
          </a:prstGeom>
          <a:noFill/>
        </p:spPr>
        <p:txBody>
          <a:bodyPr wrap="square" rtlCol="0">
            <a:spAutoFit/>
          </a:bodyPr>
          <a:lstStyle/>
          <a:p>
            <a:r>
              <a:rPr lang="en-US" sz="800" dirty="0" smtClean="0">
                <a:solidFill>
                  <a:schemeClr val="bg1"/>
                </a:solidFill>
              </a:rPr>
              <a:t>http://</a:t>
            </a:r>
            <a:r>
              <a:rPr lang="en-US" sz="800" dirty="0" smtClean="0"/>
              <a:t>www.safety.duke.edu/Ergonomics/Stretch/Lift_Spine.htm</a:t>
            </a:r>
            <a:endParaRPr lang="en-US" sz="8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74A208D-051B-4848-9D1E-69F93FCB5A33}"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001000" cy="4893647"/>
          </a:xfrm>
          <a:prstGeom prst="rect">
            <a:avLst/>
          </a:prstGeom>
        </p:spPr>
        <p:txBody>
          <a:bodyPr wrap="square">
            <a:spAutoFit/>
          </a:bodyPr>
          <a:lstStyle/>
          <a:p>
            <a:r>
              <a:rPr lang="en-US" sz="2400" b="1" dirty="0">
                <a:latin typeface="Arial" pitchFamily="34" charset="0"/>
                <a:cs typeface="Arial" pitchFamily="34" charset="0"/>
              </a:rPr>
              <a:t>The spine forms three curves (Cervical, Thoracic, and Lumbar) which help </a:t>
            </a:r>
            <a:r>
              <a:rPr lang="en-US" sz="2400" b="1" dirty="0" smtClean="0">
                <a:latin typeface="Arial" pitchFamily="34" charset="0"/>
                <a:cs typeface="Arial" pitchFamily="34" charset="0"/>
              </a:rPr>
              <a:t>the back </a:t>
            </a:r>
            <a:r>
              <a:rPr lang="en-US" sz="2400" b="1" dirty="0">
                <a:latin typeface="Arial" pitchFamily="34" charset="0"/>
                <a:cs typeface="Arial" pitchFamily="34" charset="0"/>
              </a:rPr>
              <a:t>absorb forces and reduce the stress on the spine.</a:t>
            </a:r>
            <a:r>
              <a:rPr lang="en-US" sz="2400" dirty="0">
                <a:latin typeface="Arial" pitchFamily="34" charset="0"/>
                <a:cs typeface="Arial" pitchFamily="34" charset="0"/>
              </a:rPr>
              <a:t> </a:t>
            </a:r>
          </a:p>
          <a:p>
            <a:endParaRPr lang="en-US" sz="2400" dirty="0">
              <a:latin typeface="Arial" pitchFamily="34" charset="0"/>
              <a:cs typeface="Arial" pitchFamily="34" charset="0"/>
            </a:endParaRPr>
          </a:p>
          <a:p>
            <a:r>
              <a:rPr lang="en-US" sz="2400" b="1" dirty="0">
                <a:latin typeface="Arial" pitchFamily="34" charset="0"/>
                <a:cs typeface="Arial" pitchFamily="34" charset="0"/>
              </a:rPr>
              <a:t>The back muscles located along the spine are in their strongest position when the three curves are maintained.</a:t>
            </a:r>
            <a:r>
              <a:rPr lang="en-US" sz="2400" dirty="0">
                <a:latin typeface="Arial" pitchFamily="34" charset="0"/>
                <a:cs typeface="Arial" pitchFamily="34" charset="0"/>
              </a:rPr>
              <a:t> </a:t>
            </a:r>
          </a:p>
          <a:p>
            <a:endParaRPr lang="en-US" sz="2400" dirty="0">
              <a:latin typeface="Arial" pitchFamily="34" charset="0"/>
              <a:cs typeface="Arial" pitchFamily="34" charset="0"/>
            </a:endParaRPr>
          </a:p>
          <a:p>
            <a:r>
              <a:rPr lang="en-US" sz="2400" b="1" dirty="0">
                <a:latin typeface="Arial" pitchFamily="34" charset="0"/>
                <a:cs typeface="Arial" pitchFamily="34" charset="0"/>
              </a:rPr>
              <a:t>When work is performed without maintaining the natural curves of the </a:t>
            </a:r>
            <a:r>
              <a:rPr lang="en-US" sz="2400" b="1" dirty="0" smtClean="0">
                <a:latin typeface="Arial" pitchFamily="34" charset="0"/>
                <a:cs typeface="Arial" pitchFamily="34" charset="0"/>
              </a:rPr>
              <a:t>spine, </a:t>
            </a:r>
            <a:r>
              <a:rPr lang="en-US" sz="2400" b="1" dirty="0">
                <a:latin typeface="Arial" pitchFamily="34" charset="0"/>
                <a:cs typeface="Arial" pitchFamily="34" charset="0"/>
              </a:rPr>
              <a:t>the back muscles cannot support the spine as well.  This leads to uneven compression on the </a:t>
            </a:r>
            <a:r>
              <a:rPr lang="en-US" sz="2400" b="1" dirty="0" smtClean="0">
                <a:latin typeface="Arial" pitchFamily="34" charset="0"/>
                <a:cs typeface="Arial" pitchFamily="34" charset="0"/>
              </a:rPr>
              <a:t>discs, increasing the </a:t>
            </a:r>
            <a:r>
              <a:rPr lang="en-US" sz="2400" b="1" dirty="0">
                <a:latin typeface="Arial" pitchFamily="34" charset="0"/>
                <a:cs typeface="Arial" pitchFamily="34" charset="0"/>
              </a:rPr>
              <a:t>risk of back injury.</a:t>
            </a:r>
          </a:p>
        </p:txBody>
      </p:sp>
      <p:sp>
        <p:nvSpPr>
          <p:cNvPr id="3" name="Slide Number Placeholder 2"/>
          <p:cNvSpPr>
            <a:spLocks noGrp="1"/>
          </p:cNvSpPr>
          <p:nvPr>
            <p:ph type="sldNum" sz="quarter" idx="12"/>
          </p:nvPr>
        </p:nvSpPr>
        <p:spPr/>
        <p:txBody>
          <a:bodyPr/>
          <a:lstStyle/>
          <a:p>
            <a:fld id="{874A208D-051B-4848-9D1E-69F93FCB5A33}" type="slidenum">
              <a:rPr lang="en-US" smtClean="0"/>
              <a:pPr/>
              <a:t>6</a:t>
            </a:fld>
            <a:endParaRPr lang="en-US"/>
          </a:p>
        </p:txBody>
      </p:sp>
    </p:spTree>
    <p:extLst>
      <p:ext uri="{BB962C8B-B14F-4D97-AF65-F5344CB8AC3E}">
        <p14:creationId xmlns:p14="http://schemas.microsoft.com/office/powerpoint/2010/main" val="175002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219200"/>
            <a:ext cx="4876800" cy="5078313"/>
          </a:xfrm>
          <a:prstGeom prst="rect">
            <a:avLst/>
          </a:prstGeom>
          <a:noFill/>
        </p:spPr>
        <p:txBody>
          <a:bodyPr wrap="square" rtlCol="0">
            <a:spAutoFit/>
          </a:bodyPr>
          <a:lstStyle/>
          <a:p>
            <a:pPr>
              <a:lnSpc>
                <a:spcPct val="150000"/>
              </a:lnSpc>
            </a:pPr>
            <a:r>
              <a:rPr lang="en-US" sz="2400" dirty="0" smtClean="0">
                <a:solidFill>
                  <a:schemeClr val="tx2"/>
                </a:solidFill>
                <a:latin typeface="Arial" pitchFamily="34" charset="0"/>
                <a:cs typeface="Arial" pitchFamily="34" charset="0"/>
                <a:sym typeface="Symbol"/>
              </a:rPr>
              <a:t> </a:t>
            </a:r>
            <a:r>
              <a:rPr lang="en-US" sz="2400" dirty="0" smtClean="0">
                <a:solidFill>
                  <a:schemeClr val="tx2"/>
                </a:solidFill>
                <a:latin typeface="Arial" pitchFamily="34" charset="0"/>
                <a:cs typeface="Arial" pitchFamily="34" charset="0"/>
              </a:rPr>
              <a:t>Back injuries are considered by OSHA as the nation's leading workplace safety problem. *</a:t>
            </a:r>
          </a:p>
          <a:p>
            <a:pPr>
              <a:lnSpc>
                <a:spcPct val="150000"/>
              </a:lnSpc>
            </a:pPr>
            <a:endParaRPr lang="en-US" sz="2400" dirty="0" smtClean="0">
              <a:solidFill>
                <a:schemeClr val="tx2"/>
              </a:solidFill>
              <a:latin typeface="Arial" pitchFamily="34" charset="0"/>
              <a:cs typeface="Arial" pitchFamily="34" charset="0"/>
            </a:endParaRPr>
          </a:p>
          <a:p>
            <a:pPr>
              <a:lnSpc>
                <a:spcPct val="150000"/>
              </a:lnSpc>
              <a:buFont typeface="Symbol"/>
              <a:buChar char="¨"/>
            </a:pPr>
            <a:r>
              <a:rPr lang="en-US" sz="2400" dirty="0" smtClean="0">
                <a:solidFill>
                  <a:schemeClr val="tx2"/>
                </a:solidFill>
                <a:latin typeface="Arial" pitchFamily="34" charset="0"/>
                <a:cs typeface="Arial" pitchFamily="34" charset="0"/>
              </a:rPr>
              <a:t>According to the Bureau of Labor Statistics, more than one million workers suffer back injuries each year. **</a:t>
            </a:r>
          </a:p>
          <a:p>
            <a:pPr>
              <a:lnSpc>
                <a:spcPct val="150000"/>
              </a:lnSpc>
              <a:buFont typeface="Symbol"/>
              <a:buChar char="¨"/>
            </a:pPr>
            <a:endParaRPr lang="en-US" sz="2400" dirty="0" smtClean="0">
              <a:solidFill>
                <a:schemeClr val="tx2"/>
              </a:solidFill>
              <a:latin typeface="Arial" pitchFamily="34" charset="0"/>
              <a:cs typeface="Arial" pitchFamily="34" charset="0"/>
            </a:endParaRPr>
          </a:p>
        </p:txBody>
      </p:sp>
      <p:sp>
        <p:nvSpPr>
          <p:cNvPr id="5" name="TextBox 4"/>
          <p:cNvSpPr txBox="1"/>
          <p:nvPr/>
        </p:nvSpPr>
        <p:spPr>
          <a:xfrm>
            <a:off x="152400" y="6477000"/>
            <a:ext cx="8458200" cy="400110"/>
          </a:xfrm>
          <a:prstGeom prst="rect">
            <a:avLst/>
          </a:prstGeom>
          <a:noFill/>
        </p:spPr>
        <p:txBody>
          <a:bodyPr wrap="square" rtlCol="0">
            <a:spAutoFit/>
          </a:bodyPr>
          <a:lstStyle/>
          <a:p>
            <a:pPr>
              <a:spcBef>
                <a:spcPct val="50000"/>
              </a:spcBef>
            </a:pPr>
            <a:r>
              <a:rPr lang="en-US" sz="1000" dirty="0" smtClean="0"/>
              <a:t>* </a:t>
            </a:r>
            <a:r>
              <a:rPr lang="en-US" sz="1000" dirty="0" smtClean="0">
                <a:hlinkClick r:id="rId2"/>
              </a:rPr>
              <a:t>http://www.free-training.com/osha/back/Back/1.htm</a:t>
            </a:r>
            <a:r>
              <a:rPr lang="en-US" sz="1000" dirty="0" smtClean="0"/>
              <a:t> **</a:t>
            </a:r>
            <a:r>
              <a:rPr lang="en-US" sz="1000" dirty="0" smtClean="0">
                <a:hlinkClick r:id="rId3"/>
              </a:rPr>
              <a:t>http://www.ehs.okstate.edu/training/oshaback.htm</a:t>
            </a:r>
            <a:r>
              <a:rPr lang="en-US" sz="1000" dirty="0" smtClean="0"/>
              <a:t> ***http://www.premierinc.com/safety/topics/back_injury/</a:t>
            </a:r>
          </a:p>
        </p:txBody>
      </p:sp>
      <p:sp>
        <p:nvSpPr>
          <p:cNvPr id="6" name="TextBox 5"/>
          <p:cNvSpPr txBox="1"/>
          <p:nvPr/>
        </p:nvSpPr>
        <p:spPr>
          <a:xfrm>
            <a:off x="685800" y="457200"/>
            <a:ext cx="7620000" cy="646331"/>
          </a:xfrm>
          <a:prstGeom prst="rect">
            <a:avLst/>
          </a:prstGeom>
          <a:noFill/>
        </p:spPr>
        <p:txBody>
          <a:bodyPr wrap="square" rtlCol="0">
            <a:spAutoFit/>
          </a:bodyPr>
          <a:lstStyle/>
          <a:p>
            <a:pPr algn="ctr"/>
            <a:r>
              <a:rPr lang="en-US" sz="3600" b="1" dirty="0" smtClean="0">
                <a:solidFill>
                  <a:srgbClr val="FFFF00"/>
                </a:solidFill>
              </a:rPr>
              <a:t>Statistics On Lifting Related Injuries</a:t>
            </a:r>
            <a:endParaRPr lang="en-US" sz="3600" b="1" dirty="0">
              <a:solidFill>
                <a:srgbClr val="FFFF00"/>
              </a:solidFill>
            </a:endParaRPr>
          </a:p>
        </p:txBody>
      </p:sp>
      <p:pic>
        <p:nvPicPr>
          <p:cNvPr id="9" name="Picture 8" descr="untitled.bmp"/>
          <p:cNvPicPr>
            <a:picLocks noChangeAspect="1"/>
          </p:cNvPicPr>
          <p:nvPr/>
        </p:nvPicPr>
        <p:blipFill>
          <a:blip r:embed="rId4" cstate="print"/>
          <a:stretch>
            <a:fillRect/>
          </a:stretch>
        </p:blipFill>
        <p:spPr>
          <a:xfrm>
            <a:off x="5410200" y="2438400"/>
            <a:ext cx="3048000" cy="3084576"/>
          </a:xfrm>
          <a:prstGeom prst="rect">
            <a:avLst/>
          </a:prstGeom>
        </p:spPr>
      </p:pic>
      <p:sp>
        <p:nvSpPr>
          <p:cNvPr id="2" name="Slide Number Placeholder 1"/>
          <p:cNvSpPr>
            <a:spLocks noGrp="1"/>
          </p:cNvSpPr>
          <p:nvPr>
            <p:ph type="sldNum" sz="quarter" idx="12"/>
          </p:nvPr>
        </p:nvSpPr>
        <p:spPr/>
        <p:txBody>
          <a:bodyPr/>
          <a:lstStyle/>
          <a:p>
            <a:fld id="{874A208D-051B-4848-9D1E-69F93FCB5A33}"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13091"/>
            <a:ext cx="8305800" cy="3693319"/>
          </a:xfrm>
          <a:prstGeom prst="rect">
            <a:avLst/>
          </a:prstGeom>
        </p:spPr>
        <p:txBody>
          <a:bodyPr wrap="square">
            <a:spAutoFit/>
          </a:bodyPr>
          <a:lstStyle/>
          <a:p>
            <a:pPr>
              <a:lnSpc>
                <a:spcPct val="150000"/>
              </a:lnSpc>
              <a:buFont typeface="Symbol"/>
              <a:buChar char="¨"/>
            </a:pPr>
            <a:endParaRPr lang="en-US" dirty="0">
              <a:solidFill>
                <a:schemeClr val="tx2"/>
              </a:solidFill>
              <a:latin typeface="Arial" pitchFamily="34" charset="0"/>
              <a:cs typeface="Arial" pitchFamily="34" charset="0"/>
            </a:endParaRPr>
          </a:p>
          <a:p>
            <a:pPr>
              <a:lnSpc>
                <a:spcPct val="150000"/>
              </a:lnSpc>
              <a:buFont typeface="Symbol"/>
              <a:buChar char="¨"/>
            </a:pPr>
            <a:endParaRPr lang="en-US" dirty="0">
              <a:solidFill>
                <a:schemeClr val="tx2"/>
              </a:solidFill>
              <a:latin typeface="Arial" pitchFamily="34" charset="0"/>
              <a:cs typeface="Arial" pitchFamily="34" charset="0"/>
            </a:endParaRPr>
          </a:p>
          <a:p>
            <a:pPr>
              <a:lnSpc>
                <a:spcPct val="150000"/>
              </a:lnSpc>
              <a:buFont typeface="Symbol"/>
              <a:buChar char="¨"/>
            </a:pPr>
            <a:r>
              <a:rPr lang="en-US" sz="2400" dirty="0">
                <a:latin typeface="Arial" pitchFamily="34" charset="0"/>
                <a:cs typeface="Arial" pitchFamily="34" charset="0"/>
              </a:rPr>
              <a:t>Back injuries are cited as the most common reason for absenteeism in the general workforce after the common cold. About 80 percent of adults are estimated to experience a back injury in their lifetime, and about 10 percent will suffer a re-injury.***</a:t>
            </a:r>
            <a:endParaRPr lang="en-US" sz="2400" dirty="0">
              <a:solidFill>
                <a:schemeClr val="tx2"/>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874A208D-051B-4848-9D1E-69F93FCB5A33}" type="slidenum">
              <a:rPr lang="en-US" smtClean="0"/>
              <a:pPr/>
              <a:t>8</a:t>
            </a:fld>
            <a:endParaRPr lang="en-US"/>
          </a:p>
        </p:txBody>
      </p:sp>
    </p:spTree>
    <p:extLst>
      <p:ext uri="{BB962C8B-B14F-4D97-AF65-F5344CB8AC3E}">
        <p14:creationId xmlns:p14="http://schemas.microsoft.com/office/powerpoint/2010/main" val="1290344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0"/>
            <a:ext cx="8610600" cy="5299912"/>
          </a:xfrm>
          <a:prstGeom prst="rect">
            <a:avLst/>
          </a:prstGeom>
        </p:spPr>
        <p:txBody>
          <a:bodyPr wrap="square">
            <a:spAutoFit/>
          </a:bodyPr>
          <a:lstStyle/>
          <a:p>
            <a:pPr>
              <a:lnSpc>
                <a:spcPct val="90000"/>
              </a:lnSpc>
            </a:pPr>
            <a:endParaRPr lang="en-US" sz="2000" dirty="0" smtClean="0">
              <a:solidFill>
                <a:schemeClr val="tx2"/>
              </a:solidFill>
            </a:endParaRPr>
          </a:p>
          <a:p>
            <a:pPr>
              <a:lnSpc>
                <a:spcPct val="90000"/>
              </a:lnSpc>
            </a:pPr>
            <a:endParaRPr lang="en-US" sz="2000" dirty="0" smtClean="0">
              <a:solidFill>
                <a:schemeClr val="tx2"/>
              </a:solidFill>
            </a:endParaRPr>
          </a:p>
          <a:p>
            <a:pPr>
              <a:lnSpc>
                <a:spcPct val="90000"/>
              </a:lnSpc>
              <a:buFont typeface="Symbol"/>
              <a:buChar char="¨"/>
            </a:pPr>
            <a:r>
              <a:rPr lang="en-US" sz="1600" dirty="0" smtClean="0">
                <a:solidFill>
                  <a:schemeClr val="tx2"/>
                </a:solidFill>
              </a:rPr>
              <a:t> </a:t>
            </a:r>
            <a:r>
              <a:rPr lang="en-US" sz="2400" dirty="0" smtClean="0">
                <a:solidFill>
                  <a:schemeClr val="tx2"/>
                </a:solidFill>
                <a:latin typeface="Arial" pitchFamily="34" charset="0"/>
                <a:cs typeface="Arial" pitchFamily="34" charset="0"/>
              </a:rPr>
              <a:t>Back injuries account for 40% of all construction site injuries. *</a:t>
            </a:r>
          </a:p>
          <a:p>
            <a:pPr>
              <a:lnSpc>
                <a:spcPct val="90000"/>
              </a:lnSpc>
              <a:buFont typeface="Symbol"/>
              <a:buChar char="¨"/>
            </a:pPr>
            <a:r>
              <a:rPr lang="en-US" sz="2400" dirty="0" smtClean="0">
                <a:latin typeface="Arial" pitchFamily="34" charset="0"/>
                <a:cs typeface="Arial" pitchFamily="34" charset="0"/>
              </a:rPr>
              <a:t>In the United States, back disorders account for over 24 percent of all occupational injuries and illnesses involving days away from work, according to the National Institute of Occupational Safety and Health's (NIOSH)**</a:t>
            </a:r>
            <a:endParaRPr lang="en-US" sz="2400" dirty="0" smtClean="0">
              <a:solidFill>
                <a:schemeClr val="tx2"/>
              </a:solidFill>
              <a:latin typeface="Arial" pitchFamily="34" charset="0"/>
              <a:cs typeface="Arial" pitchFamily="34" charset="0"/>
            </a:endParaRPr>
          </a:p>
          <a:p>
            <a:pPr>
              <a:lnSpc>
                <a:spcPct val="90000"/>
              </a:lnSpc>
            </a:pPr>
            <a:endParaRPr lang="en-US" sz="2400" dirty="0" smtClean="0">
              <a:solidFill>
                <a:schemeClr val="tx2"/>
              </a:solidFill>
              <a:latin typeface="Arial" pitchFamily="34" charset="0"/>
              <a:cs typeface="Arial" pitchFamily="34" charset="0"/>
            </a:endParaRPr>
          </a:p>
          <a:p>
            <a:pPr>
              <a:lnSpc>
                <a:spcPct val="90000"/>
              </a:lnSpc>
              <a:buFont typeface="Symbol"/>
              <a:buChar char="¨"/>
            </a:pPr>
            <a:r>
              <a:rPr lang="en-US" sz="2400" dirty="0" smtClean="0">
                <a:solidFill>
                  <a:schemeClr val="tx2"/>
                </a:solidFill>
                <a:latin typeface="Arial" pitchFamily="34" charset="0"/>
                <a:cs typeface="Arial" pitchFamily="34" charset="0"/>
              </a:rPr>
              <a:t> One-fourth of all compensation indemnity claims involve back injuries. ***</a:t>
            </a:r>
          </a:p>
          <a:p>
            <a:pPr>
              <a:lnSpc>
                <a:spcPct val="90000"/>
              </a:lnSpc>
            </a:pPr>
            <a:endParaRPr lang="en-US" sz="2400" dirty="0" smtClean="0">
              <a:solidFill>
                <a:schemeClr val="tx2"/>
              </a:solidFill>
              <a:latin typeface="Arial" pitchFamily="34" charset="0"/>
              <a:cs typeface="Arial" pitchFamily="34" charset="0"/>
            </a:endParaRPr>
          </a:p>
          <a:p>
            <a:pPr>
              <a:lnSpc>
                <a:spcPct val="90000"/>
              </a:lnSpc>
              <a:buFont typeface="Symbol"/>
              <a:buChar char="¨"/>
            </a:pPr>
            <a:r>
              <a:rPr lang="en-US" sz="2400" dirty="0" smtClean="0">
                <a:solidFill>
                  <a:schemeClr val="tx2"/>
                </a:solidFill>
                <a:latin typeface="Arial" pitchFamily="34" charset="0"/>
                <a:cs typeface="Arial" pitchFamily="34" charset="0"/>
              </a:rPr>
              <a:t>Back injuries cost the nation an estimated 20 to 50 billion dollars per year. ****</a:t>
            </a:r>
          </a:p>
          <a:p>
            <a:pPr>
              <a:lnSpc>
                <a:spcPct val="90000"/>
              </a:lnSpc>
            </a:pPr>
            <a:endParaRPr lang="en-US" sz="2400" dirty="0" smtClean="0">
              <a:solidFill>
                <a:schemeClr val="tx2"/>
              </a:solidFill>
              <a:latin typeface="Arial" pitchFamily="34" charset="0"/>
              <a:cs typeface="Arial" pitchFamily="34" charset="0"/>
            </a:endParaRPr>
          </a:p>
          <a:p>
            <a:pPr>
              <a:lnSpc>
                <a:spcPct val="90000"/>
              </a:lnSpc>
              <a:buFont typeface="Symbol"/>
              <a:buChar char="¨"/>
            </a:pPr>
            <a:endParaRPr lang="en-US" sz="2400" dirty="0" smtClean="0">
              <a:solidFill>
                <a:schemeClr val="tx2"/>
              </a:solidFill>
              <a:latin typeface="Arial" pitchFamily="34" charset="0"/>
              <a:cs typeface="Arial" pitchFamily="34" charset="0"/>
            </a:endParaRPr>
          </a:p>
        </p:txBody>
      </p:sp>
      <p:sp>
        <p:nvSpPr>
          <p:cNvPr id="3" name="TextBox 2"/>
          <p:cNvSpPr txBox="1"/>
          <p:nvPr/>
        </p:nvSpPr>
        <p:spPr>
          <a:xfrm>
            <a:off x="152400" y="6477000"/>
            <a:ext cx="8839200" cy="400110"/>
          </a:xfrm>
          <a:prstGeom prst="rect">
            <a:avLst/>
          </a:prstGeom>
          <a:noFill/>
        </p:spPr>
        <p:txBody>
          <a:bodyPr wrap="square" rtlCol="0">
            <a:spAutoFit/>
          </a:bodyPr>
          <a:lstStyle/>
          <a:p>
            <a:pPr>
              <a:spcBef>
                <a:spcPct val="50000"/>
              </a:spcBef>
            </a:pPr>
            <a:r>
              <a:rPr lang="en-US" sz="1000" dirty="0" smtClean="0"/>
              <a:t>* </a:t>
            </a:r>
            <a:r>
              <a:rPr lang="en-US" sz="1000" dirty="0" smtClean="0">
                <a:solidFill>
                  <a:schemeClr val="accent4"/>
                </a:solidFill>
              </a:rPr>
              <a:t>Utility Contractor, October 1998  ** </a:t>
            </a:r>
            <a:r>
              <a:rPr lang="en-US" sz="1000" dirty="0" smtClean="0">
                <a:solidFill>
                  <a:schemeClr val="accent4"/>
                </a:solidFill>
                <a:hlinkClick r:id="rId2"/>
              </a:rPr>
              <a:t>http://www.premierinc.com/safety/topics/back_injury/</a:t>
            </a:r>
            <a:r>
              <a:rPr lang="en-US" sz="1000" dirty="0" smtClean="0">
                <a:solidFill>
                  <a:schemeClr val="accent4"/>
                </a:solidFill>
              </a:rPr>
              <a:t> </a:t>
            </a:r>
            <a:r>
              <a:rPr lang="en-US" sz="1000" dirty="0" smtClean="0"/>
              <a:t>*** </a:t>
            </a:r>
            <a:r>
              <a:rPr lang="en-US" sz="1000" dirty="0" smtClean="0">
                <a:solidFill>
                  <a:schemeClr val="tx2"/>
                </a:solidFill>
                <a:hlinkClick r:id="rId3"/>
              </a:rPr>
              <a:t>http://www.ehs.okstate.edu/training/oshaback.htm</a:t>
            </a:r>
            <a:r>
              <a:rPr lang="en-US" sz="1000" dirty="0" smtClean="0">
                <a:solidFill>
                  <a:schemeClr val="tx2"/>
                </a:solidFill>
              </a:rPr>
              <a:t>   </a:t>
            </a:r>
            <a:r>
              <a:rPr lang="en-US" sz="1000" dirty="0" smtClean="0"/>
              <a:t>**** </a:t>
            </a:r>
            <a:r>
              <a:rPr lang="en-US" sz="1000" dirty="0" smtClean="0">
                <a:hlinkClick r:id="rId4"/>
              </a:rPr>
              <a:t>http://www.cdc.gov/Niosh/backbelt.html</a:t>
            </a:r>
            <a:endParaRPr lang="en-US" sz="1000" dirty="0"/>
          </a:p>
        </p:txBody>
      </p:sp>
      <p:sp>
        <p:nvSpPr>
          <p:cNvPr id="4" name="TextBox 3"/>
          <p:cNvSpPr txBox="1"/>
          <p:nvPr/>
        </p:nvSpPr>
        <p:spPr>
          <a:xfrm>
            <a:off x="990600" y="457200"/>
            <a:ext cx="7010400" cy="1200329"/>
          </a:xfrm>
          <a:prstGeom prst="rect">
            <a:avLst/>
          </a:prstGeom>
          <a:noFill/>
        </p:spPr>
        <p:txBody>
          <a:bodyPr wrap="square" rtlCol="0">
            <a:spAutoFit/>
          </a:bodyPr>
          <a:lstStyle/>
          <a:p>
            <a:pPr algn="ctr"/>
            <a:r>
              <a:rPr lang="en-US" sz="3600" b="1" dirty="0" smtClean="0">
                <a:solidFill>
                  <a:srgbClr val="FFFF00"/>
                </a:solidFill>
              </a:rPr>
              <a:t>Statistics On Lifting-Related Injuries</a:t>
            </a:r>
            <a:endParaRPr lang="en-US" sz="3600" b="1" dirty="0">
              <a:solidFill>
                <a:srgbClr val="FFFF00"/>
              </a:solidFill>
            </a:endParaRPr>
          </a:p>
        </p:txBody>
      </p:sp>
      <p:sp>
        <p:nvSpPr>
          <p:cNvPr id="5" name="Slide Number Placeholder 4"/>
          <p:cNvSpPr>
            <a:spLocks noGrp="1"/>
          </p:cNvSpPr>
          <p:nvPr>
            <p:ph type="sldNum" sz="quarter" idx="12"/>
          </p:nvPr>
        </p:nvSpPr>
        <p:spPr/>
        <p:txBody>
          <a:bodyPr/>
          <a:lstStyle/>
          <a:p>
            <a:fld id="{874A208D-051B-4848-9D1E-69F93FCB5A33}"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768</TotalTime>
  <Words>1853</Words>
  <Application>Microsoft Office PowerPoint</Application>
  <PresentationFormat>On-screen Show (4:3)</PresentationFormat>
  <Paragraphs>333</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Metro</vt:lpstr>
      <vt:lpstr>LIFTING</vt:lpstr>
      <vt:lpstr>Lifting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 1</vt:lpstr>
      <vt:lpstr>Tip 2</vt:lpstr>
      <vt:lpstr>Tip 3</vt:lpstr>
      <vt:lpstr>Perform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Jimmie</dc:creator>
  <cp:lastModifiedBy>Hinze</cp:lastModifiedBy>
  <cp:revision>47</cp:revision>
  <dcterms:created xsi:type="dcterms:W3CDTF">2010-04-07T00:31:32Z</dcterms:created>
  <dcterms:modified xsi:type="dcterms:W3CDTF">2013-03-10T02:08:04Z</dcterms:modified>
</cp:coreProperties>
</file>