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256" r:id="rId2"/>
    <p:sldId id="269" r:id="rId3"/>
    <p:sldId id="260" r:id="rId4"/>
    <p:sldId id="257" r:id="rId5"/>
    <p:sldId id="261" r:id="rId6"/>
    <p:sldId id="262" r:id="rId7"/>
    <p:sldId id="264" r:id="rId8"/>
    <p:sldId id="263" r:id="rId9"/>
    <p:sldId id="265" r:id="rId10"/>
    <p:sldId id="266" r:id="rId11"/>
    <p:sldId id="267" r:id="rId12"/>
    <p:sldId id="268" r:id="rId13"/>
    <p:sldId id="270" r:id="rId14"/>
    <p:sldId id="271" r:id="rId15"/>
    <p:sldId id="273" r:id="rId16"/>
    <p:sldId id="274" r:id="rId17"/>
    <p:sldId id="276" r:id="rId18"/>
    <p:sldId id="258" r:id="rId19"/>
    <p:sldId id="275" r:id="rId20"/>
    <p:sldId id="25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196" y="-1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7FD3A-349F-4924-A427-A47C2841CAAD}" type="datetimeFigureOut">
              <a:rPr lang="en-US" smtClean="0"/>
              <a:t>5/4/2013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905F1-3F72-41E9-9703-E28DB5AA6CC3}" type="slidenum">
              <a:rPr lang="en-US" smtClean="0"/>
              <a:t>‹#›</a:t>
            </a:fld>
            <a:endParaRPr lang="en-US"/>
          </a:p>
        </p:txBody>
      </p:sp>
    </p:spTree>
    <p:extLst>
      <p:ext uri="{BB962C8B-B14F-4D97-AF65-F5344CB8AC3E}">
        <p14:creationId xmlns:p14="http://schemas.microsoft.com/office/powerpoint/2010/main" val="40749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A0208-6C7C-41D4-9683-50651BCAC4E5}" type="slidenum">
              <a:rPr lang="en-US"/>
              <a:pPr>
                <a:defRPr/>
              </a:pPr>
              <a:t>‹#›</a:t>
            </a:fld>
            <a:endParaRPr lang="en-US"/>
          </a:p>
        </p:txBody>
      </p:sp>
    </p:spTree>
    <p:extLst>
      <p:ext uri="{BB962C8B-B14F-4D97-AF65-F5344CB8AC3E}">
        <p14:creationId xmlns:p14="http://schemas.microsoft.com/office/powerpoint/2010/main" val="83947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7B6AA-EB95-4F85-ABA6-81F05C103DDB}" type="slidenum">
              <a:rPr lang="en-US"/>
              <a:pPr>
                <a:defRPr/>
              </a:pPr>
              <a:t>‹#›</a:t>
            </a:fld>
            <a:endParaRPr lang="en-US"/>
          </a:p>
        </p:txBody>
      </p:sp>
    </p:spTree>
    <p:extLst>
      <p:ext uri="{BB962C8B-B14F-4D97-AF65-F5344CB8AC3E}">
        <p14:creationId xmlns:p14="http://schemas.microsoft.com/office/powerpoint/2010/main" val="260534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61146F-4F74-4534-B082-218D0AC44CC7}" type="slidenum">
              <a:rPr lang="en-US"/>
              <a:pPr>
                <a:defRPr/>
              </a:pPr>
              <a:t>‹#›</a:t>
            </a:fld>
            <a:endParaRPr lang="en-US"/>
          </a:p>
        </p:txBody>
      </p:sp>
    </p:spTree>
    <p:extLst>
      <p:ext uri="{BB962C8B-B14F-4D97-AF65-F5344CB8AC3E}">
        <p14:creationId xmlns:p14="http://schemas.microsoft.com/office/powerpoint/2010/main" val="337393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27E90-1CF3-4FEC-89EC-7CE657C16597}" type="slidenum">
              <a:rPr lang="en-US"/>
              <a:pPr>
                <a:defRPr/>
              </a:pPr>
              <a:t>‹#›</a:t>
            </a:fld>
            <a:endParaRPr lang="en-US"/>
          </a:p>
        </p:txBody>
      </p:sp>
    </p:spTree>
    <p:extLst>
      <p:ext uri="{BB962C8B-B14F-4D97-AF65-F5344CB8AC3E}">
        <p14:creationId xmlns:p14="http://schemas.microsoft.com/office/powerpoint/2010/main" val="230815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B8C29-57E7-4791-9939-8408EE5EB294}" type="slidenum">
              <a:rPr lang="en-US"/>
              <a:pPr>
                <a:defRPr/>
              </a:pPr>
              <a:t>‹#›</a:t>
            </a:fld>
            <a:endParaRPr lang="en-US"/>
          </a:p>
        </p:txBody>
      </p:sp>
    </p:spTree>
    <p:extLst>
      <p:ext uri="{BB962C8B-B14F-4D97-AF65-F5344CB8AC3E}">
        <p14:creationId xmlns:p14="http://schemas.microsoft.com/office/powerpoint/2010/main" val="6070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743A1-07AF-4805-A670-0E21713B84EB}" type="slidenum">
              <a:rPr lang="en-US"/>
              <a:pPr>
                <a:defRPr/>
              </a:pPr>
              <a:t>‹#›</a:t>
            </a:fld>
            <a:endParaRPr lang="en-US"/>
          </a:p>
        </p:txBody>
      </p:sp>
    </p:spTree>
    <p:extLst>
      <p:ext uri="{BB962C8B-B14F-4D97-AF65-F5344CB8AC3E}">
        <p14:creationId xmlns:p14="http://schemas.microsoft.com/office/powerpoint/2010/main" val="88573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B6DFA0-849C-43FD-A469-4D98BC35F5C6}" type="slidenum">
              <a:rPr lang="en-US"/>
              <a:pPr>
                <a:defRPr/>
              </a:pPr>
              <a:t>‹#›</a:t>
            </a:fld>
            <a:endParaRPr lang="en-US"/>
          </a:p>
        </p:txBody>
      </p:sp>
    </p:spTree>
    <p:extLst>
      <p:ext uri="{BB962C8B-B14F-4D97-AF65-F5344CB8AC3E}">
        <p14:creationId xmlns:p14="http://schemas.microsoft.com/office/powerpoint/2010/main" val="366431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33A873-C9D4-4AD4-99DE-AA553CCC9895}" type="slidenum">
              <a:rPr lang="en-US"/>
              <a:pPr>
                <a:defRPr/>
              </a:pPr>
              <a:t>‹#›</a:t>
            </a:fld>
            <a:endParaRPr lang="en-US"/>
          </a:p>
        </p:txBody>
      </p:sp>
    </p:spTree>
    <p:extLst>
      <p:ext uri="{BB962C8B-B14F-4D97-AF65-F5344CB8AC3E}">
        <p14:creationId xmlns:p14="http://schemas.microsoft.com/office/powerpoint/2010/main" val="212867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736486-EE32-47E4-BCBD-AE320D5A7A22}" type="slidenum">
              <a:rPr lang="en-US"/>
              <a:pPr>
                <a:defRPr/>
              </a:pPr>
              <a:t>‹#›</a:t>
            </a:fld>
            <a:endParaRPr lang="en-US"/>
          </a:p>
        </p:txBody>
      </p:sp>
    </p:spTree>
    <p:extLst>
      <p:ext uri="{BB962C8B-B14F-4D97-AF65-F5344CB8AC3E}">
        <p14:creationId xmlns:p14="http://schemas.microsoft.com/office/powerpoint/2010/main" val="168369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C8511F-821C-4EFB-A309-2CAEB8BFD28C}" type="slidenum">
              <a:rPr lang="en-US"/>
              <a:pPr>
                <a:defRPr/>
              </a:pPr>
              <a:t>‹#›</a:t>
            </a:fld>
            <a:endParaRPr lang="en-US"/>
          </a:p>
        </p:txBody>
      </p:sp>
    </p:spTree>
    <p:extLst>
      <p:ext uri="{BB962C8B-B14F-4D97-AF65-F5344CB8AC3E}">
        <p14:creationId xmlns:p14="http://schemas.microsoft.com/office/powerpoint/2010/main" val="389156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77A02-E637-4553-A44A-BE2C5B9B6E45}" type="slidenum">
              <a:rPr lang="en-US"/>
              <a:pPr>
                <a:defRPr/>
              </a:pPr>
              <a:t>‹#›</a:t>
            </a:fld>
            <a:endParaRPr lang="en-US"/>
          </a:p>
        </p:txBody>
      </p:sp>
    </p:spTree>
    <p:extLst>
      <p:ext uri="{BB962C8B-B14F-4D97-AF65-F5344CB8AC3E}">
        <p14:creationId xmlns:p14="http://schemas.microsoft.com/office/powerpoint/2010/main" val="206222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B8EBB8-FC8B-4FDE-9972-890D0E2FEC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c/ca/Roemerkran.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52400"/>
            <a:ext cx="8001000" cy="1470025"/>
          </a:xfrm>
        </p:spPr>
        <p:txBody>
          <a:bodyPr/>
          <a:lstStyle/>
          <a:p>
            <a:pPr eaLnBrk="1" hangingPunct="1"/>
            <a:r>
              <a:rPr lang="en-US" sz="6000" b="1" dirty="0" smtClean="0">
                <a:solidFill>
                  <a:srgbClr val="FFFF00"/>
                </a:solidFill>
              </a:rPr>
              <a:t>Lattice Boom Cranes</a:t>
            </a:r>
          </a:p>
        </p:txBody>
      </p:sp>
      <p:pic>
        <p:nvPicPr>
          <p:cNvPr id="3075" name="Picture 15" descr="pr70-crawler-crane_cdh"/>
          <p:cNvPicPr>
            <a:picLocks noChangeAspect="1" noChangeArrowheads="1"/>
          </p:cNvPicPr>
          <p:nvPr/>
        </p:nvPicPr>
        <p:blipFill>
          <a:blip r:embed="rId2">
            <a:extLst>
              <a:ext uri="{28A0092B-C50C-407E-A947-70E740481C1C}">
                <a14:useLocalDpi xmlns:a14="http://schemas.microsoft.com/office/drawing/2010/main" val="0"/>
              </a:ext>
            </a:extLst>
          </a:blip>
          <a:srcRect b="5185"/>
          <a:stretch>
            <a:fillRect/>
          </a:stretch>
        </p:blipFill>
        <p:spPr bwMode="auto">
          <a:xfrm>
            <a:off x="2743200" y="1295400"/>
            <a:ext cx="3716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7"/>
          <p:cNvSpPr txBox="1">
            <a:spLocks noChangeArrowheads="1"/>
          </p:cNvSpPr>
          <p:nvPr/>
        </p:nvSpPr>
        <p:spPr bwMode="auto">
          <a:xfrm>
            <a:off x="5410200" y="6643688"/>
            <a:ext cx="3962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a:t>http://www.biztrademarket.com/User/182617/bb/pr70-crawler-crane_cdh.jpg</a:t>
            </a:r>
          </a:p>
        </p:txBody>
      </p:sp>
      <p:sp>
        <p:nvSpPr>
          <p:cNvPr id="2" name="Slide Number Placeholder 1"/>
          <p:cNvSpPr>
            <a:spLocks noGrp="1"/>
          </p:cNvSpPr>
          <p:nvPr>
            <p:ph type="sldNum" sz="quarter" idx="12"/>
          </p:nvPr>
        </p:nvSpPr>
        <p:spPr/>
        <p:txBody>
          <a:bodyPr/>
          <a:lstStyle/>
          <a:p>
            <a:pPr>
              <a:defRPr/>
            </a:pPr>
            <a:fld id="{249A0208-6C7C-41D4-9683-50651BCAC4E5}"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FF00"/>
                </a:solidFill>
              </a:rPr>
              <a:t>Past Accidents</a:t>
            </a:r>
          </a:p>
        </p:txBody>
      </p:sp>
      <p:sp>
        <p:nvSpPr>
          <p:cNvPr id="11267" name="Text Box 6"/>
          <p:cNvSpPr>
            <a:spLocks noGrp="1" noChangeArrowheads="1"/>
          </p:cNvSpPr>
          <p:nvPr>
            <p:ph type="body" idx="1"/>
          </p:nvPr>
        </p:nvSpPr>
        <p:spPr>
          <a:xfrm>
            <a:off x="457200" y="1600200"/>
            <a:ext cx="5562600" cy="4724400"/>
          </a:xfrm>
          <a:noFill/>
        </p:spPr>
        <p:txBody>
          <a:bodyPr/>
          <a:lstStyle/>
          <a:p>
            <a:pPr eaLnBrk="1" hangingPunct="1">
              <a:lnSpc>
                <a:spcPct val="80000"/>
              </a:lnSpc>
            </a:pPr>
            <a:r>
              <a:rPr lang="en-US" sz="2000" b="1" dirty="0" smtClean="0"/>
              <a:t>An Ironworker lost his life </a:t>
            </a:r>
          </a:p>
          <a:p>
            <a:pPr eaLnBrk="1" hangingPunct="1">
              <a:lnSpc>
                <a:spcPct val="80000"/>
              </a:lnSpc>
            </a:pPr>
            <a:endParaRPr lang="en-US" sz="2000" b="1" dirty="0" smtClean="0"/>
          </a:p>
          <a:p>
            <a:pPr eaLnBrk="1" hangingPunct="1">
              <a:lnSpc>
                <a:spcPct val="80000"/>
              </a:lnSpc>
            </a:pPr>
            <a:r>
              <a:rPr lang="en-US" sz="2000" b="1" dirty="0" smtClean="0"/>
              <a:t>A crane supported a beam to be connected to the outside of a stairway</a:t>
            </a:r>
          </a:p>
          <a:p>
            <a:pPr eaLnBrk="1" hangingPunct="1">
              <a:lnSpc>
                <a:spcPct val="80000"/>
              </a:lnSpc>
            </a:pPr>
            <a:endParaRPr lang="en-US" sz="2000" b="1" dirty="0" smtClean="0"/>
          </a:p>
          <a:p>
            <a:pPr eaLnBrk="1" hangingPunct="1">
              <a:lnSpc>
                <a:spcPct val="80000"/>
              </a:lnSpc>
            </a:pPr>
            <a:r>
              <a:rPr lang="en-US" sz="2000" b="1" dirty="0" smtClean="0"/>
              <a:t>With the worker sitting on the beam, the crane operator raised the beam 1 foot, causing the worker to slide off</a:t>
            </a:r>
          </a:p>
          <a:p>
            <a:pPr eaLnBrk="1" hangingPunct="1">
              <a:lnSpc>
                <a:spcPct val="80000"/>
              </a:lnSpc>
            </a:pPr>
            <a:endParaRPr lang="en-US" sz="2000" b="1" dirty="0" smtClean="0"/>
          </a:p>
          <a:p>
            <a:pPr eaLnBrk="1" hangingPunct="1">
              <a:lnSpc>
                <a:spcPct val="80000"/>
              </a:lnSpc>
            </a:pPr>
            <a:r>
              <a:rPr lang="en-US" sz="2000" b="1" dirty="0" smtClean="0"/>
              <a:t>The worker  was wearing a safety belt but was not tied off. He fell 45 ft. and suffered fatal injuries</a:t>
            </a:r>
          </a:p>
        </p:txBody>
      </p:sp>
      <p:sp>
        <p:nvSpPr>
          <p:cNvPr id="11268" name="Text Box 7"/>
          <p:cNvSpPr txBox="1">
            <a:spLocks noChangeArrowheads="1"/>
          </p:cNvSpPr>
          <p:nvPr/>
        </p:nvSpPr>
        <p:spPr bwMode="auto">
          <a:xfrm>
            <a:off x="2819400" y="6400800"/>
            <a:ext cx="3505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a:t>*Source: Extracted from OSHA Accident Investigation Data 1990-2007</a:t>
            </a:r>
            <a:r>
              <a:rPr lang="en-US" sz="800">
                <a:solidFill>
                  <a:srgbClr val="FFFF00"/>
                </a:solidFill>
              </a:rPr>
              <a:t> </a:t>
            </a:r>
          </a:p>
        </p:txBody>
      </p:sp>
      <p:pic>
        <p:nvPicPr>
          <p:cNvPr id="11269" name="Picture 7" descr="h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099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8"/>
          <p:cNvSpPr>
            <a:spLocks noChangeArrowheads="1"/>
          </p:cNvSpPr>
          <p:nvPr/>
        </p:nvSpPr>
        <p:spPr bwMode="auto">
          <a:xfrm>
            <a:off x="6324600" y="5715000"/>
            <a:ext cx="21256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http://s3.images.com/huge.71.357585.JPG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rgbClr val="FFFF00"/>
                </a:solidFill>
              </a:rPr>
              <a:t>Past Accidents</a:t>
            </a:r>
          </a:p>
        </p:txBody>
      </p:sp>
      <p:sp>
        <p:nvSpPr>
          <p:cNvPr id="12291" name="Text Box 3"/>
          <p:cNvSpPr>
            <a:spLocks noGrp="1" noChangeArrowheads="1"/>
          </p:cNvSpPr>
          <p:nvPr>
            <p:ph type="body" idx="1"/>
          </p:nvPr>
        </p:nvSpPr>
        <p:spPr>
          <a:xfrm>
            <a:off x="3962400" y="1524000"/>
            <a:ext cx="4876800" cy="4525963"/>
          </a:xfrm>
          <a:noFill/>
        </p:spPr>
        <p:txBody>
          <a:bodyPr/>
          <a:lstStyle/>
          <a:p>
            <a:pPr eaLnBrk="1" hangingPunct="1">
              <a:lnSpc>
                <a:spcPct val="80000"/>
              </a:lnSpc>
            </a:pPr>
            <a:endParaRPr lang="en-US" sz="2000" b="1" dirty="0" smtClean="0"/>
          </a:p>
          <a:p>
            <a:pPr eaLnBrk="1" hangingPunct="1">
              <a:lnSpc>
                <a:spcPct val="80000"/>
              </a:lnSpc>
            </a:pPr>
            <a:r>
              <a:rPr lang="en-US" sz="2000" b="1" dirty="0" smtClean="0"/>
              <a:t>1 Concrete worker lost his life and 3 more were injured </a:t>
            </a:r>
          </a:p>
          <a:p>
            <a:pPr eaLnBrk="1" hangingPunct="1">
              <a:lnSpc>
                <a:spcPct val="80000"/>
              </a:lnSpc>
            </a:pPr>
            <a:endParaRPr lang="en-US" sz="2000" b="1" dirty="0" smtClean="0"/>
          </a:p>
          <a:p>
            <a:pPr eaLnBrk="1" hangingPunct="1">
              <a:lnSpc>
                <a:spcPct val="80000"/>
              </a:lnSpc>
            </a:pPr>
            <a:r>
              <a:rPr lang="en-US" sz="2000" b="1" dirty="0" smtClean="0"/>
              <a:t>A crane supported a concrete bucket above a bridge deck</a:t>
            </a:r>
          </a:p>
          <a:p>
            <a:pPr eaLnBrk="1" hangingPunct="1">
              <a:lnSpc>
                <a:spcPct val="80000"/>
              </a:lnSpc>
            </a:pPr>
            <a:endParaRPr lang="en-US" sz="2000" b="1" dirty="0" smtClean="0"/>
          </a:p>
          <a:p>
            <a:pPr eaLnBrk="1" hangingPunct="1">
              <a:lnSpc>
                <a:spcPct val="80000"/>
              </a:lnSpc>
            </a:pPr>
            <a:r>
              <a:rPr lang="en-US" sz="2000" b="1" dirty="0" smtClean="0"/>
              <a:t>While pouring the concrete, the lattice boom fell without warning</a:t>
            </a:r>
          </a:p>
          <a:p>
            <a:pPr eaLnBrk="1" hangingPunct="1">
              <a:lnSpc>
                <a:spcPct val="80000"/>
              </a:lnSpc>
            </a:pPr>
            <a:endParaRPr lang="en-US" sz="2000" b="1" dirty="0" smtClean="0"/>
          </a:p>
          <a:p>
            <a:pPr eaLnBrk="1" hangingPunct="1">
              <a:lnSpc>
                <a:spcPct val="80000"/>
              </a:lnSpc>
            </a:pPr>
            <a:r>
              <a:rPr lang="en-US" sz="2000" b="1" dirty="0" smtClean="0"/>
              <a:t>The worker was struck by the falling structure and was pinned between the boom and a concrete screed machine, suffering fatal injuries</a:t>
            </a:r>
          </a:p>
        </p:txBody>
      </p:sp>
      <p:sp>
        <p:nvSpPr>
          <p:cNvPr id="12292" name="Text Box 7"/>
          <p:cNvSpPr txBox="1">
            <a:spLocks noChangeArrowheads="1"/>
          </p:cNvSpPr>
          <p:nvPr/>
        </p:nvSpPr>
        <p:spPr bwMode="auto">
          <a:xfrm>
            <a:off x="2819400" y="6400800"/>
            <a:ext cx="3505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a:t>*Source: Extracted from OSHA Accident Investigation Data 1990-2007</a:t>
            </a:r>
            <a:r>
              <a:rPr lang="en-US" sz="800">
                <a:solidFill>
                  <a:srgbClr val="FFFF00"/>
                </a:solidFill>
              </a:rPr>
              <a:t> </a:t>
            </a:r>
          </a:p>
        </p:txBody>
      </p:sp>
      <p:pic>
        <p:nvPicPr>
          <p:cNvPr id="12293" name="Picture 7" descr="745F64FD-75D0-4DC9-A8F3-6ED6D1B07CA7"/>
          <p:cNvPicPr>
            <a:picLocks noChangeAspect="1" noChangeArrowheads="1"/>
          </p:cNvPicPr>
          <p:nvPr/>
        </p:nvPicPr>
        <p:blipFill>
          <a:blip r:embed="rId2">
            <a:extLst>
              <a:ext uri="{28A0092B-C50C-407E-A947-70E740481C1C}">
                <a14:useLocalDpi xmlns:a14="http://schemas.microsoft.com/office/drawing/2010/main" val="0"/>
              </a:ext>
            </a:extLst>
          </a:blip>
          <a:srcRect b="8046"/>
          <a:stretch>
            <a:fillRect/>
          </a:stretch>
        </p:blipFill>
        <p:spPr bwMode="auto">
          <a:xfrm>
            <a:off x="457200" y="1905000"/>
            <a:ext cx="31607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8"/>
          <p:cNvSpPr>
            <a:spLocks noChangeArrowheads="1"/>
          </p:cNvSpPr>
          <p:nvPr/>
        </p:nvSpPr>
        <p:spPr bwMode="auto">
          <a:xfrm>
            <a:off x="609600" y="5486400"/>
            <a:ext cx="2795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http://media1.delhi.88db.com/del/DB88UploadFiles/2009</a:t>
            </a:r>
          </a:p>
          <a:p>
            <a:r>
              <a:rPr lang="en-US" sz="800"/>
              <a:t>/04/08/745F64FD-75D0-4DC9-A8F3-6ED6D1B07CA7.jpg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p:spPr>
        <p:txBody>
          <a:bodyPr/>
          <a:lstStyle/>
          <a:p>
            <a:pPr eaLnBrk="1" hangingPunct="1"/>
            <a:r>
              <a:rPr lang="en-US" dirty="0" smtClean="0">
                <a:solidFill>
                  <a:srgbClr val="FFFF00"/>
                </a:solidFill>
              </a:rPr>
              <a:t>Past Accidents</a:t>
            </a:r>
          </a:p>
        </p:txBody>
      </p:sp>
      <p:sp>
        <p:nvSpPr>
          <p:cNvPr id="13315" name="Text Box 3"/>
          <p:cNvSpPr>
            <a:spLocks noGrp="1" noChangeArrowheads="1"/>
          </p:cNvSpPr>
          <p:nvPr>
            <p:ph type="body" idx="1"/>
          </p:nvPr>
        </p:nvSpPr>
        <p:spPr>
          <a:xfrm>
            <a:off x="457200" y="1600200"/>
            <a:ext cx="5943600" cy="4525963"/>
          </a:xfrm>
          <a:noFill/>
        </p:spPr>
        <p:txBody>
          <a:bodyPr/>
          <a:lstStyle/>
          <a:p>
            <a:pPr eaLnBrk="1" hangingPunct="1">
              <a:lnSpc>
                <a:spcPct val="80000"/>
              </a:lnSpc>
              <a:buFontTx/>
              <a:buNone/>
            </a:pPr>
            <a:endParaRPr lang="en-US" sz="2800" b="1" smtClean="0"/>
          </a:p>
          <a:p>
            <a:pPr eaLnBrk="1" hangingPunct="1">
              <a:lnSpc>
                <a:spcPct val="80000"/>
              </a:lnSpc>
            </a:pPr>
            <a:r>
              <a:rPr lang="en-US" sz="2800" b="1" smtClean="0"/>
              <a:t>1 Worker lost his life </a:t>
            </a:r>
          </a:p>
          <a:p>
            <a:pPr eaLnBrk="1" hangingPunct="1">
              <a:lnSpc>
                <a:spcPct val="80000"/>
              </a:lnSpc>
            </a:pPr>
            <a:endParaRPr lang="en-US" sz="2800" b="1" smtClean="0"/>
          </a:p>
          <a:p>
            <a:pPr eaLnBrk="1" hangingPunct="1">
              <a:lnSpc>
                <a:spcPct val="80000"/>
              </a:lnSpc>
            </a:pPr>
            <a:r>
              <a:rPr lang="en-US" sz="2800" b="1" smtClean="0"/>
              <a:t>A truck-type crane supported a load guided by the worker</a:t>
            </a:r>
          </a:p>
          <a:p>
            <a:pPr eaLnBrk="1" hangingPunct="1">
              <a:lnSpc>
                <a:spcPct val="80000"/>
              </a:lnSpc>
            </a:pPr>
            <a:endParaRPr lang="en-US" sz="2800" b="1" smtClean="0"/>
          </a:p>
          <a:p>
            <a:pPr eaLnBrk="1" hangingPunct="1">
              <a:lnSpc>
                <a:spcPct val="80000"/>
              </a:lnSpc>
            </a:pPr>
            <a:r>
              <a:rPr lang="en-US" sz="2800" b="1" smtClean="0"/>
              <a:t>The boom contacted a 13 kilovolt overhead power line </a:t>
            </a:r>
          </a:p>
          <a:p>
            <a:pPr eaLnBrk="1" hangingPunct="1">
              <a:lnSpc>
                <a:spcPct val="80000"/>
              </a:lnSpc>
            </a:pPr>
            <a:endParaRPr lang="en-US" sz="2800" b="1" smtClean="0"/>
          </a:p>
          <a:p>
            <a:pPr eaLnBrk="1" hangingPunct="1">
              <a:lnSpc>
                <a:spcPct val="80000"/>
              </a:lnSpc>
            </a:pPr>
            <a:r>
              <a:rPr lang="en-US" sz="2800" b="1" smtClean="0"/>
              <a:t>The worker was electrocuted instantly</a:t>
            </a:r>
          </a:p>
        </p:txBody>
      </p:sp>
      <p:sp>
        <p:nvSpPr>
          <p:cNvPr id="13316" name="Text Box 7"/>
          <p:cNvSpPr txBox="1">
            <a:spLocks noChangeArrowheads="1"/>
          </p:cNvSpPr>
          <p:nvPr/>
        </p:nvSpPr>
        <p:spPr bwMode="auto">
          <a:xfrm>
            <a:off x="2819400" y="6400800"/>
            <a:ext cx="3505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a:t>*Source: Extracted from OSHA Accident Investigation Data 1990-2007</a:t>
            </a:r>
            <a:r>
              <a:rPr lang="en-US" sz="800">
                <a:solidFill>
                  <a:srgbClr val="FFFF00"/>
                </a:solidFill>
              </a:rPr>
              <a:t> </a:t>
            </a:r>
          </a:p>
        </p:txBody>
      </p:sp>
      <p:pic>
        <p:nvPicPr>
          <p:cNvPr id="13317" name="Picture 7" descr="cranefire1"/>
          <p:cNvPicPr>
            <a:picLocks noChangeAspect="1" noChangeArrowheads="1"/>
          </p:cNvPicPr>
          <p:nvPr/>
        </p:nvPicPr>
        <p:blipFill>
          <a:blip r:embed="rId2">
            <a:extLst>
              <a:ext uri="{28A0092B-C50C-407E-A947-70E740481C1C}">
                <a14:useLocalDpi xmlns:a14="http://schemas.microsoft.com/office/drawing/2010/main" val="0"/>
              </a:ext>
            </a:extLst>
          </a:blip>
          <a:srcRect l="46249" r="3000"/>
          <a:stretch>
            <a:fillRect/>
          </a:stretch>
        </p:blipFill>
        <p:spPr bwMode="auto">
          <a:xfrm>
            <a:off x="6400800" y="1905000"/>
            <a:ext cx="2578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8"/>
          <p:cNvSpPr>
            <a:spLocks noChangeArrowheads="1"/>
          </p:cNvSpPr>
          <p:nvPr/>
        </p:nvSpPr>
        <p:spPr bwMode="auto">
          <a:xfrm>
            <a:off x="5332413" y="5867400"/>
            <a:ext cx="38115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http://www.osha.gov/SLTC/etools/construction/electrical_incidents/cranefire.html</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smtClean="0">
                <a:solidFill>
                  <a:srgbClr val="FFFF00"/>
                </a:solidFill>
              </a:rPr>
              <a:t>OSHA Regulations Pertaining to Lattice Boom Cranes</a:t>
            </a:r>
          </a:p>
        </p:txBody>
      </p:sp>
      <p:sp>
        <p:nvSpPr>
          <p:cNvPr id="14339" name="Rectangle 3"/>
          <p:cNvSpPr>
            <a:spLocks noGrp="1" noChangeArrowheads="1"/>
          </p:cNvSpPr>
          <p:nvPr>
            <p:ph type="body" idx="1"/>
          </p:nvPr>
        </p:nvSpPr>
        <p:spPr>
          <a:xfrm>
            <a:off x="3429000" y="1600200"/>
            <a:ext cx="5715000" cy="5257800"/>
          </a:xfrm>
        </p:spPr>
        <p:txBody>
          <a:bodyPr/>
          <a:lstStyle/>
          <a:p>
            <a:pPr eaLnBrk="1" hangingPunct="1">
              <a:lnSpc>
                <a:spcPct val="90000"/>
              </a:lnSpc>
              <a:buFontTx/>
              <a:buNone/>
            </a:pPr>
            <a:r>
              <a:rPr lang="en-US" sz="2400" dirty="0" smtClean="0"/>
              <a:t>Subpart N: 1926.550 Cranes &amp; Derricks</a:t>
            </a:r>
          </a:p>
          <a:p>
            <a:pPr eaLnBrk="1" hangingPunct="1">
              <a:lnSpc>
                <a:spcPct val="90000"/>
              </a:lnSpc>
            </a:pPr>
            <a:r>
              <a:rPr lang="en-US" sz="2400" dirty="0" smtClean="0"/>
              <a:t>(a) 1. The employer shall comply with the manufacturer’s specifications and limitations applicable to the operation of any and all cranes and derricks. Where manufacturer’s specifications are not available, the limitations assigned to the equipment shall be based on the determinations of a qualified engineer competent in this field and such determinations will be appropriately documented and recorded.</a:t>
            </a:r>
          </a:p>
        </p:txBody>
      </p:sp>
      <p:pic>
        <p:nvPicPr>
          <p:cNvPr id="14340" name="Picture 6" descr="QUY450-Crawler-C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31638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152400" y="6172200"/>
            <a:ext cx="3921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http://image.made-in-china.com/2f0j00KevtiAJMGqbW/QUY450-Crawler-Crane.jpg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590800" y="1752600"/>
            <a:ext cx="6553200" cy="5257800"/>
          </a:xfrm>
        </p:spPr>
        <p:txBody>
          <a:bodyPr/>
          <a:lstStyle/>
          <a:p>
            <a:pPr eaLnBrk="1" hangingPunct="1">
              <a:lnSpc>
                <a:spcPct val="80000"/>
              </a:lnSpc>
            </a:pPr>
            <a:r>
              <a:rPr lang="en-US" sz="2000" smtClean="0"/>
              <a:t>(a) 7. Wire rope is to be taken out of service when any of the following conditions exist:</a:t>
            </a:r>
          </a:p>
          <a:p>
            <a:pPr eaLnBrk="1" hangingPunct="1">
              <a:lnSpc>
                <a:spcPct val="80000"/>
              </a:lnSpc>
            </a:pPr>
            <a:endParaRPr lang="en-US" sz="2000" smtClean="0"/>
          </a:p>
          <a:p>
            <a:pPr eaLnBrk="1" hangingPunct="1">
              <a:lnSpc>
                <a:spcPct val="80000"/>
              </a:lnSpc>
            </a:pPr>
            <a:r>
              <a:rPr lang="en-US" sz="2000" smtClean="0"/>
              <a:t>Six randomly distributed broken wires in one lay of the rope </a:t>
            </a:r>
          </a:p>
          <a:p>
            <a:pPr eaLnBrk="1" hangingPunct="1">
              <a:lnSpc>
                <a:spcPct val="80000"/>
              </a:lnSpc>
            </a:pPr>
            <a:endParaRPr lang="en-US" sz="2000" smtClean="0"/>
          </a:p>
          <a:p>
            <a:pPr eaLnBrk="1" hangingPunct="1">
              <a:lnSpc>
                <a:spcPct val="80000"/>
              </a:lnSpc>
            </a:pPr>
            <a:r>
              <a:rPr lang="en-US" sz="2000" smtClean="0"/>
              <a:t>3 broken wires in one strand in one lay of the rope</a:t>
            </a:r>
          </a:p>
          <a:p>
            <a:pPr eaLnBrk="1" hangingPunct="1">
              <a:lnSpc>
                <a:spcPct val="80000"/>
              </a:lnSpc>
            </a:pPr>
            <a:endParaRPr lang="en-US" sz="2000" smtClean="0"/>
          </a:p>
          <a:p>
            <a:pPr eaLnBrk="1" hangingPunct="1">
              <a:lnSpc>
                <a:spcPct val="80000"/>
              </a:lnSpc>
            </a:pPr>
            <a:r>
              <a:rPr lang="en-US" sz="2000" smtClean="0"/>
              <a:t>Wear of 1/3 of the original diameter of the outside individual wires</a:t>
            </a:r>
          </a:p>
          <a:p>
            <a:pPr eaLnBrk="1" hangingPunct="1">
              <a:lnSpc>
                <a:spcPct val="80000"/>
              </a:lnSpc>
            </a:pPr>
            <a:endParaRPr lang="en-US" sz="2000" smtClean="0"/>
          </a:p>
          <a:p>
            <a:pPr eaLnBrk="1" hangingPunct="1">
              <a:lnSpc>
                <a:spcPct val="80000"/>
              </a:lnSpc>
            </a:pPr>
            <a:r>
              <a:rPr lang="en-US" sz="2000" smtClean="0"/>
              <a:t>Evidence of heat damage</a:t>
            </a:r>
          </a:p>
          <a:p>
            <a:pPr eaLnBrk="1" hangingPunct="1">
              <a:lnSpc>
                <a:spcPct val="80000"/>
              </a:lnSpc>
            </a:pPr>
            <a:endParaRPr lang="en-US" sz="2000" smtClean="0"/>
          </a:p>
          <a:p>
            <a:pPr eaLnBrk="1" hangingPunct="1">
              <a:lnSpc>
                <a:spcPct val="80000"/>
              </a:lnSpc>
            </a:pPr>
            <a:r>
              <a:rPr lang="en-US" sz="2000" smtClean="0"/>
              <a:t>Reduction in nominal diameter of 1/64” for 5/16” rope (1/32” for ropes 3/8” to 1/2”)</a:t>
            </a:r>
          </a:p>
          <a:p>
            <a:pPr eaLnBrk="1" hangingPunct="1">
              <a:lnSpc>
                <a:spcPct val="80000"/>
              </a:lnSpc>
            </a:pPr>
            <a:endParaRPr lang="en-US" sz="2000" smtClean="0"/>
          </a:p>
          <a:p>
            <a:pPr eaLnBrk="1" hangingPunct="1">
              <a:lnSpc>
                <a:spcPct val="80000"/>
              </a:lnSpc>
              <a:buFontTx/>
              <a:buNone/>
            </a:pPr>
            <a:endParaRPr lang="en-US" sz="2000" smtClean="0"/>
          </a:p>
          <a:p>
            <a:pPr eaLnBrk="1" hangingPunct="1">
              <a:lnSpc>
                <a:spcPct val="80000"/>
              </a:lnSpc>
            </a:pPr>
            <a:endParaRPr lang="en-US" sz="2000" smtClean="0"/>
          </a:p>
        </p:txBody>
      </p:sp>
      <p:sp>
        <p:nvSpPr>
          <p:cNvPr id="15363" name="Rectangle 4"/>
          <p:cNvSpPr>
            <a:spLocks noGrp="1" noChangeArrowheads="1"/>
          </p:cNvSpPr>
          <p:nvPr>
            <p:ph type="title"/>
          </p:nvPr>
        </p:nvSpPr>
        <p:spPr>
          <a:noFill/>
        </p:spPr>
        <p:txBody>
          <a:bodyPr/>
          <a:lstStyle/>
          <a:p>
            <a:pPr eaLnBrk="1" hangingPunct="1"/>
            <a:r>
              <a:rPr lang="en-US" sz="4000" dirty="0" smtClean="0">
                <a:solidFill>
                  <a:srgbClr val="FFFF00"/>
                </a:solidFill>
              </a:rPr>
              <a:t>OSHA Regulations Pertaining to Lattice Boom Cranes</a:t>
            </a:r>
          </a:p>
        </p:txBody>
      </p:sp>
      <p:pic>
        <p:nvPicPr>
          <p:cNvPr id="15364" name="Picture 6" descr="3989052373_d0ef512f37"/>
          <p:cNvPicPr>
            <a:picLocks noChangeAspect="1" noChangeArrowheads="1"/>
          </p:cNvPicPr>
          <p:nvPr/>
        </p:nvPicPr>
        <p:blipFill>
          <a:blip r:embed="rId2">
            <a:extLst>
              <a:ext uri="{28A0092B-C50C-407E-A947-70E740481C1C}">
                <a14:useLocalDpi xmlns:a14="http://schemas.microsoft.com/office/drawing/2010/main" val="0"/>
              </a:ext>
            </a:extLst>
          </a:blip>
          <a:srcRect l="31232"/>
          <a:stretch>
            <a:fillRect/>
          </a:stretch>
        </p:blipFill>
        <p:spPr bwMode="auto">
          <a:xfrm>
            <a:off x="381000" y="1600200"/>
            <a:ext cx="20939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7"/>
          <p:cNvSpPr>
            <a:spLocks noChangeArrowheads="1"/>
          </p:cNvSpPr>
          <p:nvPr/>
        </p:nvSpPr>
        <p:spPr bwMode="auto">
          <a:xfrm>
            <a:off x="304800" y="6400800"/>
            <a:ext cx="301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http://farm3.static.flickr.com/2665/3989052373_d0ef512f37.jpg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1600200"/>
            <a:ext cx="6248400" cy="5257800"/>
          </a:xfrm>
        </p:spPr>
        <p:txBody>
          <a:bodyPr/>
          <a:lstStyle/>
          <a:p>
            <a:pPr eaLnBrk="1" hangingPunct="1">
              <a:lnSpc>
                <a:spcPct val="80000"/>
              </a:lnSpc>
            </a:pPr>
            <a:r>
              <a:rPr lang="en-US" sz="2800" dirty="0" smtClean="0"/>
              <a:t>(a) 14. (</a:t>
            </a:r>
            <a:r>
              <a:rPr lang="en-US" sz="2800" dirty="0" err="1" smtClean="0"/>
              <a:t>i</a:t>
            </a:r>
            <a:r>
              <a:rPr lang="en-US" sz="2800" dirty="0" smtClean="0"/>
              <a:t>) Fire extinguishers rated </a:t>
            </a:r>
            <a:r>
              <a:rPr lang="en-US" sz="2800" b="1" dirty="0" smtClean="0">
                <a:solidFill>
                  <a:schemeClr val="tx2"/>
                </a:solidFill>
              </a:rPr>
              <a:t>5BC</a:t>
            </a:r>
            <a:r>
              <a:rPr lang="en-US" sz="2800" dirty="0" smtClean="0"/>
              <a:t> or higher must be available at all operator stations or cabs of equipment</a:t>
            </a:r>
          </a:p>
          <a:p>
            <a:pPr eaLnBrk="1" hangingPunct="1">
              <a:lnSpc>
                <a:spcPct val="80000"/>
              </a:lnSpc>
            </a:pPr>
            <a:endParaRPr lang="en-US" sz="2800" dirty="0" smtClean="0"/>
          </a:p>
          <a:p>
            <a:pPr eaLnBrk="1" hangingPunct="1">
              <a:lnSpc>
                <a:spcPct val="80000"/>
              </a:lnSpc>
            </a:pPr>
            <a:r>
              <a:rPr lang="en-US" sz="2800" dirty="0" smtClean="0"/>
              <a:t>(a) 15. (</a:t>
            </a:r>
            <a:r>
              <a:rPr lang="en-US" sz="2800" dirty="0" err="1" smtClean="0"/>
              <a:t>i</a:t>
            </a:r>
            <a:r>
              <a:rPr lang="en-US" sz="2800" dirty="0" smtClean="0"/>
              <a:t>) All parts of the crane and load shall maintain a minimum clearance of 10 feet from power lines rated 50 kV or below</a:t>
            </a:r>
          </a:p>
          <a:p>
            <a:pPr eaLnBrk="1" hangingPunct="1">
              <a:lnSpc>
                <a:spcPct val="80000"/>
              </a:lnSpc>
            </a:pPr>
            <a:endParaRPr lang="en-US" sz="2800" dirty="0" smtClean="0"/>
          </a:p>
          <a:p>
            <a:pPr eaLnBrk="1" hangingPunct="1">
              <a:lnSpc>
                <a:spcPct val="80000"/>
              </a:lnSpc>
            </a:pPr>
            <a:r>
              <a:rPr lang="en-US" sz="2800" dirty="0" smtClean="0"/>
              <a:t>(a) 15. (ii) For every 1 kV over 50 kV, an additional 0.4 inch of clearance shall be maintained</a:t>
            </a:r>
          </a:p>
          <a:p>
            <a:pPr eaLnBrk="1" hangingPunct="1">
              <a:lnSpc>
                <a:spcPct val="80000"/>
              </a:lnSpc>
            </a:pPr>
            <a:endParaRPr lang="en-US" sz="2800" dirty="0" smtClean="0"/>
          </a:p>
          <a:p>
            <a:pPr eaLnBrk="1" hangingPunct="1">
              <a:lnSpc>
                <a:spcPct val="80000"/>
              </a:lnSpc>
            </a:pPr>
            <a:endParaRPr lang="en-US" sz="2800" dirty="0" smtClean="0"/>
          </a:p>
        </p:txBody>
      </p:sp>
      <p:sp>
        <p:nvSpPr>
          <p:cNvPr id="16387" name="Rectangle 3"/>
          <p:cNvSpPr>
            <a:spLocks noGrp="1" noChangeArrowheads="1"/>
          </p:cNvSpPr>
          <p:nvPr>
            <p:ph type="title"/>
          </p:nvPr>
        </p:nvSpPr>
        <p:spPr>
          <a:noFill/>
        </p:spPr>
        <p:txBody>
          <a:bodyPr/>
          <a:lstStyle/>
          <a:p>
            <a:pPr eaLnBrk="1" hangingPunct="1"/>
            <a:r>
              <a:rPr lang="en-US" sz="4000" dirty="0" smtClean="0">
                <a:solidFill>
                  <a:srgbClr val="FFFF00"/>
                </a:solidFill>
              </a:rPr>
              <a:t>OSHA Regulations Pertaining to Lattice Boom Cranes</a:t>
            </a:r>
          </a:p>
        </p:txBody>
      </p:sp>
      <p:pic>
        <p:nvPicPr>
          <p:cNvPr id="16388" name="Picture 6" descr="http://www.cdc.gov/NIOSH/images/crane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0"/>
            <a:ext cx="2751138"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FFFF00"/>
                </a:solidFill>
              </a:rPr>
              <a:t>Additional Safe Practices</a:t>
            </a:r>
          </a:p>
        </p:txBody>
      </p:sp>
      <p:sp>
        <p:nvSpPr>
          <p:cNvPr id="17411" name="Rectangle 3"/>
          <p:cNvSpPr>
            <a:spLocks noGrp="1" noChangeArrowheads="1"/>
          </p:cNvSpPr>
          <p:nvPr>
            <p:ph type="body" sz="half" idx="1"/>
          </p:nvPr>
        </p:nvSpPr>
        <p:spPr>
          <a:xfrm>
            <a:off x="228600" y="1295400"/>
            <a:ext cx="4038600" cy="4525963"/>
          </a:xfrm>
        </p:spPr>
        <p:txBody>
          <a:bodyPr/>
          <a:lstStyle/>
          <a:p>
            <a:pPr eaLnBrk="1" hangingPunct="1">
              <a:lnSpc>
                <a:spcPct val="80000"/>
              </a:lnSpc>
            </a:pPr>
            <a:r>
              <a:rPr lang="en-US" sz="2400" smtClean="0"/>
              <a:t>Careful pre-task planning before every lift to assure the consideration of all potential hazards</a:t>
            </a:r>
          </a:p>
          <a:p>
            <a:pPr eaLnBrk="1" hangingPunct="1">
              <a:lnSpc>
                <a:spcPct val="80000"/>
              </a:lnSpc>
            </a:pPr>
            <a:endParaRPr lang="en-US" sz="2400" smtClean="0"/>
          </a:p>
          <a:p>
            <a:pPr eaLnBrk="1" hangingPunct="1">
              <a:lnSpc>
                <a:spcPct val="80000"/>
              </a:lnSpc>
              <a:buFontTx/>
              <a:buNone/>
            </a:pPr>
            <a:endParaRPr lang="en-US" sz="2400" smtClean="0"/>
          </a:p>
          <a:p>
            <a:pPr eaLnBrk="1" hangingPunct="1">
              <a:lnSpc>
                <a:spcPct val="80000"/>
              </a:lnSpc>
            </a:pPr>
            <a:endParaRPr lang="en-US" sz="2400" smtClean="0"/>
          </a:p>
        </p:txBody>
      </p:sp>
      <p:sp>
        <p:nvSpPr>
          <p:cNvPr id="17412" name="Rectangle 7"/>
          <p:cNvSpPr>
            <a:spLocks noGrp="1" noChangeArrowheads="1"/>
          </p:cNvSpPr>
          <p:nvPr>
            <p:ph type="body" sz="half" idx="4294967295"/>
          </p:nvPr>
        </p:nvSpPr>
        <p:spPr>
          <a:xfrm>
            <a:off x="4343400" y="1219200"/>
            <a:ext cx="4800600" cy="4525963"/>
          </a:xfrm>
        </p:spPr>
        <p:txBody>
          <a:bodyPr/>
          <a:lstStyle/>
          <a:p>
            <a:pPr eaLnBrk="1" hangingPunct="1"/>
            <a:r>
              <a:rPr lang="en-US" sz="2400" smtClean="0"/>
              <a:t>Use of personal protection equipment (PPE) </a:t>
            </a:r>
          </a:p>
          <a:p>
            <a:endParaRPr lang="en-US" sz="2400" smtClean="0"/>
          </a:p>
        </p:txBody>
      </p:sp>
      <p:pic>
        <p:nvPicPr>
          <p:cNvPr id="17413" name="Picture 6" descr="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58674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2590800" y="6477000"/>
            <a:ext cx="36258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http://www.mark-douglas.co.uk/sitebuildercontent/sitebuilderpictures/ppe.jpg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solidFill>
                  <a:srgbClr val="FFFF00"/>
                </a:solidFill>
              </a:rPr>
              <a:t>Additional Safe Practices</a:t>
            </a:r>
          </a:p>
        </p:txBody>
      </p:sp>
      <p:sp>
        <p:nvSpPr>
          <p:cNvPr id="18435" name="Rectangle 3"/>
          <p:cNvSpPr>
            <a:spLocks noGrp="1" noChangeArrowheads="1"/>
          </p:cNvSpPr>
          <p:nvPr>
            <p:ph type="body" idx="1"/>
          </p:nvPr>
        </p:nvSpPr>
        <p:spPr>
          <a:xfrm>
            <a:off x="457200" y="1600200"/>
            <a:ext cx="8229600" cy="4953000"/>
          </a:xfrm>
        </p:spPr>
        <p:txBody>
          <a:bodyPr/>
          <a:lstStyle/>
          <a:p>
            <a:pPr>
              <a:lnSpc>
                <a:spcPct val="90000"/>
              </a:lnSpc>
            </a:pPr>
            <a:r>
              <a:rPr lang="en-US" sz="2800" smtClean="0"/>
              <a:t>Assure outriggers are on solid ground sufficient to stabilize the crane and blocking and cribbing are used when necessary</a:t>
            </a:r>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r>
              <a:rPr lang="en-US" sz="2800" smtClean="0"/>
              <a:t>Maintain 3 points of contact between hands and feet while entering the vehicle</a:t>
            </a:r>
          </a:p>
          <a:p>
            <a:pPr>
              <a:lnSpc>
                <a:spcPct val="90000"/>
              </a:lnSpc>
            </a:pPr>
            <a:endParaRPr lang="en-US" sz="2800" smtClean="0"/>
          </a:p>
          <a:p>
            <a:pPr>
              <a:lnSpc>
                <a:spcPct val="90000"/>
              </a:lnSpc>
              <a:buFontTx/>
              <a:buNone/>
            </a:pPr>
            <a:endParaRPr lang="en-US" sz="2800" smtClean="0"/>
          </a:p>
        </p:txBody>
      </p:sp>
      <p:pic>
        <p:nvPicPr>
          <p:cNvPr id="18436"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34327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dsb3000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41148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a:spLocks noChangeArrowheads="1"/>
          </p:cNvSpPr>
          <p:nvPr/>
        </p:nvSpPr>
        <p:spPr bwMode="auto">
          <a:xfrm>
            <a:off x="838200" y="5334000"/>
            <a:ext cx="32496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http://www.ditzj.de/assets/images/knuckle/dsb3000/dsb3000_06.jpg</a:t>
            </a:r>
          </a:p>
        </p:txBody>
      </p:sp>
      <p:sp>
        <p:nvSpPr>
          <p:cNvPr id="18439" name="Rectangle 10"/>
          <p:cNvSpPr>
            <a:spLocks noChangeArrowheads="1"/>
          </p:cNvSpPr>
          <p:nvPr/>
        </p:nvSpPr>
        <p:spPr bwMode="auto">
          <a:xfrm>
            <a:off x="5486400" y="5334000"/>
            <a:ext cx="2349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http://www.elcosh.org/record/document/96/4.jpg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a:noFill/>
        </p:spPr>
        <p:txBody>
          <a:bodyPr/>
          <a:lstStyle/>
          <a:p>
            <a:pPr eaLnBrk="1" hangingPunct="1"/>
            <a:r>
              <a:rPr lang="en-US" dirty="0" smtClean="0">
                <a:solidFill>
                  <a:srgbClr val="FFFF00"/>
                </a:solidFill>
              </a:rPr>
              <a:t>Additional Safe Practices</a:t>
            </a:r>
          </a:p>
        </p:txBody>
      </p:sp>
      <p:sp>
        <p:nvSpPr>
          <p:cNvPr id="19459" name="Rectangle 4"/>
          <p:cNvSpPr>
            <a:spLocks noGrp="1" noChangeArrowheads="1"/>
          </p:cNvSpPr>
          <p:nvPr>
            <p:ph type="body" idx="4294967295"/>
          </p:nvPr>
        </p:nvSpPr>
        <p:spPr>
          <a:xfrm>
            <a:off x="457200" y="1600200"/>
            <a:ext cx="8229600" cy="4648200"/>
          </a:xfrm>
        </p:spPr>
        <p:txBody>
          <a:bodyPr/>
          <a:lstStyle/>
          <a:p>
            <a:pPr eaLnBrk="1" hangingPunct="1">
              <a:lnSpc>
                <a:spcPct val="90000"/>
              </a:lnSpc>
            </a:pPr>
            <a:r>
              <a:rPr lang="en-US" sz="2400" smtClean="0"/>
              <a:t>Perform inspections on all machinery and equipment prior to each use. Any worn, damaged, or deficient parts must be repaired or replaced before use continues</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a:lnSpc>
                <a:spcPct val="90000"/>
              </a:lnSpc>
            </a:pPr>
            <a:endParaRPr lang="en-US" sz="2400" smtClean="0"/>
          </a:p>
          <a:p>
            <a:pPr>
              <a:lnSpc>
                <a:spcPct val="90000"/>
              </a:lnSpc>
            </a:pPr>
            <a:r>
              <a:rPr lang="en-US" sz="2400" smtClean="0"/>
              <a:t>During the operation of any lattice boom crane, spotters should be used to assure safe distances and that no worker is under any load unnecessarily</a:t>
            </a:r>
          </a:p>
        </p:txBody>
      </p:sp>
      <p:pic>
        <p:nvPicPr>
          <p:cNvPr id="19460" name="Picture 6" descr="14067_103_1"/>
          <p:cNvPicPr>
            <a:picLocks noChangeAspect="1" noChangeArrowheads="1"/>
          </p:cNvPicPr>
          <p:nvPr/>
        </p:nvPicPr>
        <p:blipFill>
          <a:blip r:embed="rId2">
            <a:extLst>
              <a:ext uri="{28A0092B-C50C-407E-A947-70E740481C1C}">
                <a14:useLocalDpi xmlns:a14="http://schemas.microsoft.com/office/drawing/2010/main" val="0"/>
              </a:ext>
            </a:extLst>
          </a:blip>
          <a:srcRect t="35144" b="33411"/>
          <a:stretch>
            <a:fillRect/>
          </a:stretch>
        </p:blipFill>
        <p:spPr bwMode="auto">
          <a:xfrm>
            <a:off x="2057400" y="2895600"/>
            <a:ext cx="48482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2743200" y="4953000"/>
            <a:ext cx="3375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http://www.tpub.com/content/administration/14067/css/14067_103.htm</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noFill/>
        </p:spPr>
        <p:txBody>
          <a:bodyPr/>
          <a:lstStyle/>
          <a:p>
            <a:pPr eaLnBrk="1" hangingPunct="1"/>
            <a:r>
              <a:rPr lang="en-US" dirty="0" smtClean="0">
                <a:solidFill>
                  <a:srgbClr val="FFFF00"/>
                </a:solidFill>
              </a:rPr>
              <a:t>Additional Safe Practices</a:t>
            </a:r>
          </a:p>
        </p:txBody>
      </p:sp>
      <p:sp>
        <p:nvSpPr>
          <p:cNvPr id="20483" name="Rectangle 3"/>
          <p:cNvSpPr>
            <a:spLocks noGrp="1" noChangeArrowheads="1"/>
          </p:cNvSpPr>
          <p:nvPr>
            <p:ph type="body" idx="1"/>
          </p:nvPr>
        </p:nvSpPr>
        <p:spPr>
          <a:xfrm>
            <a:off x="457200" y="4419600"/>
            <a:ext cx="8229600" cy="4525963"/>
          </a:xfrm>
        </p:spPr>
        <p:txBody>
          <a:bodyPr/>
          <a:lstStyle/>
          <a:p>
            <a:r>
              <a:rPr lang="en-US" smtClean="0"/>
              <a:t>Never exceed safe limits for lifts and move suspended loads slowly</a:t>
            </a:r>
          </a:p>
          <a:p>
            <a:r>
              <a:rPr lang="en-US" smtClean="0"/>
              <a:t>Never operate cranes in inclement weather or excessive winds</a:t>
            </a:r>
          </a:p>
        </p:txBody>
      </p:sp>
      <p:pic>
        <p:nvPicPr>
          <p:cNvPr id="20484" name="Picture 5" descr="Swiss+Liebherr+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752600" y="4191000"/>
            <a:ext cx="536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http://4.bp.blogspot.com/_g6x7iYOa_7o/SmM9j3JjI_I/AAAAAAAABV0/dAtK1F_ePEc/s400/Swiss+Liebherr+MT.jpg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solidFill>
                  <a:srgbClr val="FFFF00"/>
                </a:solidFill>
              </a:rPr>
              <a:t>Lattice Boom Cranes</a:t>
            </a:r>
          </a:p>
        </p:txBody>
      </p:sp>
      <p:sp>
        <p:nvSpPr>
          <p:cNvPr id="4099" name="Rectangle 3"/>
          <p:cNvSpPr>
            <a:spLocks noGrp="1" noChangeArrowheads="1"/>
          </p:cNvSpPr>
          <p:nvPr>
            <p:ph type="body" idx="1"/>
          </p:nvPr>
        </p:nvSpPr>
        <p:spPr>
          <a:xfrm>
            <a:off x="457200" y="1371600"/>
            <a:ext cx="8229600" cy="2514600"/>
          </a:xfrm>
        </p:spPr>
        <p:txBody>
          <a:bodyPr/>
          <a:lstStyle/>
          <a:p>
            <a:pPr eaLnBrk="1" hangingPunct="1">
              <a:lnSpc>
                <a:spcPct val="80000"/>
              </a:lnSpc>
            </a:pPr>
            <a:r>
              <a:rPr lang="en-US" sz="2400" smtClean="0"/>
              <a:t>Specific type of mobile crane used in construction</a:t>
            </a:r>
          </a:p>
          <a:p>
            <a:pPr eaLnBrk="1" hangingPunct="1">
              <a:lnSpc>
                <a:spcPct val="80000"/>
              </a:lnSpc>
            </a:pPr>
            <a:endParaRPr lang="en-US" sz="2400" smtClean="0"/>
          </a:p>
          <a:p>
            <a:pPr eaLnBrk="1" hangingPunct="1">
              <a:lnSpc>
                <a:spcPct val="80000"/>
              </a:lnSpc>
            </a:pPr>
            <a:r>
              <a:rPr lang="en-US" sz="2400" smtClean="0"/>
              <a:t>Identifiable by a boom that is composed of a web-like structure</a:t>
            </a:r>
          </a:p>
          <a:p>
            <a:pPr eaLnBrk="1" hangingPunct="1">
              <a:lnSpc>
                <a:spcPct val="80000"/>
              </a:lnSpc>
            </a:pPr>
            <a:endParaRPr lang="en-US" sz="2400" smtClean="0"/>
          </a:p>
          <a:p>
            <a:pPr eaLnBrk="1" hangingPunct="1">
              <a:lnSpc>
                <a:spcPct val="80000"/>
              </a:lnSpc>
            </a:pPr>
            <a:r>
              <a:rPr lang="en-US" sz="2400" smtClean="0"/>
              <a:t>Typically taller than alternative hydraulic type mobile cranes</a:t>
            </a:r>
          </a:p>
          <a:p>
            <a:pPr eaLnBrk="1" hangingPunct="1">
              <a:lnSpc>
                <a:spcPct val="80000"/>
              </a:lnSpc>
            </a:pPr>
            <a:endParaRPr lang="en-US" sz="2400" smtClean="0"/>
          </a:p>
        </p:txBody>
      </p:sp>
      <p:pic>
        <p:nvPicPr>
          <p:cNvPr id="4100" name="Picture 5" descr="crawler-crane-4036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114800"/>
            <a:ext cx="2065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noChangeArrowheads="1"/>
          </p:cNvSpPr>
          <p:nvPr/>
        </p:nvSpPr>
        <p:spPr bwMode="auto">
          <a:xfrm>
            <a:off x="2895600" y="6643688"/>
            <a:ext cx="35163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http://img.directindustry.com/images_di/photo-g/crawler-crane-403618.jpg</a:t>
            </a:r>
          </a:p>
        </p:txBody>
      </p:sp>
      <p:sp>
        <p:nvSpPr>
          <p:cNvPr id="4102" name="Rectangle 8"/>
          <p:cNvSpPr>
            <a:spLocks noChangeArrowheads="1"/>
          </p:cNvSpPr>
          <p:nvPr/>
        </p:nvSpPr>
        <p:spPr bwMode="auto">
          <a:xfrm>
            <a:off x="0" y="37338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t>Lattice Boom 		Vs. 		Hydraulic Boom</a:t>
            </a:r>
          </a:p>
        </p:txBody>
      </p:sp>
      <p:pic>
        <p:nvPicPr>
          <p:cNvPr id="4103" name="Picture 14" descr="telescopic-crawler-crane-572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114800"/>
            <a:ext cx="18938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5364162"/>
          </a:xfrm>
        </p:spPr>
        <p:txBody>
          <a:bodyPr/>
          <a:lstStyle/>
          <a:p>
            <a:pPr eaLnBrk="1" hangingPunct="1"/>
            <a:r>
              <a:rPr lang="en-US" sz="5400" b="1" dirty="0" smtClean="0">
                <a:solidFill>
                  <a:srgbClr val="FFFF00"/>
                </a:solidFill>
              </a:rPr>
              <a:t>Think Safety</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Work Safely</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FFFF00"/>
                </a:solidFill>
              </a:rPr>
              <a:t>A Brief History of Cranes</a:t>
            </a:r>
          </a:p>
        </p:txBody>
      </p:sp>
      <p:sp>
        <p:nvSpPr>
          <p:cNvPr id="5123" name="Rectangle 3"/>
          <p:cNvSpPr>
            <a:spLocks noGrp="1" noChangeArrowheads="1"/>
          </p:cNvSpPr>
          <p:nvPr>
            <p:ph type="body" idx="1"/>
          </p:nvPr>
        </p:nvSpPr>
        <p:spPr>
          <a:xfrm>
            <a:off x="381000" y="1371600"/>
            <a:ext cx="5105400" cy="5257800"/>
          </a:xfrm>
        </p:spPr>
        <p:txBody>
          <a:bodyPr/>
          <a:lstStyle/>
          <a:p>
            <a:pPr eaLnBrk="1" hangingPunct="1">
              <a:lnSpc>
                <a:spcPct val="80000"/>
              </a:lnSpc>
            </a:pPr>
            <a:r>
              <a:rPr lang="en-US" sz="2400" smtClean="0"/>
              <a:t>Greeks are credited with the first use of cranes in the 6</a:t>
            </a:r>
            <a:r>
              <a:rPr lang="en-US" sz="2400" baseline="30000" smtClean="0"/>
              <a:t>th</a:t>
            </a:r>
            <a:r>
              <a:rPr lang="en-US" sz="2400" smtClean="0"/>
              <a:t> Century B.C.</a:t>
            </a:r>
          </a:p>
          <a:p>
            <a:pPr lvl="1" eaLnBrk="1" hangingPunct="1">
              <a:lnSpc>
                <a:spcPct val="80000"/>
              </a:lnSpc>
            </a:pPr>
            <a:r>
              <a:rPr lang="en-US" sz="2000" smtClean="0"/>
              <a:t>Animal powered using wooden booms and pulleys</a:t>
            </a:r>
          </a:p>
          <a:p>
            <a:pPr lvl="1" eaLnBrk="1" hangingPunct="1">
              <a:lnSpc>
                <a:spcPct val="80000"/>
              </a:lnSpc>
            </a:pPr>
            <a:endParaRPr lang="en-US" sz="2000" smtClean="0"/>
          </a:p>
          <a:p>
            <a:pPr eaLnBrk="1" hangingPunct="1">
              <a:lnSpc>
                <a:spcPct val="80000"/>
              </a:lnSpc>
            </a:pPr>
            <a:r>
              <a:rPr lang="en-US" sz="2400" smtClean="0"/>
              <a:t>The use of cranes for construction in the modern era began in the 13</a:t>
            </a:r>
            <a:r>
              <a:rPr lang="en-US" sz="2400" baseline="30000" smtClean="0"/>
              <a:t>th</a:t>
            </a:r>
            <a:r>
              <a:rPr lang="en-US" sz="2400" smtClean="0"/>
              <a:t> Century</a:t>
            </a:r>
          </a:p>
          <a:p>
            <a:pPr lvl="1" eaLnBrk="1" hangingPunct="1">
              <a:lnSpc>
                <a:spcPct val="80000"/>
              </a:lnSpc>
            </a:pPr>
            <a:r>
              <a:rPr lang="en-US" sz="2000" smtClean="0"/>
              <a:t>Increased lifting capacities through stone towers</a:t>
            </a:r>
          </a:p>
          <a:p>
            <a:pPr lvl="1" eaLnBrk="1" hangingPunct="1">
              <a:lnSpc>
                <a:spcPct val="80000"/>
              </a:lnSpc>
            </a:pPr>
            <a:endParaRPr lang="en-US" sz="2000" smtClean="0"/>
          </a:p>
          <a:p>
            <a:pPr eaLnBrk="1" hangingPunct="1">
              <a:lnSpc>
                <a:spcPct val="80000"/>
              </a:lnSpc>
            </a:pPr>
            <a:r>
              <a:rPr lang="en-US" sz="2400" smtClean="0"/>
              <a:t>The Industrial Revolution lead to the beginnings of the Lattice Boom Crane in the 18</a:t>
            </a:r>
            <a:r>
              <a:rPr lang="en-US" sz="2400" baseline="30000" smtClean="0"/>
              <a:t>th</a:t>
            </a:r>
            <a:r>
              <a:rPr lang="en-US" sz="2400" smtClean="0"/>
              <a:t> Century</a:t>
            </a:r>
          </a:p>
          <a:p>
            <a:pPr lvl="1" eaLnBrk="1" hangingPunct="1">
              <a:lnSpc>
                <a:spcPct val="80000"/>
              </a:lnSpc>
            </a:pPr>
            <a:r>
              <a:rPr lang="en-US" sz="2000" smtClean="0"/>
              <a:t>Iron and steel booms powered by steam engines</a:t>
            </a:r>
          </a:p>
          <a:p>
            <a:pPr lvl="1" eaLnBrk="1" hangingPunct="1">
              <a:lnSpc>
                <a:spcPct val="80000"/>
              </a:lnSpc>
              <a:buFontTx/>
              <a:buNone/>
            </a:pPr>
            <a:endParaRPr lang="en-US" sz="2000" smtClean="0"/>
          </a:p>
          <a:p>
            <a:pPr eaLnBrk="1" hangingPunct="1">
              <a:lnSpc>
                <a:spcPct val="80000"/>
              </a:lnSpc>
            </a:pPr>
            <a:endParaRPr lang="en-US" sz="2400" smtClean="0"/>
          </a:p>
        </p:txBody>
      </p:sp>
      <p:sp>
        <p:nvSpPr>
          <p:cNvPr id="5124" name="Rectangle 4"/>
          <p:cNvSpPr>
            <a:spLocks noChangeArrowheads="1"/>
          </p:cNvSpPr>
          <p:nvPr/>
        </p:nvSpPr>
        <p:spPr bwMode="auto">
          <a:xfrm>
            <a:off x="1219200" y="6643688"/>
            <a:ext cx="2994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http://www.prlog.org/10529150-use-and-history-of-cranes.html</a:t>
            </a:r>
          </a:p>
        </p:txBody>
      </p:sp>
      <p:pic>
        <p:nvPicPr>
          <p:cNvPr id="5125" name="Picture 7" descr="File:Roemerkr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400"/>
            <a:ext cx="35052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8"/>
          <p:cNvSpPr>
            <a:spLocks noChangeArrowheads="1"/>
          </p:cNvSpPr>
          <p:nvPr/>
        </p:nvSpPr>
        <p:spPr bwMode="auto">
          <a:xfrm>
            <a:off x="5943600" y="5486400"/>
            <a:ext cx="2322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http://en.wikipedia.org/wiki/File:Roemerkran.jpg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Crawler-Crane-300-Ton-QUY300-"/>
          <p:cNvPicPr>
            <a:picLocks noChangeAspect="1" noChangeArrowheads="1"/>
          </p:cNvPicPr>
          <p:nvPr/>
        </p:nvPicPr>
        <p:blipFill>
          <a:blip r:embed="rId2">
            <a:extLst>
              <a:ext uri="{28A0092B-C50C-407E-A947-70E740481C1C}">
                <a14:useLocalDpi xmlns:a14="http://schemas.microsoft.com/office/drawing/2010/main" val="0"/>
              </a:ext>
            </a:extLst>
          </a:blip>
          <a:srcRect t="29926"/>
          <a:stretch>
            <a:fillRect/>
          </a:stretch>
        </p:blipFill>
        <p:spPr bwMode="auto">
          <a:xfrm>
            <a:off x="6324600" y="2590800"/>
            <a:ext cx="25908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0" y="274638"/>
            <a:ext cx="9144000" cy="1143000"/>
          </a:xfrm>
        </p:spPr>
        <p:txBody>
          <a:bodyPr/>
          <a:lstStyle/>
          <a:p>
            <a:pPr eaLnBrk="1" hangingPunct="1"/>
            <a:r>
              <a:rPr lang="en-US" sz="3600" dirty="0" smtClean="0">
                <a:solidFill>
                  <a:srgbClr val="FFFF00"/>
                </a:solidFill>
              </a:rPr>
              <a:t>Lattice Boom Cranes in the 21</a:t>
            </a:r>
            <a:r>
              <a:rPr lang="en-US" sz="3600" baseline="30000" dirty="0" smtClean="0">
                <a:solidFill>
                  <a:srgbClr val="FFFF00"/>
                </a:solidFill>
              </a:rPr>
              <a:t>st</a:t>
            </a:r>
            <a:r>
              <a:rPr lang="en-US" sz="3600" dirty="0" smtClean="0">
                <a:solidFill>
                  <a:srgbClr val="FFFF00"/>
                </a:solidFill>
              </a:rPr>
              <a:t> Century</a:t>
            </a:r>
          </a:p>
        </p:txBody>
      </p:sp>
      <p:sp>
        <p:nvSpPr>
          <p:cNvPr id="6148" name="Rectangle 6"/>
          <p:cNvSpPr>
            <a:spLocks noGrp="1" noChangeArrowheads="1"/>
          </p:cNvSpPr>
          <p:nvPr>
            <p:ph type="body" idx="1"/>
          </p:nvPr>
        </p:nvSpPr>
        <p:spPr>
          <a:xfrm>
            <a:off x="228600" y="1371600"/>
            <a:ext cx="4191000" cy="4953000"/>
          </a:xfrm>
        </p:spPr>
        <p:txBody>
          <a:bodyPr/>
          <a:lstStyle/>
          <a:p>
            <a:pPr eaLnBrk="1" hangingPunct="1">
              <a:lnSpc>
                <a:spcPct val="90000"/>
              </a:lnSpc>
            </a:pPr>
            <a:r>
              <a:rPr lang="en-US" sz="2400" smtClean="0"/>
              <a:t>On wheels or tracks</a:t>
            </a:r>
          </a:p>
          <a:p>
            <a:pPr eaLnBrk="1" hangingPunct="1">
              <a:lnSpc>
                <a:spcPct val="90000"/>
              </a:lnSpc>
            </a:pPr>
            <a:endParaRPr lang="en-US" sz="2400" smtClean="0"/>
          </a:p>
          <a:p>
            <a:pPr eaLnBrk="1" hangingPunct="1">
              <a:lnSpc>
                <a:spcPct val="90000"/>
              </a:lnSpc>
            </a:pPr>
            <a:r>
              <a:rPr lang="en-US" sz="2400" smtClean="0"/>
              <a:t>Small cranes to a constantly increasing upper limit exceeding </a:t>
            </a:r>
          </a:p>
          <a:p>
            <a:pPr eaLnBrk="1" hangingPunct="1">
              <a:lnSpc>
                <a:spcPct val="90000"/>
              </a:lnSpc>
              <a:buFontTx/>
              <a:buNone/>
            </a:pPr>
            <a:r>
              <a:rPr lang="en-US" sz="2400" smtClean="0"/>
              <a:t>	1500 tons</a:t>
            </a:r>
          </a:p>
          <a:p>
            <a:pPr eaLnBrk="1" hangingPunct="1">
              <a:lnSpc>
                <a:spcPct val="90000"/>
              </a:lnSpc>
            </a:pPr>
            <a:endParaRPr lang="en-US" sz="2400" smtClean="0"/>
          </a:p>
          <a:p>
            <a:pPr eaLnBrk="1" hangingPunct="1">
              <a:lnSpc>
                <a:spcPct val="90000"/>
              </a:lnSpc>
            </a:pPr>
            <a:r>
              <a:rPr lang="en-US" sz="2400" smtClean="0"/>
              <a:t>Booms made of high-strength steel alloys forming lattice shapes</a:t>
            </a:r>
          </a:p>
          <a:p>
            <a:pPr eaLnBrk="1" hangingPunct="1">
              <a:lnSpc>
                <a:spcPct val="90000"/>
              </a:lnSpc>
            </a:pPr>
            <a:endParaRPr lang="en-US" sz="2400" smtClean="0"/>
          </a:p>
          <a:p>
            <a:pPr eaLnBrk="1" hangingPunct="1">
              <a:lnSpc>
                <a:spcPct val="90000"/>
              </a:lnSpc>
            </a:pPr>
            <a:r>
              <a:rPr lang="en-US" sz="2400" smtClean="0"/>
              <a:t>Powered by combustion engines and hydraulics </a:t>
            </a:r>
          </a:p>
          <a:p>
            <a:pPr eaLnBrk="1" hangingPunct="1">
              <a:lnSpc>
                <a:spcPct val="90000"/>
              </a:lnSpc>
            </a:pPr>
            <a:endParaRPr lang="en-US" sz="2400" smtClean="0"/>
          </a:p>
          <a:p>
            <a:pPr eaLnBrk="1" hangingPunct="1">
              <a:lnSpc>
                <a:spcPct val="90000"/>
              </a:lnSpc>
            </a:pPr>
            <a:endParaRPr lang="en-US" sz="2400" smtClean="0"/>
          </a:p>
        </p:txBody>
      </p:sp>
      <p:sp>
        <p:nvSpPr>
          <p:cNvPr id="6149" name="Rectangle 7"/>
          <p:cNvSpPr>
            <a:spLocks noChangeArrowheads="1"/>
          </p:cNvSpPr>
          <p:nvPr/>
        </p:nvSpPr>
        <p:spPr bwMode="auto">
          <a:xfrm>
            <a:off x="381000" y="6400800"/>
            <a:ext cx="358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http://www.powerequipco.com/content.asp?page_id=686&amp;uid=&amp;siteid=4</a:t>
            </a:r>
          </a:p>
        </p:txBody>
      </p:sp>
      <p:pic>
        <p:nvPicPr>
          <p:cNvPr id="6150" name="Picture 17" descr="Wheel-Harbor-Crane-55-Ton"/>
          <p:cNvPicPr>
            <a:picLocks noChangeAspect="1" noChangeArrowheads="1"/>
          </p:cNvPicPr>
          <p:nvPr/>
        </p:nvPicPr>
        <p:blipFill>
          <a:blip r:embed="rId3" cstate="print">
            <a:extLst>
              <a:ext uri="{28A0092B-C50C-407E-A947-70E740481C1C}">
                <a14:useLocalDpi xmlns:a14="http://schemas.microsoft.com/office/drawing/2010/main" val="0"/>
              </a:ext>
            </a:extLst>
          </a:blip>
          <a:srcRect t="43195"/>
          <a:stretch>
            <a:fillRect/>
          </a:stretch>
        </p:blipFill>
        <p:spPr bwMode="auto">
          <a:xfrm>
            <a:off x="4114800" y="1371600"/>
            <a:ext cx="26670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20"/>
          <p:cNvSpPr>
            <a:spLocks noChangeArrowheads="1"/>
          </p:cNvSpPr>
          <p:nvPr/>
        </p:nvSpPr>
        <p:spPr bwMode="auto">
          <a:xfrm>
            <a:off x="6400800" y="5029200"/>
            <a:ext cx="213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http://fortune-group.en.made-in-china.com/</a:t>
            </a:r>
          </a:p>
        </p:txBody>
      </p:sp>
      <p:pic>
        <p:nvPicPr>
          <p:cNvPr id="6152" name="Picture 22" descr="Wheel-Harbor-Crane-25-Ton-LY25BT-"/>
          <p:cNvPicPr>
            <a:picLocks noChangeAspect="1" noChangeArrowheads="1"/>
          </p:cNvPicPr>
          <p:nvPr/>
        </p:nvPicPr>
        <p:blipFill>
          <a:blip r:embed="rId4">
            <a:extLst>
              <a:ext uri="{28A0092B-C50C-407E-A947-70E740481C1C}">
                <a14:useLocalDpi xmlns:a14="http://schemas.microsoft.com/office/drawing/2010/main" val="0"/>
              </a:ext>
            </a:extLst>
          </a:blip>
          <a:srcRect l="52000" t="16628" b="27945"/>
          <a:stretch>
            <a:fillRect/>
          </a:stretch>
        </p:blipFill>
        <p:spPr bwMode="auto">
          <a:xfrm>
            <a:off x="4267200" y="4114800"/>
            <a:ext cx="1584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en-US" dirty="0" smtClean="0">
                <a:solidFill>
                  <a:srgbClr val="FFFF00"/>
                </a:solidFill>
              </a:rPr>
              <a:t>Uses</a:t>
            </a:r>
          </a:p>
        </p:txBody>
      </p:sp>
      <p:sp>
        <p:nvSpPr>
          <p:cNvPr id="7171" name="Rectangle 3"/>
          <p:cNvSpPr>
            <a:spLocks noGrp="1" noChangeArrowheads="1"/>
          </p:cNvSpPr>
          <p:nvPr>
            <p:ph type="body" idx="1"/>
          </p:nvPr>
        </p:nvSpPr>
        <p:spPr>
          <a:xfrm>
            <a:off x="4953000" y="1600200"/>
            <a:ext cx="4038600" cy="4525963"/>
          </a:xfrm>
        </p:spPr>
        <p:txBody>
          <a:bodyPr/>
          <a:lstStyle/>
          <a:p>
            <a:pPr eaLnBrk="1" hangingPunct="1">
              <a:lnSpc>
                <a:spcPct val="80000"/>
              </a:lnSpc>
            </a:pPr>
            <a:r>
              <a:rPr lang="en-US" sz="2800" smtClean="0"/>
              <a:t>Lifting large loads to otherwise unattainable heights</a:t>
            </a:r>
          </a:p>
          <a:p>
            <a:pPr eaLnBrk="1" hangingPunct="1">
              <a:lnSpc>
                <a:spcPct val="80000"/>
              </a:lnSpc>
            </a:pPr>
            <a:endParaRPr lang="en-US" sz="2800" smtClean="0"/>
          </a:p>
          <a:p>
            <a:pPr eaLnBrk="1" hangingPunct="1">
              <a:lnSpc>
                <a:spcPct val="80000"/>
              </a:lnSpc>
            </a:pPr>
            <a:r>
              <a:rPr lang="en-US" sz="2800" smtClean="0"/>
              <a:t>Moving material and structures around construction projects</a:t>
            </a:r>
          </a:p>
          <a:p>
            <a:pPr eaLnBrk="1" hangingPunct="1">
              <a:lnSpc>
                <a:spcPct val="80000"/>
              </a:lnSpc>
            </a:pPr>
            <a:endParaRPr lang="en-US" sz="2800" smtClean="0"/>
          </a:p>
          <a:p>
            <a:pPr eaLnBrk="1" hangingPunct="1">
              <a:lnSpc>
                <a:spcPct val="80000"/>
              </a:lnSpc>
            </a:pPr>
            <a:r>
              <a:rPr lang="en-US" sz="2800" smtClean="0"/>
              <a:t>Supporting caisson and pile driving equipment</a:t>
            </a:r>
          </a:p>
          <a:p>
            <a:pPr eaLnBrk="1" hangingPunct="1">
              <a:lnSpc>
                <a:spcPct val="80000"/>
              </a:lnSpc>
            </a:pPr>
            <a:endParaRPr lang="en-US" sz="2800" smtClean="0"/>
          </a:p>
        </p:txBody>
      </p:sp>
      <p:pic>
        <p:nvPicPr>
          <p:cNvPr id="7172" name="Picture 5" descr="lattice-boom-crawler-crane-1178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29718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228600" y="1524000"/>
            <a:ext cx="41052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http://img.directindustry.com/images_di/photo-g/lattice-boom-crawler-crane-117869.jpg</a:t>
            </a:r>
          </a:p>
        </p:txBody>
      </p:sp>
      <p:pic>
        <p:nvPicPr>
          <p:cNvPr id="7174" name="Picture 8" descr="f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192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p:cNvSpPr>
            <a:spLocks noChangeArrowheads="1"/>
          </p:cNvSpPr>
          <p:nvPr/>
        </p:nvSpPr>
        <p:spPr bwMode="auto">
          <a:xfrm>
            <a:off x="1524000" y="6324600"/>
            <a:ext cx="3451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http://www.fhwa.dot.gov/engineering/geotech/pubs/gec8/images/f031.gif</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lstStyle/>
          <a:p>
            <a:pPr eaLnBrk="1" hangingPunct="1"/>
            <a:r>
              <a:rPr lang="en-US" dirty="0" smtClean="0">
                <a:solidFill>
                  <a:srgbClr val="FFFF00"/>
                </a:solidFill>
              </a:rPr>
              <a:t>Typical Hazards</a:t>
            </a:r>
          </a:p>
        </p:txBody>
      </p:sp>
      <p:sp>
        <p:nvSpPr>
          <p:cNvPr id="8195" name="Rectangle 3"/>
          <p:cNvSpPr>
            <a:spLocks noGrp="1" noChangeArrowheads="1"/>
          </p:cNvSpPr>
          <p:nvPr>
            <p:ph type="body" idx="1"/>
          </p:nvPr>
        </p:nvSpPr>
        <p:spPr>
          <a:xfrm>
            <a:off x="304800" y="1295400"/>
            <a:ext cx="4724400" cy="4525963"/>
          </a:xfrm>
        </p:spPr>
        <p:txBody>
          <a:bodyPr/>
          <a:lstStyle/>
          <a:p>
            <a:pPr eaLnBrk="1" hangingPunct="1"/>
            <a:r>
              <a:rPr lang="en-US" sz="2800" smtClean="0"/>
              <a:t>Electrical Shock</a:t>
            </a:r>
          </a:p>
          <a:p>
            <a:pPr eaLnBrk="1" hangingPunct="1"/>
            <a:r>
              <a:rPr lang="en-US" sz="2800" smtClean="0"/>
              <a:t>Overhead Falling Objects</a:t>
            </a:r>
          </a:p>
          <a:p>
            <a:pPr eaLnBrk="1" hangingPunct="1"/>
            <a:r>
              <a:rPr lang="en-US" sz="2800" smtClean="0"/>
              <a:t>Cable Wear &amp; Failure</a:t>
            </a:r>
          </a:p>
          <a:p>
            <a:pPr eaLnBrk="1" hangingPunct="1">
              <a:buFontTx/>
              <a:buNone/>
            </a:pPr>
            <a:endParaRPr lang="en-US" sz="2800" smtClean="0"/>
          </a:p>
          <a:p>
            <a:pPr algn="ctr" eaLnBrk="1" hangingPunct="1">
              <a:buFontTx/>
              <a:buNone/>
            </a:pPr>
            <a:endParaRPr lang="en-US" smtClean="0"/>
          </a:p>
        </p:txBody>
      </p:sp>
      <p:pic>
        <p:nvPicPr>
          <p:cNvPr id="8196" name="Picture 6" descr="article-1023080-016E32ED00000578-903_468x292_pop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6388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3"/>
          <p:cNvSpPr>
            <a:spLocks noChangeArrowheads="1"/>
          </p:cNvSpPr>
          <p:nvPr/>
        </p:nvSpPr>
        <p:spPr bwMode="auto">
          <a:xfrm>
            <a:off x="4953000" y="12954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2800"/>
              <a:t>Pinch Points</a:t>
            </a:r>
          </a:p>
          <a:p>
            <a:pPr marL="342900" indent="-342900" eaLnBrk="0" hangingPunct="0">
              <a:spcBef>
                <a:spcPct val="20000"/>
              </a:spcBef>
              <a:buFontTx/>
              <a:buChar char="•"/>
            </a:pPr>
            <a:r>
              <a:rPr lang="en-US" sz="2800"/>
              <a:t>Improper Loading </a:t>
            </a:r>
          </a:p>
          <a:p>
            <a:pPr marL="342900" indent="-342900" eaLnBrk="0" hangingPunct="0">
              <a:spcBef>
                <a:spcPct val="20000"/>
              </a:spcBef>
              <a:buFontTx/>
              <a:buChar char="•"/>
            </a:pPr>
            <a:r>
              <a:rPr lang="en-US" sz="2800"/>
              <a:t>Boom Failure</a:t>
            </a:r>
          </a:p>
          <a:p>
            <a:pPr marL="342900" indent="-342900" eaLnBrk="0" hangingPunct="0">
              <a:spcBef>
                <a:spcPct val="20000"/>
              </a:spcBef>
              <a:buFontTx/>
              <a:buChar char="•"/>
            </a:pPr>
            <a:endParaRPr lang="en-US" sz="2800"/>
          </a:p>
          <a:p>
            <a:pPr marL="342900" indent="-342900" algn="ctr">
              <a:spcBef>
                <a:spcPct val="20000"/>
              </a:spcBef>
            </a:pPr>
            <a:endParaRPr lang="en-US" sz="3200"/>
          </a:p>
          <a:p>
            <a:pPr marL="342900" indent="-342900" algn="ctr">
              <a:spcBef>
                <a:spcPct val="20000"/>
              </a:spcBef>
            </a:pPr>
            <a:endParaRPr lang="en-US" sz="3200"/>
          </a:p>
        </p:txBody>
      </p:sp>
      <p:sp>
        <p:nvSpPr>
          <p:cNvPr id="8198" name="Rectangle 9"/>
          <p:cNvSpPr>
            <a:spLocks noChangeArrowheads="1"/>
          </p:cNvSpPr>
          <p:nvPr/>
        </p:nvSpPr>
        <p:spPr bwMode="auto">
          <a:xfrm>
            <a:off x="2286000" y="6477000"/>
            <a:ext cx="4795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http://i.dailymail.co.uk/i/pix/2008/05/30/article-1023080-016E32ED00000578-903_468x292_popup.jpg</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0" y="274638"/>
            <a:ext cx="9144000" cy="1143000"/>
          </a:xfrm>
        </p:spPr>
        <p:txBody>
          <a:bodyPr/>
          <a:lstStyle/>
          <a:p>
            <a:pPr eaLnBrk="1" hangingPunct="1"/>
            <a:r>
              <a:rPr lang="en-US" sz="3600" dirty="0" smtClean="0">
                <a:solidFill>
                  <a:srgbClr val="FFFF00"/>
                </a:solidFill>
              </a:rPr>
              <a:t>Fatalities Involving Lattice Boom Cranes</a:t>
            </a:r>
          </a:p>
        </p:txBody>
      </p:sp>
      <p:graphicFrame>
        <p:nvGraphicFramePr>
          <p:cNvPr id="1026" name="Object 6"/>
          <p:cNvGraphicFramePr>
            <a:graphicFrameLocks noGrp="1" noChangeAspect="1"/>
          </p:cNvGraphicFramePr>
          <p:nvPr>
            <p:ph idx="1"/>
          </p:nvPr>
        </p:nvGraphicFramePr>
        <p:xfrm>
          <a:off x="1981200" y="1981200"/>
          <a:ext cx="6781800" cy="5419725"/>
        </p:xfrm>
        <a:graphic>
          <a:graphicData uri="http://schemas.openxmlformats.org/presentationml/2006/ole">
            <mc:AlternateContent xmlns:mc="http://schemas.openxmlformats.org/markup-compatibility/2006">
              <mc:Choice xmlns:v="urn:schemas-microsoft-com:vml" Requires="v">
                <p:oleObj spid="_x0000_s1032" name="Chart" r:id="rId3" imgW="5886831" imgH="3257931" progId="Excel.Chart.8">
                  <p:embed/>
                </p:oleObj>
              </mc:Choice>
              <mc:Fallback>
                <p:oleObj name="Chart" r:id="rId3" imgW="5886831" imgH="3257931"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19417" t="14035" r="21036"/>
                      <a:stretch>
                        <a:fillRect/>
                      </a:stretch>
                    </p:blipFill>
                    <p:spPr bwMode="auto">
                      <a:xfrm>
                        <a:off x="1981200" y="1981200"/>
                        <a:ext cx="678180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ChangeArrowheads="1"/>
          </p:cNvSpPr>
          <p:nvPr/>
        </p:nvSpPr>
        <p:spPr bwMode="auto">
          <a:xfrm>
            <a:off x="381000" y="14478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t>Based on 32 OSHA investigated fatalities from </a:t>
            </a:r>
            <a:r>
              <a:rPr lang="en-US" sz="2800" dirty="0" smtClean="0"/>
              <a:t>1990 thru 2007</a:t>
            </a:r>
            <a:endParaRPr lang="en-US" sz="2800" dirty="0"/>
          </a:p>
          <a:p>
            <a:pPr marL="342900" indent="-342900">
              <a:spcBef>
                <a:spcPct val="20000"/>
              </a:spcBef>
              <a:buFontTx/>
              <a:buChar char="•"/>
            </a:pPr>
            <a:endParaRPr lang="en-US" sz="2800" dirty="0"/>
          </a:p>
          <a:p>
            <a:pPr marL="342900" indent="-342900">
              <a:spcBef>
                <a:spcPct val="20000"/>
              </a:spcBef>
              <a:buFontTx/>
              <a:buChar char="•"/>
            </a:pPr>
            <a:endParaRPr lang="en-US" sz="2800" dirty="0"/>
          </a:p>
        </p:txBody>
      </p:sp>
      <p:sp>
        <p:nvSpPr>
          <p:cNvPr id="1029" name="Text Box 7"/>
          <p:cNvSpPr txBox="1">
            <a:spLocks noChangeArrowheads="1"/>
          </p:cNvSpPr>
          <p:nvPr/>
        </p:nvSpPr>
        <p:spPr bwMode="auto">
          <a:xfrm>
            <a:off x="2819400" y="6400800"/>
            <a:ext cx="3505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a:t>*Source: Extracted from OSHA Accident Investigation Data 1990-2007</a:t>
            </a:r>
            <a:r>
              <a:rPr lang="en-US" sz="800">
                <a:solidFill>
                  <a:srgbClr val="FFFF00"/>
                </a:solidFill>
              </a:rPr>
              <a:t> </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FFFF00"/>
                </a:solidFill>
              </a:rPr>
              <a:t>Industry Facts</a:t>
            </a:r>
          </a:p>
        </p:txBody>
      </p:sp>
      <p:sp>
        <p:nvSpPr>
          <p:cNvPr id="9219" name="Rectangle 3"/>
          <p:cNvSpPr>
            <a:spLocks noGrp="1" noChangeArrowheads="1"/>
          </p:cNvSpPr>
          <p:nvPr>
            <p:ph type="body" idx="1"/>
          </p:nvPr>
        </p:nvSpPr>
        <p:spPr>
          <a:xfrm>
            <a:off x="304800" y="1676400"/>
            <a:ext cx="4038600" cy="4525963"/>
          </a:xfrm>
        </p:spPr>
        <p:txBody>
          <a:bodyPr/>
          <a:lstStyle/>
          <a:p>
            <a:pPr eaLnBrk="1" hangingPunct="1">
              <a:lnSpc>
                <a:spcPct val="80000"/>
              </a:lnSpc>
            </a:pPr>
            <a:r>
              <a:rPr lang="en-US" sz="2800" dirty="0" smtClean="0"/>
              <a:t>Each year, more than 20% of </a:t>
            </a:r>
            <a:r>
              <a:rPr lang="en-US" sz="2800" dirty="0" err="1" smtClean="0"/>
              <a:t>eqtipment</a:t>
            </a:r>
            <a:r>
              <a:rPr lang="en-US" sz="2800" dirty="0" smtClean="0"/>
              <a:t>-related injuries and fatalities involve cranes</a:t>
            </a:r>
          </a:p>
          <a:p>
            <a:pPr eaLnBrk="1" hangingPunct="1">
              <a:lnSpc>
                <a:spcPct val="80000"/>
              </a:lnSpc>
            </a:pPr>
            <a:endParaRPr lang="en-US" sz="2800" dirty="0" smtClean="0"/>
          </a:p>
          <a:p>
            <a:pPr eaLnBrk="1" hangingPunct="1">
              <a:lnSpc>
                <a:spcPct val="80000"/>
              </a:lnSpc>
            </a:pPr>
            <a:r>
              <a:rPr lang="en-US" sz="2800" dirty="0" smtClean="0"/>
              <a:t>In addition, crane accidents are costly and cause hundreds of thousands of dollars in damages each year</a:t>
            </a:r>
          </a:p>
          <a:p>
            <a:pPr eaLnBrk="1" hangingPunct="1">
              <a:lnSpc>
                <a:spcPct val="80000"/>
              </a:lnSpc>
            </a:pPr>
            <a:endParaRPr lang="en-US" sz="2800" dirty="0" smtClean="0"/>
          </a:p>
          <a:p>
            <a:pPr eaLnBrk="1" hangingPunct="1">
              <a:lnSpc>
                <a:spcPct val="80000"/>
              </a:lnSpc>
            </a:pPr>
            <a:endParaRPr lang="en-US" sz="2400" dirty="0" smtClean="0">
              <a:solidFill>
                <a:schemeClr val="bg1"/>
              </a:solidFill>
            </a:endParaRPr>
          </a:p>
        </p:txBody>
      </p:sp>
      <p:pic>
        <p:nvPicPr>
          <p:cNvPr id="9220" name="Picture 6" descr="storm07011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4600"/>
            <a:ext cx="4267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7"/>
          <p:cNvSpPr>
            <a:spLocks noChangeArrowheads="1"/>
          </p:cNvSpPr>
          <p:nvPr/>
        </p:nvSpPr>
        <p:spPr bwMode="auto">
          <a:xfrm>
            <a:off x="4876800" y="5410200"/>
            <a:ext cx="3346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http://www.strw.leidenuniv.nl/~ruvisser/nmo/images/storm070118b.jpg</a:t>
            </a:r>
          </a:p>
        </p:txBody>
      </p:sp>
      <p:sp>
        <p:nvSpPr>
          <p:cNvPr id="9222" name="Text Box 6"/>
          <p:cNvSpPr txBox="1">
            <a:spLocks noChangeArrowheads="1"/>
          </p:cNvSpPr>
          <p:nvPr/>
        </p:nvSpPr>
        <p:spPr bwMode="auto">
          <a:xfrm>
            <a:off x="533400" y="6172200"/>
            <a:ext cx="3733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800">
                <a:latin typeface="Times New Roman" pitchFamily="18" charset="0"/>
              </a:rPr>
              <a:t>www.osha.gov</a:t>
            </a:r>
          </a:p>
        </p:txBody>
      </p:sp>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FF00"/>
                </a:solidFill>
              </a:rPr>
              <a:t>Past Accidents</a:t>
            </a:r>
          </a:p>
        </p:txBody>
      </p:sp>
      <p:sp>
        <p:nvSpPr>
          <p:cNvPr id="10243" name="Text Box 4"/>
          <p:cNvSpPr>
            <a:spLocks noGrp="1" noChangeArrowheads="1"/>
          </p:cNvSpPr>
          <p:nvPr>
            <p:ph type="body" idx="1"/>
          </p:nvPr>
        </p:nvSpPr>
        <p:spPr>
          <a:xfrm>
            <a:off x="4724400" y="1600200"/>
            <a:ext cx="4267200" cy="5257800"/>
          </a:xfrm>
          <a:noFill/>
        </p:spPr>
        <p:txBody>
          <a:bodyPr/>
          <a:lstStyle/>
          <a:p>
            <a:pPr eaLnBrk="1" hangingPunct="1">
              <a:lnSpc>
                <a:spcPct val="80000"/>
              </a:lnSpc>
            </a:pPr>
            <a:endParaRPr lang="en-US" sz="2400" b="1" dirty="0" smtClean="0"/>
          </a:p>
          <a:p>
            <a:pPr eaLnBrk="1" hangingPunct="1">
              <a:lnSpc>
                <a:spcPct val="80000"/>
              </a:lnSpc>
            </a:pPr>
            <a:r>
              <a:rPr lang="en-US" sz="2400" b="1" dirty="0" smtClean="0"/>
              <a:t>3 Ironworkers lost their lives in Milwaukee, Wisconsin</a:t>
            </a:r>
          </a:p>
          <a:p>
            <a:pPr eaLnBrk="1" hangingPunct="1">
              <a:lnSpc>
                <a:spcPct val="80000"/>
              </a:lnSpc>
            </a:pPr>
            <a:endParaRPr lang="en-US" sz="2400" b="1" dirty="0" smtClean="0"/>
          </a:p>
          <a:p>
            <a:pPr eaLnBrk="1" hangingPunct="1">
              <a:lnSpc>
                <a:spcPct val="80000"/>
              </a:lnSpc>
            </a:pPr>
            <a:r>
              <a:rPr lang="en-US" sz="2400" b="1" dirty="0" smtClean="0"/>
              <a:t>Lift included a 450 ton section of roof</a:t>
            </a:r>
          </a:p>
          <a:p>
            <a:pPr eaLnBrk="1" hangingPunct="1">
              <a:lnSpc>
                <a:spcPct val="80000"/>
              </a:lnSpc>
            </a:pPr>
            <a:endParaRPr lang="en-US" sz="2400" b="1" dirty="0" smtClean="0"/>
          </a:p>
          <a:p>
            <a:pPr eaLnBrk="1" hangingPunct="1">
              <a:lnSpc>
                <a:spcPct val="80000"/>
              </a:lnSpc>
            </a:pPr>
            <a:r>
              <a:rPr lang="en-US" sz="2400" b="1" dirty="0" smtClean="0"/>
              <a:t>Weight of the hoisted load, side loads from wind, and out-of-level ground conditions combined to tip the crane as it rotated with the load</a:t>
            </a:r>
            <a:endParaRPr lang="en-US" sz="2400" dirty="0" smtClean="0"/>
          </a:p>
        </p:txBody>
      </p:sp>
      <p:sp>
        <p:nvSpPr>
          <p:cNvPr id="10244" name="Rectangle 6"/>
          <p:cNvSpPr>
            <a:spLocks noChangeArrowheads="1"/>
          </p:cNvSpPr>
          <p:nvPr/>
        </p:nvSpPr>
        <p:spPr bwMode="auto">
          <a:xfrm>
            <a:off x="533400" y="5334000"/>
            <a:ext cx="3911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http://www.millerparkscrapbook.org/images/Photos/1999/accident/updkrf0899b.jpg</a:t>
            </a:r>
          </a:p>
        </p:txBody>
      </p:sp>
      <p:pic>
        <p:nvPicPr>
          <p:cNvPr id="10245" name="Picture 8" descr="updkrf089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43434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527E90-1CF3-4FEC-89EC-7CE657C1659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4017</TotalTime>
  <Words>943</Words>
  <Application>Microsoft Office PowerPoint</Application>
  <PresentationFormat>On-screen Show (4:3)</PresentationFormat>
  <Paragraphs>174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Chart</vt:lpstr>
      <vt:lpstr>Lattice Boom Cranes</vt:lpstr>
      <vt:lpstr>Lattice Boom Cranes</vt:lpstr>
      <vt:lpstr>A Brief History of Cranes</vt:lpstr>
      <vt:lpstr>Lattice Boom Cranes in the 21st Century</vt:lpstr>
      <vt:lpstr>Uses</vt:lpstr>
      <vt:lpstr>Typical Hazards</vt:lpstr>
      <vt:lpstr>Fatalities Involving Lattice Boom Cranes</vt:lpstr>
      <vt:lpstr>Industry Facts</vt:lpstr>
      <vt:lpstr>Past Accidents</vt:lpstr>
      <vt:lpstr>Past Accidents</vt:lpstr>
      <vt:lpstr>Past Accidents</vt:lpstr>
      <vt:lpstr>Past Accidents</vt:lpstr>
      <vt:lpstr>OSHA Regulations Pertaining to Lattice Boom Cranes</vt:lpstr>
      <vt:lpstr>OSHA Regulations Pertaining to Lattice Boom Cranes</vt:lpstr>
      <vt:lpstr>OSHA Regulations Pertaining to Lattice Boom Cranes</vt:lpstr>
      <vt:lpstr>Additional Safe Practices</vt:lpstr>
      <vt:lpstr>Additional Safe Practices</vt:lpstr>
      <vt:lpstr>Additional Safe Practices</vt:lpstr>
      <vt:lpstr>Additional Safe Practices</vt:lpstr>
      <vt:lpstr>Think Safety  Work Safely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Bopp</dc:creator>
  <cp:lastModifiedBy>Jimmie</cp:lastModifiedBy>
  <cp:revision>25</cp:revision>
  <dcterms:created xsi:type="dcterms:W3CDTF">2010-03-30T22:43:47Z</dcterms:created>
  <dcterms:modified xsi:type="dcterms:W3CDTF">2013-05-04T16:18:16Z</dcterms:modified>
</cp:coreProperties>
</file>