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3" r:id="rId10"/>
    <p:sldId id="264" r:id="rId11"/>
    <p:sldId id="274" r:id="rId12"/>
    <p:sldId id="265" r:id="rId13"/>
    <p:sldId id="266" r:id="rId14"/>
    <p:sldId id="275" r:id="rId15"/>
    <p:sldId id="268" r:id="rId16"/>
    <p:sldId id="269" r:id="rId17"/>
    <p:sldId id="270" r:id="rId18"/>
    <p:sldId id="271" r:id="rId19"/>
    <p:sldId id="277" r:id="rId20"/>
    <p:sldId id="267" r:id="rId21"/>
    <p:sldId id="276"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D3820A-1A28-4FB4-89E1-4F8804FFCCDE}" type="datetimeFigureOut">
              <a:rPr lang="en-US" smtClean="0"/>
              <a:pPr/>
              <a:t>3/9/2013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F2B1D7-2484-4D12-9EB8-40B19885AE7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3820A-1A28-4FB4-89E1-4F8804FFCCDE}" type="datetimeFigureOut">
              <a:rPr lang="en-US" smtClean="0"/>
              <a:pPr/>
              <a:t>3/9/2013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F2B1D7-2484-4D12-9EB8-40B19885AE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3820A-1A28-4FB4-89E1-4F8804FFCCDE}" type="datetimeFigureOut">
              <a:rPr lang="en-US" smtClean="0"/>
              <a:pPr/>
              <a:t>3/9/2013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F2B1D7-2484-4D12-9EB8-40B19885AE7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3820A-1A28-4FB4-89E1-4F8804FFCCDE}" type="datetimeFigureOut">
              <a:rPr lang="en-US" smtClean="0"/>
              <a:pPr/>
              <a:t>3/9/2013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F2B1D7-2484-4D12-9EB8-40B19885AE7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3820A-1A28-4FB4-89E1-4F8804FFCCDE}" type="datetimeFigureOut">
              <a:rPr lang="en-US" smtClean="0"/>
              <a:pPr/>
              <a:t>3/9/2013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F2B1D7-2484-4D12-9EB8-40B19885AE7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D3820A-1A28-4FB4-89E1-4F8804FFCCDE}" type="datetimeFigureOut">
              <a:rPr lang="en-US" smtClean="0"/>
              <a:pPr/>
              <a:t>3/9/2013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F2B1D7-2484-4D12-9EB8-40B19885AE7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D3820A-1A28-4FB4-89E1-4F8804FFCCDE}" type="datetimeFigureOut">
              <a:rPr lang="en-US" smtClean="0"/>
              <a:pPr/>
              <a:t>3/9/2013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F2B1D7-2484-4D12-9EB8-40B19885AE7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3820A-1A28-4FB4-89E1-4F8804FFCCDE}" type="datetimeFigureOut">
              <a:rPr lang="en-US" smtClean="0"/>
              <a:pPr/>
              <a:t>3/9/2013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F2B1D7-2484-4D12-9EB8-40B19885AE7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3820A-1A28-4FB4-89E1-4F8804FFCCDE}" type="datetimeFigureOut">
              <a:rPr lang="en-US" smtClean="0"/>
              <a:pPr/>
              <a:t>3/9/2013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F2B1D7-2484-4D12-9EB8-40B19885AE7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3820A-1A28-4FB4-89E1-4F8804FFCCDE}" type="datetimeFigureOut">
              <a:rPr lang="en-US" smtClean="0"/>
              <a:pPr/>
              <a:t>3/9/2013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F2B1D7-2484-4D12-9EB8-40B19885AE7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3820A-1A28-4FB4-89E1-4F8804FFCCDE}" type="datetimeFigureOut">
              <a:rPr lang="en-US" smtClean="0"/>
              <a:pPr/>
              <a:t>3/9/2013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F2B1D7-2484-4D12-9EB8-40B19885AE7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3820A-1A28-4FB4-89E1-4F8804FFCCDE}" type="datetimeFigureOut">
              <a:rPr lang="en-US" smtClean="0"/>
              <a:pPr/>
              <a:t>3/9/2013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2B1D7-2484-4D12-9EB8-40B19885AE7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sz="5400" dirty="0" smtClean="0">
                <a:solidFill>
                  <a:srgbClr val="FFFF00"/>
                </a:solidFill>
                <a:latin typeface="Arial" pitchFamily="34" charset="0"/>
                <a:cs typeface="Arial" pitchFamily="34" charset="0"/>
              </a:rPr>
              <a:t>JACKS</a:t>
            </a:r>
            <a:endParaRPr lang="en-US" sz="5400"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553200" y="1600200"/>
            <a:ext cx="1905000" cy="2705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57200" y="1981200"/>
            <a:ext cx="2438400" cy="1828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810000" y="2286000"/>
            <a:ext cx="1524000" cy="1524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09600" y="4267200"/>
            <a:ext cx="2609850" cy="17526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4343400" y="4495800"/>
            <a:ext cx="2257425"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latin typeface="Arial" pitchFamily="34" charset="0"/>
                <a:cs typeface="Arial" pitchFamily="34" charset="0"/>
              </a:rPr>
              <a:t>Fatality Example</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A worker </a:t>
            </a:r>
            <a:r>
              <a:rPr lang="en-US" dirty="0">
                <a:latin typeface="Arial" pitchFamily="34" charset="0"/>
                <a:cs typeface="Arial" pitchFamily="34" charset="0"/>
              </a:rPr>
              <a:t>was crushed when </a:t>
            </a:r>
            <a:r>
              <a:rPr lang="en-US" dirty="0" smtClean="0">
                <a:latin typeface="Arial" pitchFamily="34" charset="0"/>
                <a:cs typeface="Arial" pitchFamily="34" charset="0"/>
              </a:rPr>
              <a:t>a  mobile </a:t>
            </a:r>
            <a:r>
              <a:rPr lang="en-US" dirty="0">
                <a:latin typeface="Arial" pitchFamily="34" charset="0"/>
                <a:cs typeface="Arial" pitchFamily="34" charset="0"/>
              </a:rPr>
              <a:t>home fell </a:t>
            </a:r>
            <a:r>
              <a:rPr lang="en-US" dirty="0" smtClean="0">
                <a:latin typeface="Arial" pitchFamily="34" charset="0"/>
                <a:cs typeface="Arial" pitchFamily="34" charset="0"/>
              </a:rPr>
              <a:t>off the jacks</a:t>
            </a:r>
            <a:r>
              <a:rPr lang="en-US" dirty="0">
                <a:latin typeface="Arial" pitchFamily="34" charset="0"/>
                <a:cs typeface="Arial" pitchFamily="34" charset="0"/>
              </a:rPr>
              <a:t>. The wheels and axles had been removed and the unit was not blocked.</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TextBox 3"/>
          <p:cNvSpPr txBox="1"/>
          <p:nvPr/>
        </p:nvSpPr>
        <p:spPr>
          <a:xfrm>
            <a:off x="5410200" y="6400800"/>
            <a:ext cx="35052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Source: Extracted from OSHA Accident Investigation Data 2007-2009</a:t>
            </a:r>
            <a:endParaRPr lang="en-US" sz="800" dirty="0">
              <a:solidFill>
                <a:schemeClr val="bg1"/>
              </a:solidFill>
              <a:latin typeface="Arial" pitchFamily="34" charset="0"/>
              <a:cs typeface="Arial"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2743200" y="3733800"/>
            <a:ext cx="28194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Fatality Example</a:t>
            </a:r>
            <a:endParaRPr lang="en-US" b="1" dirty="0"/>
          </a:p>
        </p:txBody>
      </p:sp>
      <p:sp>
        <p:nvSpPr>
          <p:cNvPr id="3" name="Content Placeholder 2"/>
          <p:cNvSpPr>
            <a:spLocks noGrp="1"/>
          </p:cNvSpPr>
          <p:nvPr>
            <p:ph idx="1"/>
          </p:nvPr>
        </p:nvSpPr>
        <p:spPr>
          <a:xfrm>
            <a:off x="457200" y="1141412"/>
            <a:ext cx="8229600" cy="4525963"/>
          </a:xfrm>
        </p:spPr>
        <p:txBody>
          <a:bodyPr/>
          <a:lstStyle/>
          <a:p>
            <a:r>
              <a:rPr lang="en-US" b="1" dirty="0" smtClean="0">
                <a:latin typeface="Arial" pitchFamily="34" charset="0"/>
                <a:cs typeface="Arial" pitchFamily="34" charset="0"/>
              </a:rPr>
              <a:t>A worker  </a:t>
            </a:r>
            <a:r>
              <a:rPr lang="en-US" b="1" dirty="0" smtClean="0">
                <a:latin typeface="Arial" pitchFamily="34" charset="0"/>
                <a:cs typeface="Arial" pitchFamily="34" charset="0"/>
              </a:rPr>
              <a:t>was in the process of raising a pump jack scaffold at his home and was electrocuted when </a:t>
            </a:r>
            <a:r>
              <a:rPr lang="en-US" b="1" dirty="0" smtClean="0">
                <a:latin typeface="Arial" pitchFamily="34" charset="0"/>
                <a:cs typeface="Arial" pitchFamily="34" charset="0"/>
              </a:rPr>
              <a:t>the scaffold </a:t>
            </a:r>
            <a:r>
              <a:rPr lang="en-US" b="1" dirty="0" smtClean="0">
                <a:latin typeface="Arial" pitchFamily="34" charset="0"/>
                <a:cs typeface="Arial" pitchFamily="34" charset="0"/>
              </a:rPr>
              <a:t>pole made contact </a:t>
            </a:r>
            <a:r>
              <a:rPr lang="en-US" b="1" dirty="0" smtClean="0">
                <a:latin typeface="Arial" pitchFamily="34" charset="0"/>
                <a:cs typeface="Arial" pitchFamily="34" charset="0"/>
              </a:rPr>
              <a:t>with a </a:t>
            </a:r>
            <a:r>
              <a:rPr lang="en-US" b="1" dirty="0" smtClean="0">
                <a:latin typeface="Arial" pitchFamily="34" charset="0"/>
                <a:cs typeface="Arial" pitchFamily="34" charset="0"/>
              </a:rPr>
              <a:t>13,000 volt power line.</a:t>
            </a:r>
            <a:endParaRPr lang="en-US" b="1" dirty="0">
              <a:latin typeface="Arial" pitchFamily="34" charset="0"/>
              <a:cs typeface="Aria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1447800" y="4038600"/>
            <a:ext cx="2381250" cy="15906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724400" y="3810000"/>
            <a:ext cx="2457450" cy="1857375"/>
          </a:xfrm>
          <a:prstGeom prst="rect">
            <a:avLst/>
          </a:prstGeom>
          <a:noFill/>
          <a:ln w="9525">
            <a:noFill/>
            <a:miter lim="800000"/>
            <a:headEnd/>
            <a:tailEnd/>
          </a:ln>
        </p:spPr>
      </p:pic>
      <p:sp>
        <p:nvSpPr>
          <p:cNvPr id="7" name="TextBox 6"/>
          <p:cNvSpPr txBox="1"/>
          <p:nvPr/>
        </p:nvSpPr>
        <p:spPr>
          <a:xfrm>
            <a:off x="5562600" y="6477000"/>
            <a:ext cx="38100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Source: Extracted from OSHA Accident Investigation Data 1990-2007</a:t>
            </a:r>
            <a:endParaRPr lang="en-US" sz="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Fatality Example</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3581400"/>
          </a:xfrm>
        </p:spPr>
        <p:txBody>
          <a:bodyPr>
            <a:normAutofit/>
          </a:bodyPr>
          <a:lstStyle/>
          <a:p>
            <a:r>
              <a:rPr lang="en-US" sz="2800" dirty="0" smtClean="0">
                <a:latin typeface="Arial" pitchFamily="34" charset="0"/>
                <a:cs typeface="Arial" pitchFamily="34" charset="0"/>
              </a:rPr>
              <a:t>A worker was </a:t>
            </a:r>
            <a:r>
              <a:rPr lang="en-US" sz="2800" dirty="0" smtClean="0">
                <a:latin typeface="Arial" pitchFamily="34" charset="0"/>
                <a:cs typeface="Arial" pitchFamily="34" charset="0"/>
              </a:rPr>
              <a:t>killed while </a:t>
            </a:r>
            <a:r>
              <a:rPr lang="en-US" sz="2800" dirty="0">
                <a:latin typeface="Arial" pitchFamily="34" charset="0"/>
                <a:cs typeface="Arial" pitchFamily="34" charset="0"/>
              </a:rPr>
              <a:t>putting wood under the wheels of a </a:t>
            </a:r>
            <a:r>
              <a:rPr lang="en-US" sz="2800" dirty="0" smtClean="0">
                <a:latin typeface="Arial" pitchFamily="34" charset="0"/>
                <a:cs typeface="Arial" pitchFamily="34" charset="0"/>
              </a:rPr>
              <a:t>tractor </a:t>
            </a:r>
            <a:r>
              <a:rPr lang="en-US" sz="2800" dirty="0">
                <a:latin typeface="Arial" pitchFamily="34" charset="0"/>
                <a:cs typeface="Arial" pitchFamily="34" charset="0"/>
              </a:rPr>
              <a:t>trailer when the trailer hitch came down on his head. </a:t>
            </a:r>
            <a:r>
              <a:rPr lang="en-US" sz="2800" dirty="0" smtClean="0">
                <a:latin typeface="Arial" pitchFamily="34" charset="0"/>
                <a:cs typeface="Arial" pitchFamily="34" charset="0"/>
              </a:rPr>
              <a:t>The </a:t>
            </a:r>
            <a:r>
              <a:rPr lang="en-US" sz="2800" dirty="0">
                <a:latin typeface="Arial" pitchFamily="34" charset="0"/>
                <a:cs typeface="Arial" pitchFamily="34" charset="0"/>
              </a:rPr>
              <a:t>truck's jacks were used inappropriately, and the truck was neither blocked nor cribbed.</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
        <p:nvSpPr>
          <p:cNvPr id="4" name="TextBox 3"/>
          <p:cNvSpPr txBox="1"/>
          <p:nvPr/>
        </p:nvSpPr>
        <p:spPr>
          <a:xfrm>
            <a:off x="5334000" y="6477000"/>
            <a:ext cx="35814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Source: Extracted from OSHA Accident Investigation Data 2007-2009</a:t>
            </a:r>
            <a:endParaRPr lang="en-US" sz="800" dirty="0">
              <a:solidFill>
                <a:schemeClr val="bg1"/>
              </a:solidFill>
              <a:latin typeface="Arial" pitchFamily="34" charset="0"/>
              <a:cs typeface="Arial" pitchFamily="34" charset="0"/>
            </a:endParaRPr>
          </a:p>
        </p:txBody>
      </p:sp>
      <p:pic>
        <p:nvPicPr>
          <p:cNvPr id="9218" name="Picture 2"/>
          <p:cNvPicPr>
            <a:picLocks noChangeAspect="1" noChangeArrowheads="1"/>
          </p:cNvPicPr>
          <p:nvPr/>
        </p:nvPicPr>
        <p:blipFill>
          <a:blip r:embed="rId2" cstate="print"/>
          <a:srcRect/>
          <a:stretch>
            <a:fillRect/>
          </a:stretch>
        </p:blipFill>
        <p:spPr bwMode="auto">
          <a:xfrm>
            <a:off x="3276599" y="4647449"/>
            <a:ext cx="3000375"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Fatality Example</a:t>
            </a:r>
            <a:endParaRPr lang="en-US" b="1" dirty="0">
              <a:solidFill>
                <a:srgbClr val="FFFF00"/>
              </a:solidFill>
            </a:endParaRPr>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A  worker, </a:t>
            </a:r>
            <a:r>
              <a:rPr lang="en-US" sz="2800" dirty="0">
                <a:latin typeface="Arial" pitchFamily="34" charset="0"/>
                <a:cs typeface="Arial" pitchFamily="34" charset="0"/>
              </a:rPr>
              <a:t>who crawled under a manufactured home, was </a:t>
            </a:r>
            <a:r>
              <a:rPr lang="en-US" sz="2800" dirty="0" smtClean="0">
                <a:latin typeface="Arial" pitchFamily="34" charset="0"/>
                <a:cs typeface="Arial" pitchFamily="34" charset="0"/>
              </a:rPr>
              <a:t>crushed by a manufactured </a:t>
            </a:r>
            <a:r>
              <a:rPr lang="en-US" sz="2800" dirty="0">
                <a:latin typeface="Arial" pitchFamily="34" charset="0"/>
                <a:cs typeface="Arial" pitchFamily="34" charset="0"/>
              </a:rPr>
              <a:t>home when it fell off the shoring and jacks holding it up.  </a:t>
            </a:r>
            <a:r>
              <a:rPr lang="en-US" sz="2800" dirty="0" smtClean="0">
                <a:latin typeface="Arial" pitchFamily="34" charset="0"/>
                <a:cs typeface="Arial" pitchFamily="34" charset="0"/>
              </a:rPr>
              <a:t>There were no witnesses. </a:t>
            </a:r>
            <a:endParaRPr lang="en-US" sz="2800" dirty="0">
              <a:latin typeface="Arial" pitchFamily="34" charset="0"/>
              <a:cs typeface="Arial" pitchFamily="34" charset="0"/>
            </a:endParaRPr>
          </a:p>
        </p:txBody>
      </p:sp>
      <p:sp>
        <p:nvSpPr>
          <p:cNvPr id="4" name="TextBox 3"/>
          <p:cNvSpPr txBox="1"/>
          <p:nvPr/>
        </p:nvSpPr>
        <p:spPr>
          <a:xfrm>
            <a:off x="5638800" y="6553200"/>
            <a:ext cx="33528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Source: Extracted from OSHA Accident Investigation Data 1990-2007</a:t>
            </a:r>
            <a:endParaRPr lang="en-US" sz="800" dirty="0">
              <a:solidFill>
                <a:schemeClr val="bg1"/>
              </a:solidFill>
              <a:latin typeface="Arial" pitchFamily="34" charset="0"/>
              <a:cs typeface="Arial" pitchFamily="34" charset="0"/>
            </a:endParaRPr>
          </a:p>
        </p:txBody>
      </p:sp>
      <p:pic>
        <p:nvPicPr>
          <p:cNvPr id="10242" name="Picture 2"/>
          <p:cNvPicPr>
            <a:picLocks noChangeAspect="1" noChangeArrowheads="1"/>
          </p:cNvPicPr>
          <p:nvPr/>
        </p:nvPicPr>
        <p:blipFill>
          <a:blip r:embed="rId2" cstate="print"/>
          <a:srcRect/>
          <a:stretch>
            <a:fillRect/>
          </a:stretch>
        </p:blipFill>
        <p:spPr bwMode="auto">
          <a:xfrm>
            <a:off x="2971800" y="4114800"/>
            <a:ext cx="2847975"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Fatality Statistics</a:t>
            </a:r>
            <a:endParaRPr lang="en-US" b="1" dirty="0"/>
          </a:p>
        </p:txBody>
      </p:sp>
      <p:pic>
        <p:nvPicPr>
          <p:cNvPr id="6146" name="Picture 2"/>
          <p:cNvPicPr>
            <a:picLocks noChangeAspect="1" noChangeArrowheads="1"/>
          </p:cNvPicPr>
          <p:nvPr/>
        </p:nvPicPr>
        <p:blipFill>
          <a:blip r:embed="rId2" cstate="print"/>
          <a:srcRect/>
          <a:stretch>
            <a:fillRect/>
          </a:stretch>
        </p:blipFill>
        <p:spPr bwMode="auto">
          <a:xfrm>
            <a:off x="1143000" y="4343400"/>
            <a:ext cx="2381250" cy="17907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191000" y="4343400"/>
            <a:ext cx="1352550" cy="1857375"/>
          </a:xfrm>
          <a:prstGeom prst="rect">
            <a:avLst/>
          </a:prstGeom>
          <a:noFill/>
          <a:ln w="9525">
            <a:noFill/>
            <a:miter lim="800000"/>
            <a:headEnd/>
            <a:tailEnd/>
          </a:ln>
        </p:spPr>
      </p:pic>
      <p:pic>
        <p:nvPicPr>
          <p:cNvPr id="6148" name="Picture 4"/>
          <p:cNvPicPr>
            <a:picLocks noGrp="1" noChangeAspect="1" noChangeArrowheads="1"/>
          </p:cNvPicPr>
          <p:nvPr>
            <p:ph idx="1"/>
          </p:nvPr>
        </p:nvPicPr>
        <p:blipFill>
          <a:blip r:embed="rId4" cstate="print"/>
          <a:srcRect/>
          <a:stretch>
            <a:fillRect/>
          </a:stretch>
        </p:blipFill>
        <p:spPr bwMode="auto">
          <a:xfrm>
            <a:off x="6324600" y="4495800"/>
            <a:ext cx="2052638" cy="1535890"/>
          </a:xfrm>
          <a:prstGeom prst="rect">
            <a:avLst/>
          </a:prstGeom>
          <a:noFill/>
          <a:ln w="9525">
            <a:noFill/>
            <a:miter lim="800000"/>
            <a:headEnd/>
            <a:tailEnd/>
          </a:ln>
        </p:spPr>
      </p:pic>
      <p:sp>
        <p:nvSpPr>
          <p:cNvPr id="7" name="TextBox 6"/>
          <p:cNvSpPr txBox="1"/>
          <p:nvPr/>
        </p:nvSpPr>
        <p:spPr>
          <a:xfrm>
            <a:off x="762000" y="1676400"/>
            <a:ext cx="7696200" cy="1846659"/>
          </a:xfrm>
          <a:prstGeom prst="rect">
            <a:avLst/>
          </a:prstGeom>
          <a:noFill/>
        </p:spPr>
        <p:txBody>
          <a:bodyPr wrap="square" rtlCol="0">
            <a:spAutoFit/>
          </a:bodyPr>
          <a:lstStyle/>
          <a:p>
            <a:pPr>
              <a:buFont typeface="Calibri" pitchFamily="34" charset="0"/>
              <a:buChar char="•"/>
            </a:pPr>
            <a:r>
              <a:rPr lang="en-US" sz="2400" dirty="0" smtClean="0">
                <a:latin typeface="Arial" pitchFamily="34" charset="0"/>
                <a:cs typeface="Arial" pitchFamily="34" charset="0"/>
              </a:rPr>
              <a:t> OSHA investigated over 160 fatalities relating to jacks from 1990 thru 2009.</a:t>
            </a:r>
          </a:p>
          <a:p>
            <a:pPr lvl="1"/>
            <a:r>
              <a:rPr lang="en-US" sz="2400" dirty="0" smtClean="0">
                <a:latin typeface="Arial" pitchFamily="34" charset="0"/>
                <a:cs typeface="Arial" pitchFamily="34" charset="0"/>
              </a:rPr>
              <a:t>-The majority of the accidents were from jack scaffolds.</a:t>
            </a:r>
          </a:p>
          <a:p>
            <a:pPr lvl="1"/>
            <a:endParaRPr lang="en-US" dirty="0"/>
          </a:p>
        </p:txBody>
      </p:sp>
      <p:sp>
        <p:nvSpPr>
          <p:cNvPr id="8" name="TextBox 7"/>
          <p:cNvSpPr txBox="1"/>
          <p:nvPr/>
        </p:nvSpPr>
        <p:spPr>
          <a:xfrm>
            <a:off x="5562600" y="6477000"/>
            <a:ext cx="34290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Source: Extracted from OSHA Accident Investigation Data 1990-2009</a:t>
            </a:r>
            <a:endParaRPr lang="en-US" sz="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OSHA Regulations for Jacks</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b="1" dirty="0" smtClean="0">
                <a:latin typeface="Arial" pitchFamily="34" charset="0"/>
                <a:cs typeface="Arial" pitchFamily="34" charset="0"/>
              </a:rPr>
              <a:t>1926.305(a)</a:t>
            </a:r>
            <a:r>
              <a:rPr lang="en-US" dirty="0" smtClean="0">
                <a:latin typeface="Arial" pitchFamily="34" charset="0"/>
                <a:cs typeface="Arial" pitchFamily="34" charset="0"/>
              </a:rPr>
              <a:t> </a:t>
            </a:r>
          </a:p>
          <a:p>
            <a:pPr lvl="1"/>
            <a:r>
              <a:rPr lang="en-US" dirty="0" smtClean="0">
                <a:latin typeface="Arial" pitchFamily="34" charset="0"/>
                <a:cs typeface="Arial" pitchFamily="34" charset="0"/>
              </a:rPr>
              <a:t>General requirements.</a:t>
            </a:r>
          </a:p>
          <a:p>
            <a:r>
              <a:rPr lang="en-US" b="1" dirty="0" smtClean="0">
                <a:latin typeface="Arial" pitchFamily="34" charset="0"/>
                <a:cs typeface="Arial" pitchFamily="34" charset="0"/>
              </a:rPr>
              <a:t>1926.305(a)(1)</a:t>
            </a:r>
            <a:r>
              <a:rPr lang="en-US" dirty="0" smtClean="0">
                <a:latin typeface="Arial" pitchFamily="34" charset="0"/>
                <a:cs typeface="Arial" pitchFamily="34" charset="0"/>
              </a:rPr>
              <a:t> </a:t>
            </a:r>
          </a:p>
          <a:p>
            <a:pPr lvl="1"/>
            <a:r>
              <a:rPr lang="en-US" dirty="0" smtClean="0">
                <a:latin typeface="Arial" pitchFamily="34" charset="0"/>
                <a:cs typeface="Arial" pitchFamily="34" charset="0"/>
              </a:rPr>
              <a:t>The manufacturer's rated capacity shall be legibly marked on all jacks and shall not be exceeded.</a:t>
            </a:r>
          </a:p>
          <a:p>
            <a:r>
              <a:rPr lang="en-US" b="1" dirty="0" smtClean="0">
                <a:latin typeface="Arial" pitchFamily="34" charset="0"/>
                <a:cs typeface="Arial" pitchFamily="34" charset="0"/>
              </a:rPr>
              <a:t>1926.305(a)(2)</a:t>
            </a:r>
            <a:r>
              <a:rPr lang="en-US" dirty="0" smtClean="0">
                <a:latin typeface="Arial" pitchFamily="34" charset="0"/>
                <a:cs typeface="Arial" pitchFamily="34" charset="0"/>
              </a:rPr>
              <a:t> </a:t>
            </a:r>
          </a:p>
          <a:p>
            <a:pPr lvl="1"/>
            <a:r>
              <a:rPr lang="en-US" dirty="0" smtClean="0">
                <a:latin typeface="Arial" pitchFamily="34" charset="0"/>
                <a:cs typeface="Arial" pitchFamily="34" charset="0"/>
              </a:rPr>
              <a:t>All jacks shall have a positive stop to prevent over travel.</a:t>
            </a:r>
          </a:p>
          <a:p>
            <a:endParaRPr lang="en-US" dirty="0"/>
          </a:p>
        </p:txBody>
      </p:sp>
      <p:sp>
        <p:nvSpPr>
          <p:cNvPr id="4" name="TextBox 3"/>
          <p:cNvSpPr txBox="1"/>
          <p:nvPr/>
        </p:nvSpPr>
        <p:spPr>
          <a:xfrm>
            <a:off x="5257800" y="6477000"/>
            <a:ext cx="38862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OSHA 29 CFR 1926 Construction Industry Regulations updated April, 2009</a:t>
            </a:r>
            <a:endParaRPr lang="en-US" sz="800" dirty="0">
              <a:solidFill>
                <a:schemeClr val="bg1"/>
              </a:solidFill>
              <a:latin typeface="Arial" pitchFamily="34" charset="0"/>
              <a:cs typeface="Arial"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5715000" y="121920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OSHA Regulations for Jacks</a:t>
            </a:r>
            <a:endParaRPr lang="en-US" b="1" dirty="0">
              <a:solidFill>
                <a:srgbClr val="FFFF00"/>
              </a:solidFill>
            </a:endParaRPr>
          </a:p>
        </p:txBody>
      </p:sp>
      <p:sp>
        <p:nvSpPr>
          <p:cNvPr id="3" name="Content Placeholder 2"/>
          <p:cNvSpPr>
            <a:spLocks noGrp="1"/>
          </p:cNvSpPr>
          <p:nvPr>
            <p:ph idx="1"/>
          </p:nvPr>
        </p:nvSpPr>
        <p:spPr>
          <a:xfrm>
            <a:off x="457200" y="1600201"/>
            <a:ext cx="8229600" cy="4191000"/>
          </a:xfrm>
        </p:spPr>
        <p:txBody>
          <a:bodyPr>
            <a:noAutofit/>
          </a:bodyPr>
          <a:lstStyle/>
          <a:p>
            <a:r>
              <a:rPr lang="en-US" sz="2000" b="1" dirty="0" smtClean="0">
                <a:latin typeface="Arial" pitchFamily="34" charset="0"/>
                <a:cs typeface="Arial" pitchFamily="34" charset="0"/>
              </a:rPr>
              <a:t>1926.305(c)</a:t>
            </a:r>
            <a:r>
              <a:rPr lang="en-US" sz="2000" dirty="0" smtClean="0">
                <a:latin typeface="Arial" pitchFamily="34" charset="0"/>
                <a:cs typeface="Arial" pitchFamily="34" charset="0"/>
              </a:rPr>
              <a:t> </a:t>
            </a:r>
          </a:p>
          <a:p>
            <a:pPr lvl="1"/>
            <a:r>
              <a:rPr lang="en-US" sz="2000" dirty="0" smtClean="0">
                <a:latin typeface="Arial" pitchFamily="34" charset="0"/>
                <a:cs typeface="Arial" pitchFamily="34" charset="0"/>
              </a:rPr>
              <a:t>Blocking. When it is necessary to provide a firm foundation, the base of the jack shall be blocked or cribbed. Where there is a possibility of slippage of the metal cap of the jack, a wood block shall be placed between the cap and the load.</a:t>
            </a:r>
          </a:p>
          <a:p>
            <a:r>
              <a:rPr lang="en-US" sz="2000" b="1" dirty="0" smtClean="0">
                <a:latin typeface="Arial" pitchFamily="34" charset="0"/>
                <a:cs typeface="Arial" pitchFamily="34" charset="0"/>
              </a:rPr>
              <a:t>1926.305(d)(1)</a:t>
            </a:r>
            <a:r>
              <a:rPr lang="en-US" sz="2000" dirty="0" smtClean="0">
                <a:latin typeface="Arial" pitchFamily="34" charset="0"/>
                <a:cs typeface="Arial" pitchFamily="34" charset="0"/>
              </a:rPr>
              <a:t> </a:t>
            </a:r>
          </a:p>
          <a:p>
            <a:pPr lvl="1"/>
            <a:r>
              <a:rPr lang="en-US" sz="2000" dirty="0" smtClean="0">
                <a:latin typeface="Arial" pitchFamily="34" charset="0"/>
                <a:cs typeface="Arial" pitchFamily="34" charset="0"/>
              </a:rPr>
              <a:t>"Operation and maintenance."</a:t>
            </a:r>
          </a:p>
          <a:p>
            <a:r>
              <a:rPr lang="en-US" sz="2000" b="1" dirty="0" smtClean="0">
                <a:latin typeface="Arial" pitchFamily="34" charset="0"/>
                <a:cs typeface="Arial" pitchFamily="34" charset="0"/>
              </a:rPr>
              <a:t>1926.305(d)(1)(</a:t>
            </a:r>
            <a:r>
              <a:rPr lang="en-US" sz="2000" b="1" dirty="0" err="1" smtClean="0">
                <a:latin typeface="Arial" pitchFamily="34" charset="0"/>
                <a:cs typeface="Arial" pitchFamily="34" charset="0"/>
              </a:rPr>
              <a:t>i</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a:t>
            </a:r>
          </a:p>
          <a:p>
            <a:pPr lvl="1"/>
            <a:r>
              <a:rPr lang="en-US" sz="2000" dirty="0" smtClean="0">
                <a:latin typeface="Arial" pitchFamily="34" charset="0"/>
                <a:cs typeface="Arial" pitchFamily="34" charset="0"/>
              </a:rPr>
              <a:t>After the load has been raised, it shall be cribbed, blocked, or otherwise secured at once.</a:t>
            </a:r>
          </a:p>
          <a:p>
            <a:r>
              <a:rPr lang="en-US" sz="2000" b="1" dirty="0" smtClean="0">
                <a:latin typeface="Arial" pitchFamily="34" charset="0"/>
                <a:cs typeface="Arial" pitchFamily="34" charset="0"/>
              </a:rPr>
              <a:t>1926.305(d)(1)(ii)</a:t>
            </a:r>
            <a:r>
              <a:rPr lang="en-US" sz="2000" dirty="0" smtClean="0">
                <a:latin typeface="Arial" pitchFamily="34" charset="0"/>
                <a:cs typeface="Arial" pitchFamily="34" charset="0"/>
              </a:rPr>
              <a:t> </a:t>
            </a:r>
          </a:p>
          <a:p>
            <a:pPr lvl="1"/>
            <a:r>
              <a:rPr lang="en-US" sz="2000" dirty="0" smtClean="0">
                <a:latin typeface="Arial" pitchFamily="34" charset="0"/>
                <a:cs typeface="Arial" pitchFamily="34" charset="0"/>
              </a:rPr>
              <a:t>Hydraulic jacks exposed to freezing temperatures shall be supplied with an adequate antifreeze liquid</a:t>
            </a:r>
            <a:r>
              <a:rPr lang="en-US" sz="2000" dirty="0" smtClean="0">
                <a:solidFill>
                  <a:schemeClr val="bg1"/>
                </a:solidFill>
                <a:latin typeface="Arial" pitchFamily="34" charset="0"/>
                <a:cs typeface="Arial" pitchFamily="34" charset="0"/>
              </a:rPr>
              <a:t>.</a:t>
            </a:r>
            <a:endParaRPr lang="en-US" sz="2000" dirty="0"/>
          </a:p>
        </p:txBody>
      </p:sp>
      <p:sp>
        <p:nvSpPr>
          <p:cNvPr id="4" name="TextBox 3"/>
          <p:cNvSpPr txBox="1"/>
          <p:nvPr/>
        </p:nvSpPr>
        <p:spPr>
          <a:xfrm>
            <a:off x="4876800" y="6477000"/>
            <a:ext cx="41148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OSHA 29 CFR 1926 Construction Industry Regulations updated April, 2009</a:t>
            </a:r>
            <a:endParaRPr lang="en-US" sz="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OSHA Regulations for Jacks</a:t>
            </a:r>
            <a:endParaRPr lang="en-US" b="1" dirty="0">
              <a:solidFill>
                <a:srgbClr val="FFFF00"/>
              </a:solidFill>
            </a:endParaRPr>
          </a:p>
        </p:txBody>
      </p:sp>
      <p:sp>
        <p:nvSpPr>
          <p:cNvPr id="3" name="Content Placeholder 2"/>
          <p:cNvSpPr>
            <a:spLocks noGrp="1"/>
          </p:cNvSpPr>
          <p:nvPr>
            <p:ph idx="1"/>
          </p:nvPr>
        </p:nvSpPr>
        <p:spPr>
          <a:xfrm>
            <a:off x="457200" y="1600201"/>
            <a:ext cx="8229600" cy="3429000"/>
          </a:xfrm>
        </p:spPr>
        <p:txBody>
          <a:bodyPr>
            <a:normAutofit/>
          </a:bodyPr>
          <a:lstStyle/>
          <a:p>
            <a:r>
              <a:rPr lang="en-US" sz="2000" b="1" dirty="0" smtClean="0">
                <a:latin typeface="Arial" pitchFamily="34" charset="0"/>
                <a:cs typeface="Arial" pitchFamily="34" charset="0"/>
              </a:rPr>
              <a:t>1926.305(d)(1)(iii)</a:t>
            </a:r>
            <a:r>
              <a:rPr lang="en-US" sz="2000" dirty="0" smtClean="0">
                <a:latin typeface="Arial" pitchFamily="34" charset="0"/>
                <a:cs typeface="Arial" pitchFamily="34" charset="0"/>
              </a:rPr>
              <a:t> </a:t>
            </a:r>
          </a:p>
          <a:p>
            <a:pPr lvl="1"/>
            <a:r>
              <a:rPr lang="en-US" sz="2000" dirty="0" smtClean="0">
                <a:latin typeface="Arial" pitchFamily="34" charset="0"/>
                <a:cs typeface="Arial" pitchFamily="34" charset="0"/>
              </a:rPr>
              <a:t>All jacks shall be properly lubricated at regular intervals.</a:t>
            </a:r>
          </a:p>
          <a:p>
            <a:r>
              <a:rPr lang="en-US" sz="2000" b="1" dirty="0" smtClean="0">
                <a:latin typeface="Arial" pitchFamily="34" charset="0"/>
                <a:cs typeface="Arial" pitchFamily="34" charset="0"/>
              </a:rPr>
              <a:t>1926.305(d)(1)(iv)</a:t>
            </a:r>
            <a:r>
              <a:rPr lang="en-US" sz="2000" dirty="0" smtClean="0">
                <a:latin typeface="Arial" pitchFamily="34" charset="0"/>
                <a:cs typeface="Arial" pitchFamily="34" charset="0"/>
              </a:rPr>
              <a:t> </a:t>
            </a:r>
          </a:p>
          <a:p>
            <a:pPr lvl="1"/>
            <a:r>
              <a:rPr lang="en-US" sz="2000" dirty="0" smtClean="0">
                <a:latin typeface="Arial" pitchFamily="34" charset="0"/>
                <a:cs typeface="Arial" pitchFamily="34" charset="0"/>
              </a:rPr>
              <a:t>Each jack shall be thoroughly inspected at times which depend upon the service conditions. Inspections shall be not less frequent than the following:</a:t>
            </a:r>
          </a:p>
          <a:p>
            <a:r>
              <a:rPr lang="en-US" sz="2000" b="1" dirty="0" smtClean="0">
                <a:latin typeface="Arial" pitchFamily="34" charset="0"/>
                <a:cs typeface="Arial" pitchFamily="34" charset="0"/>
              </a:rPr>
              <a:t>1926.305(d)(1)(iv)(a)</a:t>
            </a:r>
            <a:r>
              <a:rPr lang="en-US" sz="2000" dirty="0" smtClean="0">
                <a:latin typeface="Arial" pitchFamily="34" charset="0"/>
                <a:cs typeface="Arial" pitchFamily="34" charset="0"/>
              </a:rPr>
              <a:t> </a:t>
            </a:r>
          </a:p>
          <a:p>
            <a:pPr lvl="1"/>
            <a:r>
              <a:rPr lang="en-US" sz="2000" dirty="0" smtClean="0">
                <a:latin typeface="Arial" pitchFamily="34" charset="0"/>
                <a:cs typeface="Arial" pitchFamily="34" charset="0"/>
              </a:rPr>
              <a:t>For constant or intermittent use at one locality, once every 6 months</a:t>
            </a:r>
          </a:p>
          <a:p>
            <a:endParaRPr lang="en-US" dirty="0"/>
          </a:p>
        </p:txBody>
      </p:sp>
      <p:sp>
        <p:nvSpPr>
          <p:cNvPr id="4" name="TextBox 3"/>
          <p:cNvSpPr txBox="1"/>
          <p:nvPr/>
        </p:nvSpPr>
        <p:spPr>
          <a:xfrm>
            <a:off x="4800600" y="6477000"/>
            <a:ext cx="40386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OSHA 29 CFR 1926 Construction Industry Regulations updated April, 2009</a:t>
            </a:r>
            <a:endParaRPr lang="en-US" sz="800" dirty="0">
              <a:solidFill>
                <a:schemeClr val="bg1"/>
              </a:solidFill>
              <a:latin typeface="Arial" pitchFamily="34" charset="0"/>
              <a:cs typeface="Arial" pitchFamily="34" charset="0"/>
            </a:endParaRPr>
          </a:p>
        </p:txBody>
      </p:sp>
      <p:pic>
        <p:nvPicPr>
          <p:cNvPr id="4100" name="Picture 4"/>
          <p:cNvPicPr>
            <a:picLocks noChangeAspect="1" noChangeArrowheads="1"/>
          </p:cNvPicPr>
          <p:nvPr/>
        </p:nvPicPr>
        <p:blipFill>
          <a:blip r:embed="rId2" cstate="print"/>
          <a:srcRect/>
          <a:stretch>
            <a:fillRect/>
          </a:stretch>
        </p:blipFill>
        <p:spPr bwMode="auto">
          <a:xfrm>
            <a:off x="2209800" y="4572000"/>
            <a:ext cx="22860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OSHA Regulations for Jacks</a:t>
            </a:r>
            <a:endParaRPr lang="en-US" b="1"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b="1" dirty="0" smtClean="0">
                <a:latin typeface="Arial" pitchFamily="34" charset="0"/>
                <a:cs typeface="Arial" pitchFamily="34" charset="0"/>
              </a:rPr>
              <a:t>1926.305(d)(1)(iv)(b)</a:t>
            </a:r>
            <a:r>
              <a:rPr lang="en-US" dirty="0" smtClean="0">
                <a:latin typeface="Arial" pitchFamily="34" charset="0"/>
                <a:cs typeface="Arial" pitchFamily="34" charset="0"/>
              </a:rPr>
              <a:t> </a:t>
            </a:r>
          </a:p>
          <a:p>
            <a:pPr lvl="1"/>
            <a:r>
              <a:rPr lang="en-US" dirty="0" smtClean="0">
                <a:latin typeface="Arial" pitchFamily="34" charset="0"/>
                <a:cs typeface="Arial" pitchFamily="34" charset="0"/>
              </a:rPr>
              <a:t>For jacks sent out of shop for special work, when sent out and when returned,</a:t>
            </a:r>
          </a:p>
          <a:p>
            <a:r>
              <a:rPr lang="en-US" b="1" dirty="0" smtClean="0">
                <a:latin typeface="Arial" pitchFamily="34" charset="0"/>
                <a:cs typeface="Arial" pitchFamily="34" charset="0"/>
              </a:rPr>
              <a:t>1926.305(d)(1)(iv)(c)</a:t>
            </a:r>
            <a:r>
              <a:rPr lang="en-US" dirty="0" smtClean="0">
                <a:latin typeface="Arial" pitchFamily="34" charset="0"/>
                <a:cs typeface="Arial" pitchFamily="34" charset="0"/>
              </a:rPr>
              <a:t> </a:t>
            </a:r>
          </a:p>
          <a:p>
            <a:pPr lvl="1"/>
            <a:r>
              <a:rPr lang="en-US" dirty="0" smtClean="0">
                <a:latin typeface="Arial" pitchFamily="34" charset="0"/>
                <a:cs typeface="Arial" pitchFamily="34" charset="0"/>
              </a:rPr>
              <a:t>For a jack subjected to abnormal load or shock, immediately before and immediately thereafter.</a:t>
            </a:r>
          </a:p>
          <a:p>
            <a:r>
              <a:rPr lang="en-US" b="1" dirty="0" smtClean="0">
                <a:latin typeface="Arial" pitchFamily="34" charset="0"/>
                <a:cs typeface="Arial" pitchFamily="34" charset="0"/>
              </a:rPr>
              <a:t>1926.305(d)(1)(v)</a:t>
            </a:r>
            <a:r>
              <a:rPr lang="en-US" dirty="0" smtClean="0">
                <a:latin typeface="Arial" pitchFamily="34" charset="0"/>
                <a:cs typeface="Arial" pitchFamily="34" charset="0"/>
              </a:rPr>
              <a:t> </a:t>
            </a:r>
          </a:p>
          <a:p>
            <a:pPr lvl="1"/>
            <a:r>
              <a:rPr lang="en-US" dirty="0" smtClean="0">
                <a:latin typeface="Arial" pitchFamily="34" charset="0"/>
                <a:cs typeface="Arial" pitchFamily="34" charset="0"/>
              </a:rPr>
              <a:t>Repair or replacement parts shall be examined for possible defects.</a:t>
            </a:r>
          </a:p>
          <a:p>
            <a:r>
              <a:rPr lang="en-US" b="1" dirty="0" smtClean="0">
                <a:latin typeface="Arial" pitchFamily="34" charset="0"/>
                <a:cs typeface="Arial" pitchFamily="34" charset="0"/>
              </a:rPr>
              <a:t>1926.305(d)(1)(vi)</a:t>
            </a:r>
            <a:r>
              <a:rPr lang="en-US" dirty="0" smtClean="0">
                <a:latin typeface="Arial" pitchFamily="34" charset="0"/>
                <a:cs typeface="Arial" pitchFamily="34" charset="0"/>
              </a:rPr>
              <a:t> </a:t>
            </a:r>
          </a:p>
          <a:p>
            <a:pPr lvl="1"/>
            <a:r>
              <a:rPr lang="en-US" dirty="0" smtClean="0">
                <a:latin typeface="Arial" pitchFamily="34" charset="0"/>
                <a:cs typeface="Arial" pitchFamily="34" charset="0"/>
              </a:rPr>
              <a:t>Jacks which are out of order shall be tagged accordingly, and shall not be used until repairs are made.</a:t>
            </a:r>
          </a:p>
          <a:p>
            <a:endParaRPr lang="en-US" dirty="0"/>
          </a:p>
        </p:txBody>
      </p:sp>
      <p:sp>
        <p:nvSpPr>
          <p:cNvPr id="4" name="TextBox 3"/>
          <p:cNvSpPr txBox="1"/>
          <p:nvPr/>
        </p:nvSpPr>
        <p:spPr>
          <a:xfrm>
            <a:off x="4648200" y="6400800"/>
            <a:ext cx="42672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OSHA 29 CFR 1926 Construction Industry Regulations updated </a:t>
            </a:r>
            <a:r>
              <a:rPr lang="en-US" sz="800" dirty="0">
                <a:solidFill>
                  <a:schemeClr val="bg1"/>
                </a:solidFill>
                <a:latin typeface="Arial" pitchFamily="34" charset="0"/>
                <a:cs typeface="Arial" pitchFamily="34" charset="0"/>
              </a:rPr>
              <a:t>A</a:t>
            </a:r>
            <a:r>
              <a:rPr lang="en-US" sz="800" dirty="0" smtClean="0">
                <a:solidFill>
                  <a:schemeClr val="bg1"/>
                </a:solidFill>
                <a:latin typeface="Arial" pitchFamily="34" charset="0"/>
                <a:cs typeface="Arial" pitchFamily="34" charset="0"/>
              </a:rPr>
              <a:t>pril, 2009</a:t>
            </a:r>
            <a:endParaRPr lang="en-US" sz="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Safe Work Practices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2895599"/>
          </a:xfrm>
        </p:spPr>
        <p:txBody>
          <a:bodyPr>
            <a:normAutofit lnSpcReduction="10000"/>
          </a:bodyPr>
          <a:lstStyle/>
          <a:p>
            <a:r>
              <a:rPr lang="en-US" sz="2200" dirty="0" smtClean="0">
                <a:latin typeface="Arial" pitchFamily="34" charset="0"/>
                <a:cs typeface="Arial" pitchFamily="34" charset="0"/>
              </a:rPr>
              <a:t>PPE (Personal Protection Equipment)</a:t>
            </a:r>
          </a:p>
          <a:p>
            <a:pPr lvl="1"/>
            <a:r>
              <a:rPr lang="en-US" sz="2000" dirty="0" smtClean="0">
                <a:latin typeface="Arial" pitchFamily="34" charset="0"/>
                <a:cs typeface="Arial" pitchFamily="34" charset="0"/>
              </a:rPr>
              <a:t>Gloves are an important piece of personal protection when using a </a:t>
            </a:r>
            <a:r>
              <a:rPr lang="en-US" sz="2000" dirty="0" smtClean="0">
                <a:latin typeface="Arial" pitchFamily="34" charset="0"/>
                <a:cs typeface="Arial" pitchFamily="34" charset="0"/>
              </a:rPr>
              <a:t>jack.  It </a:t>
            </a:r>
            <a:r>
              <a:rPr lang="en-US" sz="2000" dirty="0" smtClean="0">
                <a:latin typeface="Arial" pitchFamily="34" charset="0"/>
                <a:cs typeface="Arial" pitchFamily="34" charset="0"/>
              </a:rPr>
              <a:t>is important to have a good grip on the jacking device when </a:t>
            </a:r>
            <a:r>
              <a:rPr lang="en-US" sz="2000" dirty="0" smtClean="0">
                <a:latin typeface="Arial" pitchFamily="34" charset="0"/>
                <a:cs typeface="Arial" pitchFamily="34" charset="0"/>
              </a:rPr>
              <a:t>jacking </a:t>
            </a:r>
            <a:r>
              <a:rPr lang="en-US" sz="2000" dirty="0" smtClean="0">
                <a:latin typeface="Arial" pitchFamily="34" charset="0"/>
                <a:cs typeface="Arial" pitchFamily="34" charset="0"/>
              </a:rPr>
              <a:t>a heavy load.</a:t>
            </a:r>
          </a:p>
          <a:p>
            <a:pPr lvl="1"/>
            <a:r>
              <a:rPr lang="en-US" sz="2000" dirty="0" smtClean="0">
                <a:latin typeface="Arial" pitchFamily="34" charset="0"/>
                <a:cs typeface="Arial" pitchFamily="34" charset="0"/>
              </a:rPr>
              <a:t>Hard hats are also very important, when using a jack it is common for workers to be working under heavy objects in close quarters where hitting ones head may be a concern</a:t>
            </a:r>
          </a:p>
          <a:p>
            <a:pPr lvl="1"/>
            <a:r>
              <a:rPr lang="en-US" sz="2000" dirty="0" smtClean="0">
                <a:latin typeface="Arial" pitchFamily="34" charset="0"/>
                <a:cs typeface="Arial" pitchFamily="34" charset="0"/>
              </a:rPr>
              <a:t>Boots are always good safety protection when using jacks they can avoid slipping and can protect ones feet from falling objects.</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00400" y="4495800"/>
            <a:ext cx="2295525" cy="19907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28600" y="4876800"/>
            <a:ext cx="1727200" cy="1295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629400" y="4724400"/>
            <a:ext cx="19431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What is a jack?</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A jack is mechanical device used to lift heavy loads or apply great forces. Jacks employ a screw thread or hydraulic cylinder to apply very high linear forces.</a:t>
            </a:r>
          </a:p>
          <a:p>
            <a:pPr>
              <a:buNone/>
            </a:pPr>
            <a:endParaRPr lang="en-US" sz="2800" dirty="0" smtClean="0">
              <a:latin typeface="Arial" pitchFamily="34" charset="0"/>
              <a:cs typeface="Arial" pitchFamily="34" charset="0"/>
            </a:endParaRPr>
          </a:p>
        </p:txBody>
      </p:sp>
      <p:pic>
        <p:nvPicPr>
          <p:cNvPr id="2052" name="Picture 4"/>
          <p:cNvPicPr>
            <a:picLocks noChangeAspect="1" noChangeArrowheads="1"/>
          </p:cNvPicPr>
          <p:nvPr/>
        </p:nvPicPr>
        <p:blipFill>
          <a:blip r:embed="rId2" cstate="print"/>
          <a:srcRect/>
          <a:stretch>
            <a:fillRect/>
          </a:stretch>
        </p:blipFill>
        <p:spPr bwMode="auto">
          <a:xfrm>
            <a:off x="3048000" y="3886200"/>
            <a:ext cx="28956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Safe Work Practices</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4114800"/>
          </a:xfrm>
        </p:spPr>
        <p:txBody>
          <a:bodyPr>
            <a:normAutofit fontScale="77500" lnSpcReduction="20000"/>
          </a:bodyPr>
          <a:lstStyle/>
          <a:p>
            <a:pPr>
              <a:buNone/>
            </a:pPr>
            <a:r>
              <a:rPr lang="en-US" dirty="0" smtClean="0"/>
              <a:t> </a:t>
            </a:r>
            <a:endParaRPr lang="en-US" dirty="0"/>
          </a:p>
          <a:p>
            <a:r>
              <a:rPr lang="en-US" sz="3600" dirty="0" smtClean="0">
                <a:latin typeface="Arial" pitchFamily="34" charset="0"/>
                <a:cs typeface="Arial" pitchFamily="34" charset="0"/>
              </a:rPr>
              <a:t>Accurately assess the load to be raised</a:t>
            </a:r>
          </a:p>
          <a:p>
            <a:r>
              <a:rPr lang="en-US" sz="3600" dirty="0" smtClean="0">
                <a:latin typeface="Arial" pitchFamily="34" charset="0"/>
                <a:cs typeface="Arial" pitchFamily="34" charset="0"/>
              </a:rPr>
              <a:t>Use </a:t>
            </a:r>
            <a:r>
              <a:rPr lang="en-US" sz="3600" dirty="0">
                <a:latin typeface="Arial" pitchFamily="34" charset="0"/>
                <a:cs typeface="Arial" pitchFamily="34" charset="0"/>
              </a:rPr>
              <a:t>a jack with a rated capacity that exceeds the load </a:t>
            </a:r>
            <a:r>
              <a:rPr lang="en-US" sz="3600" dirty="0" smtClean="0">
                <a:latin typeface="Arial" pitchFamily="34" charset="0"/>
                <a:cs typeface="Arial" pitchFamily="34" charset="0"/>
              </a:rPr>
              <a:t>being lifted. </a:t>
            </a:r>
            <a:r>
              <a:rPr lang="en-US" sz="3600" dirty="0">
                <a:latin typeface="Arial" pitchFamily="34" charset="0"/>
                <a:cs typeface="Arial" pitchFamily="34" charset="0"/>
              </a:rPr>
              <a:t>The jack should have a capacity plate or other markings providing lifting capacity information. </a:t>
            </a:r>
          </a:p>
          <a:p>
            <a:r>
              <a:rPr lang="en-US" sz="3600" dirty="0" smtClean="0">
                <a:latin typeface="Arial" pitchFamily="34" charset="0"/>
                <a:cs typeface="Arial" pitchFamily="34" charset="0"/>
              </a:rPr>
              <a:t>Inspect </a:t>
            </a:r>
            <a:r>
              <a:rPr lang="en-US" sz="3600" dirty="0">
                <a:latin typeface="Arial" pitchFamily="34" charset="0"/>
                <a:cs typeface="Arial" pitchFamily="34" charset="0"/>
              </a:rPr>
              <a:t>the jack before and after each use. Do not use a jack that is defective. Any sign of hydraulic fluid leakage is sufficient reason to remove the jack from use. </a:t>
            </a:r>
          </a:p>
          <a:p>
            <a:endParaRPr lang="en-US" dirty="0">
              <a:latin typeface="Arial" pitchFamily="34" charset="0"/>
              <a:cs typeface="Arial" pitchFamily="34" charset="0"/>
            </a:endParaRPr>
          </a:p>
        </p:txBody>
      </p:sp>
      <p:sp>
        <p:nvSpPr>
          <p:cNvPr id="7" name="TextBox 6"/>
          <p:cNvSpPr txBox="1"/>
          <p:nvPr/>
        </p:nvSpPr>
        <p:spPr>
          <a:xfrm>
            <a:off x="4953000" y="6400800"/>
            <a:ext cx="39624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http://www.memun.org/RMS/LC/safetyshorts/Jack.pdf</a:t>
            </a:r>
            <a:endParaRPr lang="en-US" sz="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Safe Work Practices</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250723"/>
            <a:ext cx="8229600" cy="5257799"/>
          </a:xfrm>
        </p:spPr>
        <p:txBody>
          <a:bodyPr>
            <a:normAutofit fontScale="70000" lnSpcReduction="20000"/>
          </a:bodyPr>
          <a:lstStyle/>
          <a:p>
            <a:pPr>
              <a:buNone/>
            </a:pPr>
            <a:r>
              <a:rPr lang="en-US" sz="3800" dirty="0" smtClean="0"/>
              <a:t> </a:t>
            </a:r>
            <a:endParaRPr lang="en-US" sz="3800" dirty="0"/>
          </a:p>
          <a:p>
            <a:r>
              <a:rPr lang="en-US" sz="3800" dirty="0" smtClean="0">
                <a:latin typeface="Arial" pitchFamily="34" charset="0"/>
                <a:cs typeface="Arial" pitchFamily="34" charset="0"/>
              </a:rPr>
              <a:t>Always </a:t>
            </a:r>
            <a:r>
              <a:rPr lang="en-US" sz="3800" dirty="0">
                <a:latin typeface="Arial" pitchFamily="34" charset="0"/>
                <a:cs typeface="Arial" pitchFamily="34" charset="0"/>
              </a:rPr>
              <a:t>set the jack on a firm and level foundation. When necessary to provide a </a:t>
            </a:r>
            <a:r>
              <a:rPr lang="en-US" sz="3800" dirty="0" smtClean="0">
                <a:latin typeface="Arial" pitchFamily="34" charset="0"/>
                <a:cs typeface="Arial" pitchFamily="34" charset="0"/>
              </a:rPr>
              <a:t> firm </a:t>
            </a:r>
            <a:r>
              <a:rPr lang="en-US" sz="3800" dirty="0">
                <a:latin typeface="Arial" pitchFamily="34" charset="0"/>
                <a:cs typeface="Arial" pitchFamily="34" charset="0"/>
              </a:rPr>
              <a:t>foundation, the base of the jack should be blocked or cribbed. To avoid slippage of the metal cap of the jack place a wooden block between the jack head and the contact surface of the load. </a:t>
            </a:r>
          </a:p>
          <a:p>
            <a:r>
              <a:rPr lang="en-US" sz="3800" dirty="0" smtClean="0">
                <a:latin typeface="Arial" pitchFamily="34" charset="0"/>
                <a:cs typeface="Arial" pitchFamily="34" charset="0"/>
              </a:rPr>
              <a:t>When </a:t>
            </a:r>
            <a:r>
              <a:rPr lang="en-US" sz="3800" dirty="0">
                <a:latin typeface="Arial" pitchFamily="34" charset="0"/>
                <a:cs typeface="Arial" pitchFamily="34" charset="0"/>
              </a:rPr>
              <a:t>jacking from a floor, make sure that the load limit of the floor </a:t>
            </a:r>
            <a:r>
              <a:rPr lang="en-US" sz="3800" dirty="0" smtClean="0">
                <a:latin typeface="Arial" pitchFamily="34" charset="0"/>
                <a:cs typeface="Arial" pitchFamily="34" charset="0"/>
              </a:rPr>
              <a:t>is not </a:t>
            </a:r>
            <a:r>
              <a:rPr lang="en-US" sz="3800" dirty="0">
                <a:latin typeface="Arial" pitchFamily="34" charset="0"/>
                <a:cs typeface="Arial" pitchFamily="34" charset="0"/>
              </a:rPr>
              <a:t>exceeded. </a:t>
            </a:r>
          </a:p>
          <a:p>
            <a:r>
              <a:rPr lang="en-US" sz="3800" dirty="0" smtClean="0">
                <a:latin typeface="Arial" pitchFamily="34" charset="0"/>
                <a:cs typeface="Arial" pitchFamily="34" charset="0"/>
              </a:rPr>
              <a:t>All </a:t>
            </a:r>
            <a:r>
              <a:rPr lang="en-US" sz="3800" dirty="0">
                <a:latin typeface="Arial" pitchFamily="34" charset="0"/>
                <a:cs typeface="Arial" pitchFamily="34" charset="0"/>
              </a:rPr>
              <a:t>lifts should be vertical with the jack perpendicular, at a right angle to the load. </a:t>
            </a:r>
          </a:p>
          <a:p>
            <a:r>
              <a:rPr lang="en-US" sz="3800" dirty="0" smtClean="0">
                <a:latin typeface="Arial" pitchFamily="34" charset="0"/>
                <a:cs typeface="Arial" pitchFamily="34" charset="0"/>
              </a:rPr>
              <a:t>Before </a:t>
            </a:r>
            <a:r>
              <a:rPr lang="en-US" sz="3800" dirty="0">
                <a:latin typeface="Arial" pitchFamily="34" charset="0"/>
                <a:cs typeface="Arial" pitchFamily="34" charset="0"/>
              </a:rPr>
              <a:t>working under a raised load, install jack stands or blocking to keep the load from accidentally falling. </a:t>
            </a:r>
          </a:p>
          <a:p>
            <a:endParaRPr lang="en-US" dirty="0">
              <a:latin typeface="Arial" pitchFamily="34" charset="0"/>
              <a:cs typeface="Arial" pitchFamily="34" charset="0"/>
            </a:endParaRPr>
          </a:p>
        </p:txBody>
      </p:sp>
      <p:sp>
        <p:nvSpPr>
          <p:cNvPr id="7" name="TextBox 6"/>
          <p:cNvSpPr txBox="1"/>
          <p:nvPr/>
        </p:nvSpPr>
        <p:spPr>
          <a:xfrm>
            <a:off x="4953000" y="6400800"/>
            <a:ext cx="39624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http://www.memun.org/RMS/LC/safetyshorts/Jack.pdf</a:t>
            </a:r>
            <a:endParaRPr lang="en-US" sz="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2057400"/>
            <a:ext cx="7315200" cy="2585323"/>
          </a:xfrm>
          <a:prstGeom prst="rect">
            <a:avLst/>
          </a:prstGeom>
          <a:noFill/>
        </p:spPr>
        <p:txBody>
          <a:bodyPr wrap="square" rtlCol="0">
            <a:spAutoFit/>
          </a:bodyPr>
          <a:lstStyle/>
          <a:p>
            <a:pPr algn="ctr"/>
            <a:r>
              <a:rPr lang="en-US" sz="5400" b="1" dirty="0" smtClean="0">
                <a:solidFill>
                  <a:srgbClr val="FFFF00"/>
                </a:solidFill>
                <a:latin typeface="Arial" pitchFamily="34" charset="0"/>
                <a:cs typeface="Arial" pitchFamily="34" charset="0"/>
              </a:rPr>
              <a:t>Think Safety</a:t>
            </a:r>
            <a:br>
              <a:rPr lang="en-US" sz="5400" b="1" dirty="0" smtClean="0">
                <a:solidFill>
                  <a:srgbClr val="FFFF00"/>
                </a:solidFill>
                <a:latin typeface="Arial" pitchFamily="34" charset="0"/>
                <a:cs typeface="Arial" pitchFamily="34" charset="0"/>
              </a:rPr>
            </a:br>
            <a:r>
              <a:rPr lang="en-US" sz="5400" b="1" dirty="0" smtClean="0">
                <a:solidFill>
                  <a:srgbClr val="FFFF00"/>
                </a:solidFill>
                <a:latin typeface="Arial" pitchFamily="34" charset="0"/>
                <a:cs typeface="Arial" pitchFamily="34" charset="0"/>
              </a:rPr>
              <a:t/>
            </a:r>
            <a:br>
              <a:rPr lang="en-US" sz="5400" b="1" dirty="0" smtClean="0">
                <a:solidFill>
                  <a:srgbClr val="FFFF00"/>
                </a:solidFill>
                <a:latin typeface="Arial" pitchFamily="34" charset="0"/>
                <a:cs typeface="Arial" pitchFamily="34" charset="0"/>
              </a:rPr>
            </a:br>
            <a:r>
              <a:rPr lang="en-US" sz="5400" b="1" dirty="0" smtClean="0">
                <a:solidFill>
                  <a:srgbClr val="FFFF00"/>
                </a:solidFill>
                <a:latin typeface="Arial" pitchFamily="34" charset="0"/>
                <a:cs typeface="Arial" pitchFamily="34" charset="0"/>
              </a:rPr>
              <a:t>Work Safely</a:t>
            </a:r>
            <a:endParaRPr lang="en-US" sz="54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Different type of jacks</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2285999"/>
          </a:xfrm>
        </p:spPr>
        <p:txBody>
          <a:bodyPr>
            <a:normAutofit/>
          </a:bodyPr>
          <a:lstStyle/>
          <a:p>
            <a:r>
              <a:rPr lang="en-US" sz="2400" dirty="0" smtClean="0">
                <a:latin typeface="Arial" pitchFamily="34" charset="0"/>
                <a:cs typeface="Arial" pitchFamily="34" charset="0"/>
              </a:rPr>
              <a:t>OSHA Subpart I section 1926.305 recognizes three kinds of jacks.</a:t>
            </a:r>
          </a:p>
          <a:p>
            <a:pPr lvl="1"/>
            <a:r>
              <a:rPr lang="en-US" sz="2400" dirty="0" smtClean="0">
                <a:latin typeface="Arial" pitchFamily="34" charset="0"/>
                <a:cs typeface="Arial" pitchFamily="34" charset="0"/>
              </a:rPr>
              <a:t>Lever and Ratchet</a:t>
            </a:r>
          </a:p>
          <a:p>
            <a:pPr lvl="1"/>
            <a:r>
              <a:rPr lang="en-US" sz="2400" dirty="0" smtClean="0">
                <a:latin typeface="Arial" pitchFamily="34" charset="0"/>
                <a:cs typeface="Arial" pitchFamily="34" charset="0"/>
              </a:rPr>
              <a:t>Screw</a:t>
            </a:r>
          </a:p>
          <a:p>
            <a:pPr lvl="1"/>
            <a:r>
              <a:rPr lang="en-US" sz="2400" dirty="0" smtClean="0">
                <a:latin typeface="Arial" pitchFamily="34" charset="0"/>
                <a:cs typeface="Arial" pitchFamily="34" charset="0"/>
              </a:rPr>
              <a:t>Hydraulic</a:t>
            </a:r>
          </a:p>
        </p:txBody>
      </p:sp>
      <p:pic>
        <p:nvPicPr>
          <p:cNvPr id="3075" name="Picture 3"/>
          <p:cNvPicPr>
            <a:picLocks noChangeAspect="1" noChangeArrowheads="1"/>
          </p:cNvPicPr>
          <p:nvPr/>
        </p:nvPicPr>
        <p:blipFill>
          <a:blip r:embed="rId2" cstate="print"/>
          <a:srcRect/>
          <a:stretch>
            <a:fillRect/>
          </a:stretch>
        </p:blipFill>
        <p:spPr bwMode="auto">
          <a:xfrm>
            <a:off x="3276600" y="3581400"/>
            <a:ext cx="1752600" cy="2577353"/>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6172200" y="3733800"/>
            <a:ext cx="16002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14"/>
            <a:ext cx="8229600" cy="1143000"/>
          </a:xfrm>
        </p:spPr>
        <p:txBody>
          <a:bodyPr>
            <a:normAutofit/>
          </a:bodyPr>
          <a:lstStyle/>
          <a:p>
            <a:r>
              <a:rPr lang="en-US" b="1" dirty="0" smtClean="0">
                <a:solidFill>
                  <a:srgbClr val="FFFF00"/>
                </a:solidFill>
                <a:latin typeface="Arial" pitchFamily="34" charset="0"/>
                <a:cs typeface="Arial" pitchFamily="34" charset="0"/>
              </a:rPr>
              <a:t>Lever and Ratchet Jack</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143000"/>
            <a:ext cx="8686800" cy="3048000"/>
          </a:xfrm>
        </p:spPr>
        <p:txBody>
          <a:bodyPr>
            <a:noAutofit/>
          </a:bodyPr>
          <a:lstStyle/>
          <a:p>
            <a:r>
              <a:rPr lang="en-US" sz="2400" dirty="0" smtClean="0">
                <a:latin typeface="Arial" pitchFamily="34" charset="0"/>
                <a:cs typeface="Arial" pitchFamily="34" charset="0"/>
              </a:rPr>
              <a:t>The ratchet jack is </a:t>
            </a:r>
            <a:r>
              <a:rPr lang="en-US" sz="2400" dirty="0" smtClean="0">
                <a:latin typeface="Arial" pitchFamily="34" charset="0"/>
                <a:cs typeface="Arial" pitchFamily="34" charset="0"/>
              </a:rPr>
              <a:t>a </a:t>
            </a:r>
            <a:r>
              <a:rPr lang="en-US" sz="2400" dirty="0" smtClean="0">
                <a:latin typeface="Arial" pitchFamily="34" charset="0"/>
                <a:cs typeface="Arial" pitchFamily="34" charset="0"/>
              </a:rPr>
              <a:t>lever based machine, that uses a ratchet method to raise up cargo. </a:t>
            </a:r>
            <a:r>
              <a:rPr lang="en-US" sz="2400" dirty="0" smtClean="0">
                <a:latin typeface="Arial" pitchFamily="34" charset="0"/>
                <a:cs typeface="Arial" pitchFamily="34" charset="0"/>
              </a:rPr>
              <a:t>They </a:t>
            </a:r>
            <a:r>
              <a:rPr lang="en-US" sz="2400" dirty="0" smtClean="0">
                <a:latin typeface="Arial" pitchFamily="34" charset="0"/>
                <a:cs typeface="Arial" pitchFamily="34" charset="0"/>
              </a:rPr>
              <a:t>come in many different forms, and are used in many industries.</a:t>
            </a:r>
          </a:p>
          <a:p>
            <a:r>
              <a:rPr lang="en-US" sz="2400" dirty="0" smtClean="0">
                <a:latin typeface="Arial" pitchFamily="34" charset="0"/>
                <a:cs typeface="Arial" pitchFamily="34" charset="0"/>
              </a:rPr>
              <a:t>Ratchet jacks are used </a:t>
            </a:r>
            <a:r>
              <a:rPr lang="en-US" sz="2400" dirty="0" smtClean="0">
                <a:latin typeface="Arial" pitchFamily="34" charset="0"/>
                <a:cs typeface="Arial" pitchFamily="34" charset="0"/>
              </a:rPr>
              <a:t>in a </a:t>
            </a:r>
            <a:r>
              <a:rPr lang="en-US" sz="2400" dirty="0" smtClean="0">
                <a:latin typeface="Arial" pitchFamily="34" charset="0"/>
                <a:cs typeface="Arial" pitchFamily="34" charset="0"/>
              </a:rPr>
              <a:t>wide range of building and construction industries, as well as heavy lifting operations such as mining. Metal fabrication shops </a:t>
            </a:r>
            <a:r>
              <a:rPr lang="en-US" sz="2400" dirty="0" smtClean="0">
                <a:latin typeface="Arial" pitchFamily="34" charset="0"/>
                <a:cs typeface="Arial" pitchFamily="34" charset="0"/>
              </a:rPr>
              <a:t>, warehouses or </a:t>
            </a:r>
            <a:r>
              <a:rPr lang="en-US" sz="2400" dirty="0" smtClean="0">
                <a:latin typeface="Arial" pitchFamily="34" charset="0"/>
                <a:cs typeface="Arial" pitchFamily="34" charset="0"/>
              </a:rPr>
              <a:t>other indoor facilities may include ratchet jacks in a tool set for moving tools, equipment, or goods. </a:t>
            </a:r>
            <a:endParaRPr lang="en-US" sz="2400" dirty="0">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2743200" y="4343400"/>
            <a:ext cx="333375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398" y="28353"/>
            <a:ext cx="8229600" cy="1143000"/>
          </a:xfrm>
        </p:spPr>
        <p:txBody>
          <a:bodyPr/>
          <a:lstStyle/>
          <a:p>
            <a:r>
              <a:rPr lang="en-US" b="1" dirty="0" smtClean="0">
                <a:solidFill>
                  <a:srgbClr val="FFFF00"/>
                </a:solidFill>
                <a:latin typeface="Arial" pitchFamily="34" charset="0"/>
                <a:cs typeface="Arial" pitchFamily="34" charset="0"/>
              </a:rPr>
              <a:t>Screw Jack</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066800"/>
            <a:ext cx="8915400" cy="5150077"/>
          </a:xfrm>
        </p:spPr>
        <p:txBody>
          <a:bodyPr>
            <a:normAutofit fontScale="77500" lnSpcReduction="20000"/>
          </a:bodyPr>
          <a:lstStyle/>
          <a:p>
            <a:r>
              <a:rPr lang="en-US" sz="3800" dirty="0" smtClean="0">
                <a:latin typeface="Arial" pitchFamily="34" charset="0"/>
                <a:cs typeface="Arial" pitchFamily="34" charset="0"/>
              </a:rPr>
              <a:t>A screw jack is commonly used with cars but is also used in many other ways, including industrial machinery, building construction and even airplanes. They can be short, tall, fat, or thin depending on the amount of pressure they will be under and the space that they need to fit into. </a:t>
            </a:r>
            <a:r>
              <a:rPr lang="en-US" sz="3800" dirty="0" smtClean="0">
                <a:latin typeface="Arial" pitchFamily="34" charset="0"/>
                <a:cs typeface="Arial" pitchFamily="34" charset="0"/>
              </a:rPr>
              <a:t> </a:t>
            </a:r>
            <a:r>
              <a:rPr lang="en-US" sz="3800" dirty="0" smtClean="0">
                <a:latin typeface="Arial" pitchFamily="34" charset="0"/>
                <a:cs typeface="Arial" pitchFamily="34" charset="0"/>
              </a:rPr>
              <a:t>The screw has a thread designed to withstand an enormous amount of </a:t>
            </a:r>
            <a:r>
              <a:rPr lang="en-US" sz="3800" dirty="0" smtClean="0">
                <a:latin typeface="Arial" pitchFamily="34" charset="0"/>
                <a:cs typeface="Arial" pitchFamily="34" charset="0"/>
              </a:rPr>
              <a:t>pressure for </a:t>
            </a:r>
            <a:r>
              <a:rPr lang="en-US" sz="3800" dirty="0" smtClean="0">
                <a:latin typeface="Arial" pitchFamily="34" charset="0"/>
                <a:cs typeface="Arial" pitchFamily="34" charset="0"/>
              </a:rPr>
              <a:t>an extended amount of time. Once up, they normally self lock so that they won't fall if the operator lets </a:t>
            </a:r>
            <a:r>
              <a:rPr lang="en-US" sz="3800" dirty="0" smtClean="0">
                <a:latin typeface="Arial" pitchFamily="34" charset="0"/>
                <a:cs typeface="Arial" pitchFamily="34" charset="0"/>
              </a:rPr>
              <a:t>go. They </a:t>
            </a:r>
            <a:r>
              <a:rPr lang="en-US" sz="3800" dirty="0" smtClean="0">
                <a:latin typeface="Arial" pitchFamily="34" charset="0"/>
                <a:cs typeface="Arial" pitchFamily="34" charset="0"/>
              </a:rPr>
              <a:t>hold up well to the wear of repeated use.</a:t>
            </a: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endParaRPr lang="en-US" sz="2400" dirty="0">
              <a:latin typeface="Arial" pitchFamily="34" charset="0"/>
              <a:cs typeface="Arial" pitchFamily="34" charset="0"/>
            </a:endParaRPr>
          </a:p>
          <a:p>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6408110" y="4822616"/>
            <a:ext cx="2447925" cy="1866900"/>
          </a:xfrm>
          <a:prstGeom prst="rect">
            <a:avLst/>
          </a:prstGeom>
          <a:noFill/>
          <a:ln w="9525">
            <a:noFill/>
            <a:miter lim="800000"/>
            <a:headEnd/>
            <a:tailEnd/>
          </a:ln>
          <a:effectLst/>
        </p:spPr>
      </p:pic>
      <p:sp>
        <p:nvSpPr>
          <p:cNvPr id="7" name="TextBox 6"/>
          <p:cNvSpPr txBox="1"/>
          <p:nvPr/>
        </p:nvSpPr>
        <p:spPr>
          <a:xfrm>
            <a:off x="5638800" y="6642556"/>
            <a:ext cx="32766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http://www.ehow.com/how-does_4965099_screw-jack-work.html</a:t>
            </a:r>
            <a:endParaRPr lang="en-US" sz="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44562"/>
          </a:xfrm>
        </p:spPr>
        <p:txBody>
          <a:bodyPr/>
          <a:lstStyle/>
          <a:p>
            <a:r>
              <a:rPr lang="en-US" b="1" dirty="0" smtClean="0">
                <a:solidFill>
                  <a:srgbClr val="FFFF00"/>
                </a:solidFill>
                <a:latin typeface="Arial" pitchFamily="34" charset="0"/>
                <a:cs typeface="Arial" pitchFamily="34" charset="0"/>
              </a:rPr>
              <a:t>Hydraulic Jack</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66686" y="1085851"/>
            <a:ext cx="8824913" cy="5029199"/>
          </a:xfrm>
        </p:spPr>
        <p:txBody>
          <a:bodyPr>
            <a:normAutofit/>
          </a:bodyPr>
          <a:lstStyle/>
          <a:p>
            <a:r>
              <a:rPr lang="en-US" sz="2400" dirty="0" smtClean="0">
                <a:latin typeface="Arial" pitchFamily="34" charset="0"/>
                <a:cs typeface="Arial" pitchFamily="34" charset="0"/>
              </a:rPr>
              <a:t>Each hydraulic jack has a reservoir, pump, check valve, main cylinder, ram piston and release valve. </a:t>
            </a:r>
            <a:r>
              <a:rPr lang="en-US" sz="2400" dirty="0" smtClean="0">
                <a:latin typeface="Arial" pitchFamily="34" charset="0"/>
                <a:cs typeface="Arial" pitchFamily="34" charset="0"/>
              </a:rPr>
              <a:t>The cylinder can </a:t>
            </a:r>
            <a:r>
              <a:rPr lang="en-US" sz="2400" dirty="0" smtClean="0">
                <a:latin typeface="Arial" pitchFamily="34" charset="0"/>
                <a:cs typeface="Arial" pitchFamily="34" charset="0"/>
              </a:rPr>
              <a:t>hold hydraulic </a:t>
            </a:r>
            <a:r>
              <a:rPr lang="en-US" sz="2400" dirty="0" smtClean="0">
                <a:latin typeface="Arial" pitchFamily="34" charset="0"/>
                <a:cs typeface="Arial" pitchFamily="34" charset="0"/>
              </a:rPr>
              <a:t>fluid (oil), </a:t>
            </a:r>
            <a:r>
              <a:rPr lang="en-US" sz="2400" dirty="0" smtClean="0">
                <a:latin typeface="Arial" pitchFamily="34" charset="0"/>
                <a:cs typeface="Arial" pitchFamily="34" charset="0"/>
              </a:rPr>
              <a:t>and a pumping system </a:t>
            </a:r>
            <a:r>
              <a:rPr lang="en-US" sz="2400" dirty="0" smtClean="0">
                <a:latin typeface="Arial" pitchFamily="34" charset="0"/>
                <a:cs typeface="Arial" pitchFamily="34" charset="0"/>
              </a:rPr>
              <a:t>(hand-powered or mechanically-powered) moves </a:t>
            </a:r>
            <a:r>
              <a:rPr lang="en-US" sz="2400" dirty="0" smtClean="0">
                <a:latin typeface="Arial" pitchFamily="34" charset="0"/>
                <a:cs typeface="Arial" pitchFamily="34" charset="0"/>
              </a:rPr>
              <a:t>the </a:t>
            </a:r>
            <a:r>
              <a:rPr lang="en-US" sz="2400" dirty="0" smtClean="0">
                <a:latin typeface="Arial" pitchFamily="34" charset="0"/>
                <a:cs typeface="Arial" pitchFamily="34" charset="0"/>
              </a:rPr>
              <a:t>fluid and applies </a:t>
            </a:r>
            <a:r>
              <a:rPr lang="en-US" sz="2400" dirty="0" smtClean="0">
                <a:latin typeface="Arial" pitchFamily="34" charset="0"/>
                <a:cs typeface="Arial" pitchFamily="34" charset="0"/>
              </a:rPr>
              <a:t>pressure to the fluid. The pumping system pushes hydraulic fluid through a one-way valve that allows the fluid to pass into the jack cylinder, but does not allow the fluid to pass back.</a:t>
            </a:r>
            <a:r>
              <a:rPr lang="en-US" sz="2400" dirty="0">
                <a:latin typeface="Arial" pitchFamily="34" charset="0"/>
                <a:cs typeface="Arial" pitchFamily="34" charset="0"/>
              </a:rPr>
              <a:t/>
            </a:r>
            <a:br>
              <a:rPr lang="en-US" sz="2400" dirty="0">
                <a:latin typeface="Arial" pitchFamily="34" charset="0"/>
                <a:cs typeface="Arial" pitchFamily="34" charset="0"/>
              </a:rPr>
            </a:br>
            <a:endParaRPr lang="en-US" sz="2400" dirty="0">
              <a:latin typeface="Arial" pitchFamily="34" charset="0"/>
              <a:cs typeface="Arial" pitchFamily="34" charset="0"/>
            </a:endParaRPr>
          </a:p>
        </p:txBody>
      </p:sp>
      <p:pic>
        <p:nvPicPr>
          <p:cNvPr id="6147" name="Picture 3"/>
          <p:cNvPicPr>
            <a:picLocks noChangeAspect="1" noChangeArrowheads="1"/>
          </p:cNvPicPr>
          <p:nvPr/>
        </p:nvPicPr>
        <p:blipFill>
          <a:blip r:embed="rId2" cstate="print"/>
          <a:srcRect/>
          <a:stretch>
            <a:fillRect/>
          </a:stretch>
        </p:blipFill>
        <p:spPr bwMode="auto">
          <a:xfrm>
            <a:off x="685800" y="4114800"/>
            <a:ext cx="2143125" cy="2143125"/>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3124200" y="4267200"/>
            <a:ext cx="2466975" cy="1847850"/>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print"/>
          <a:srcRect/>
          <a:stretch>
            <a:fillRect/>
          </a:stretch>
        </p:blipFill>
        <p:spPr bwMode="auto">
          <a:xfrm>
            <a:off x="6096000" y="4038600"/>
            <a:ext cx="2143125" cy="214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Hydraulic Jack</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28600" y="1600200"/>
            <a:ext cx="8763000" cy="5092244"/>
          </a:xfrm>
        </p:spPr>
        <p:txBody>
          <a:bodyPr>
            <a:normAutofit fontScale="92500"/>
          </a:bodyPr>
          <a:lstStyle/>
          <a:p>
            <a:r>
              <a:rPr lang="en-US" dirty="0" smtClean="0">
                <a:latin typeface="Arial" pitchFamily="34" charset="0"/>
                <a:cs typeface="Arial" pitchFamily="34" charset="0"/>
              </a:rPr>
              <a:t>Strand Jack</a:t>
            </a:r>
          </a:p>
          <a:p>
            <a:pPr lvl="1"/>
            <a:r>
              <a:rPr lang="en-US" sz="2400" dirty="0" smtClean="0">
                <a:latin typeface="Arial" pitchFamily="34" charset="0"/>
                <a:cs typeface="Arial" pitchFamily="34" charset="0"/>
              </a:rPr>
              <a:t>A strand jack is a type of hydraulic jack it has a hollow hydraulic cylinder with a set of steel cables passing through the open center, each one passing through two clamps - one mounted to either end of the cylinder. The jack operates in the manner of a caterpillar's walk: climbing (or descending) along the strands by releasing the clamp at one end, expanding the cylinder, clamping there, releasing the trailing end, contracting, and clamping the trailing end before starting over again.</a:t>
            </a:r>
          </a:p>
          <a:p>
            <a:pPr lvl="1"/>
            <a:r>
              <a:rPr lang="en-US" sz="2400" b="1" dirty="0" smtClean="0">
                <a:latin typeface="Arial" pitchFamily="34" charset="0"/>
                <a:cs typeface="Arial" pitchFamily="34" charset="0"/>
              </a:rPr>
              <a:t>Strand jacks</a:t>
            </a:r>
            <a:r>
              <a:rPr lang="en-US" sz="2400" dirty="0" smtClean="0">
                <a:latin typeface="Arial" pitchFamily="34" charset="0"/>
                <a:cs typeface="Arial" pitchFamily="34" charset="0"/>
              </a:rPr>
              <a:t> can lift very heavy loads of up to 20,000 tons with multiple jacks for construction and engineering purposes. used </a:t>
            </a:r>
            <a:r>
              <a:rPr lang="en-US" sz="2400" dirty="0" smtClean="0">
                <a:latin typeface="Arial" pitchFamily="34" charset="0"/>
                <a:cs typeface="Arial" pitchFamily="34" charset="0"/>
              </a:rPr>
              <a:t>to </a:t>
            </a:r>
            <a:r>
              <a:rPr lang="en-US" sz="2400" dirty="0" smtClean="0">
                <a:latin typeface="Arial" pitchFamily="34" charset="0"/>
                <a:cs typeface="Arial" pitchFamily="34" charset="0"/>
              </a:rPr>
              <a:t>erect bridges, offshore structures, refineries, power stations, major buildings and other structures </a:t>
            </a:r>
            <a:r>
              <a:rPr lang="en-US" sz="2400" dirty="0">
                <a:latin typeface="Arial" pitchFamily="34" charset="0"/>
                <a:cs typeface="Arial" pitchFamily="34" charset="0"/>
              </a:rPr>
              <a:t>.</a:t>
            </a:r>
            <a:endParaRPr lang="en-US" sz="2400" dirty="0">
              <a:latin typeface="Arial" pitchFamily="34" charset="0"/>
              <a:cs typeface="Arial" pitchFamily="34" charset="0"/>
            </a:endParaRPr>
          </a:p>
        </p:txBody>
      </p:sp>
      <p:sp>
        <p:nvSpPr>
          <p:cNvPr id="4" name="TextBox 3"/>
          <p:cNvSpPr txBox="1"/>
          <p:nvPr/>
        </p:nvSpPr>
        <p:spPr>
          <a:xfrm>
            <a:off x="6019800" y="6477000"/>
            <a:ext cx="2971800" cy="215444"/>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http://en.wikipedia.org/wiki/Strand_jack</a:t>
            </a:r>
            <a:endParaRPr lang="en-US" sz="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Hydraulic Jack</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685800"/>
          </a:xfrm>
        </p:spPr>
        <p:txBody>
          <a:bodyPr/>
          <a:lstStyle/>
          <a:p>
            <a:r>
              <a:rPr lang="en-US" dirty="0" smtClean="0">
                <a:latin typeface="Arial" pitchFamily="34" charset="0"/>
                <a:cs typeface="Arial" pitchFamily="34" charset="0"/>
              </a:rPr>
              <a:t>Strand Jack</a:t>
            </a:r>
          </a:p>
          <a:p>
            <a:endParaRPr lang="en-US" dirty="0">
              <a:latin typeface="Arial" pitchFamily="34" charset="0"/>
              <a:cs typeface="Arial"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685800" y="2209800"/>
            <a:ext cx="2286000" cy="17145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3429000" y="2514600"/>
            <a:ext cx="1781176" cy="1528763"/>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5791200" y="2133600"/>
            <a:ext cx="2466975" cy="1847850"/>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cstate="print"/>
          <a:srcRect/>
          <a:stretch>
            <a:fillRect/>
          </a:stretch>
        </p:blipFill>
        <p:spPr bwMode="auto">
          <a:xfrm>
            <a:off x="1752600" y="4343400"/>
            <a:ext cx="1524000" cy="2162175"/>
          </a:xfrm>
          <a:prstGeom prst="rect">
            <a:avLst/>
          </a:prstGeom>
          <a:noFill/>
          <a:ln w="9525">
            <a:noFill/>
            <a:miter lim="800000"/>
            <a:headEnd/>
            <a:tailEnd/>
          </a:ln>
          <a:effectLst/>
        </p:spPr>
      </p:pic>
      <p:pic>
        <p:nvPicPr>
          <p:cNvPr id="7175" name="Picture 7"/>
          <p:cNvPicPr>
            <a:picLocks noChangeAspect="1" noChangeArrowheads="1"/>
          </p:cNvPicPr>
          <p:nvPr/>
        </p:nvPicPr>
        <p:blipFill>
          <a:blip r:embed="rId6" cstate="print"/>
          <a:srcRect/>
          <a:stretch>
            <a:fillRect/>
          </a:stretch>
        </p:blipFill>
        <p:spPr bwMode="auto">
          <a:xfrm>
            <a:off x="4495800" y="4572000"/>
            <a:ext cx="2552700" cy="179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Safety Concerns</a:t>
            </a:r>
            <a:endParaRPr lang="en-US" b="1" dirty="0">
              <a:solidFill>
                <a:srgbClr val="FFFF00"/>
              </a:solidFill>
              <a:latin typeface="Arial" pitchFamily="34" charset="0"/>
              <a:cs typeface="Arial" pitchFamily="34" charset="0"/>
            </a:endParaRPr>
          </a:p>
        </p:txBody>
      </p:sp>
      <p:sp>
        <p:nvSpPr>
          <p:cNvPr id="4" name="Content Placeholder 3"/>
          <p:cNvSpPr>
            <a:spLocks noGrp="1"/>
          </p:cNvSpPr>
          <p:nvPr>
            <p:ph idx="1"/>
          </p:nvPr>
        </p:nvSpPr>
        <p:spPr>
          <a:xfrm>
            <a:off x="228600" y="1371600"/>
            <a:ext cx="8458200" cy="4571999"/>
          </a:xfrm>
        </p:spPr>
        <p:txBody>
          <a:bodyPr>
            <a:normAutofit fontScale="92500" lnSpcReduction="20000"/>
          </a:bodyPr>
          <a:lstStyle/>
          <a:p>
            <a:pPr marL="342900" lvl="1" indent="-342900">
              <a:buFont typeface="Arial" pitchFamily="34" charset="0"/>
              <a:buChar char="•"/>
            </a:pPr>
            <a:r>
              <a:rPr lang="en-US" sz="2600" dirty="0" smtClean="0">
                <a:latin typeface="Arial" pitchFamily="34" charset="0"/>
                <a:cs typeface="Arial" pitchFamily="34" charset="0"/>
              </a:rPr>
              <a:t>Injury from lack of PPE (Personal Protection Equipment)</a:t>
            </a:r>
          </a:p>
          <a:p>
            <a:r>
              <a:rPr lang="en-US" sz="2600" dirty="0" smtClean="0">
                <a:latin typeface="Arial" pitchFamily="34" charset="0"/>
                <a:cs typeface="Arial" pitchFamily="34" charset="0"/>
              </a:rPr>
              <a:t>The main concern when using a jack is having it give way or collapse during use. The main contributing factors to this occurring are as follows:</a:t>
            </a:r>
          </a:p>
          <a:p>
            <a:pPr lvl="1"/>
            <a:r>
              <a:rPr lang="en-US" sz="2600" dirty="0" smtClean="0">
                <a:latin typeface="Arial" pitchFamily="34" charset="0"/>
                <a:cs typeface="Arial" pitchFamily="34" charset="0"/>
              </a:rPr>
              <a:t>Using a faulty jack</a:t>
            </a:r>
          </a:p>
          <a:p>
            <a:pPr lvl="1"/>
            <a:r>
              <a:rPr lang="en-US" sz="2600" dirty="0" smtClean="0">
                <a:latin typeface="Arial" pitchFamily="34" charset="0"/>
                <a:cs typeface="Arial" pitchFamily="34" charset="0"/>
              </a:rPr>
              <a:t> Improper placement or installation of jack</a:t>
            </a:r>
          </a:p>
          <a:p>
            <a:pPr lvl="1"/>
            <a:r>
              <a:rPr lang="en-US" sz="2600" dirty="0" smtClean="0">
                <a:latin typeface="Arial" pitchFamily="34" charset="0"/>
                <a:cs typeface="Arial" pitchFamily="34" charset="0"/>
              </a:rPr>
              <a:t>Lack of adequate foundation for the jack</a:t>
            </a:r>
          </a:p>
          <a:p>
            <a:pPr lvl="1"/>
            <a:r>
              <a:rPr lang="en-US" sz="2600" dirty="0" smtClean="0">
                <a:latin typeface="Arial" pitchFamily="34" charset="0"/>
                <a:cs typeface="Arial" pitchFamily="34" charset="0"/>
              </a:rPr>
              <a:t>Overloading the jack</a:t>
            </a:r>
          </a:p>
          <a:p>
            <a:pPr lvl="1"/>
            <a:r>
              <a:rPr lang="en-US" sz="2600" dirty="0" smtClean="0">
                <a:latin typeface="Arial" pitchFamily="34" charset="0"/>
                <a:cs typeface="Arial" pitchFamily="34" charset="0"/>
              </a:rPr>
              <a:t>Improper use of jack (misalignment) </a:t>
            </a:r>
          </a:p>
          <a:p>
            <a:pPr lvl="1"/>
            <a:r>
              <a:rPr lang="en-US" sz="2600" dirty="0" smtClean="0">
                <a:latin typeface="Arial" pitchFamily="34" charset="0"/>
                <a:cs typeface="Arial" pitchFamily="34" charset="0"/>
              </a:rPr>
              <a:t>Mechanical failure</a:t>
            </a:r>
          </a:p>
          <a:p>
            <a:pPr lvl="1"/>
            <a:r>
              <a:rPr lang="en-US" sz="2600" dirty="0" smtClean="0">
                <a:latin typeface="Arial" pitchFamily="34" charset="0"/>
                <a:cs typeface="Arial" pitchFamily="34" charset="0"/>
              </a:rPr>
              <a:t>Working under elevated </a:t>
            </a:r>
            <a:r>
              <a:rPr lang="en-US" sz="2600" dirty="0" smtClean="0">
                <a:latin typeface="Arial" pitchFamily="34" charset="0"/>
                <a:cs typeface="Arial" pitchFamily="34" charset="0"/>
              </a:rPr>
              <a:t>loads</a:t>
            </a:r>
          </a:p>
          <a:p>
            <a:pPr marL="457200" lvl="1" indent="0">
              <a:buNone/>
            </a:pPr>
            <a:r>
              <a:rPr lang="en-US" sz="2600" dirty="0">
                <a:latin typeface="Arial" pitchFamily="34" charset="0"/>
                <a:cs typeface="Arial" pitchFamily="34" charset="0"/>
              </a:rPr>
              <a:t> </a:t>
            </a:r>
            <a:r>
              <a:rPr lang="en-US" sz="2600" dirty="0" smtClean="0">
                <a:latin typeface="Arial" pitchFamily="34" charset="0"/>
                <a:cs typeface="Arial" pitchFamily="34" charset="0"/>
              </a:rPr>
              <a:t>   </a:t>
            </a:r>
            <a:r>
              <a:rPr lang="en-US" sz="2600" dirty="0" smtClean="0">
                <a:latin typeface="Arial" pitchFamily="34" charset="0"/>
                <a:cs typeface="Arial" pitchFamily="34" charset="0"/>
              </a:rPr>
              <a:t> without the </a:t>
            </a:r>
            <a:r>
              <a:rPr lang="en-US" sz="2600" dirty="0" smtClean="0">
                <a:latin typeface="Arial" pitchFamily="34" charset="0"/>
                <a:cs typeface="Arial" pitchFamily="34" charset="0"/>
              </a:rPr>
              <a:t>use of blocking</a:t>
            </a:r>
          </a:p>
          <a:p>
            <a:pPr lvl="1">
              <a:buNone/>
            </a:pPr>
            <a:endParaRPr lang="en-US" sz="2400" dirty="0" smtClean="0"/>
          </a:p>
        </p:txBody>
      </p:sp>
      <p:pic>
        <p:nvPicPr>
          <p:cNvPr id="1029" name="Picture 5"/>
          <p:cNvPicPr>
            <a:picLocks noChangeAspect="1" noChangeArrowheads="1"/>
          </p:cNvPicPr>
          <p:nvPr/>
        </p:nvPicPr>
        <p:blipFill>
          <a:blip r:embed="rId2" cstate="print"/>
          <a:srcRect/>
          <a:stretch>
            <a:fillRect/>
          </a:stretch>
        </p:blipFill>
        <p:spPr bwMode="auto">
          <a:xfrm>
            <a:off x="6019800" y="4419600"/>
            <a:ext cx="28956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1439</Words>
  <Application>Microsoft Office PowerPoint</Application>
  <PresentationFormat>On-screen Show (4:3)</PresentationFormat>
  <Paragraphs>105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JACKS</vt:lpstr>
      <vt:lpstr>What is a jack?</vt:lpstr>
      <vt:lpstr>Different type of jacks</vt:lpstr>
      <vt:lpstr>Lever and Ratchet Jack</vt:lpstr>
      <vt:lpstr>Screw Jack</vt:lpstr>
      <vt:lpstr>Hydraulic Jack</vt:lpstr>
      <vt:lpstr>Hydraulic Jack</vt:lpstr>
      <vt:lpstr>Hydraulic Jack</vt:lpstr>
      <vt:lpstr>Safety Concerns</vt:lpstr>
      <vt:lpstr>Fatality Example</vt:lpstr>
      <vt:lpstr>Fatality Example</vt:lpstr>
      <vt:lpstr>Fatality Example</vt:lpstr>
      <vt:lpstr>Fatality Example</vt:lpstr>
      <vt:lpstr>Fatality Statistics</vt:lpstr>
      <vt:lpstr>OSHA Regulations for Jacks</vt:lpstr>
      <vt:lpstr>OSHA Regulations for Jacks</vt:lpstr>
      <vt:lpstr>OSHA Regulations for Jacks</vt:lpstr>
      <vt:lpstr>OSHA Regulations for Jacks</vt:lpstr>
      <vt:lpstr>Safe Work Practices</vt:lpstr>
      <vt:lpstr>Safe Work Practices</vt:lpstr>
      <vt:lpstr>Safe Work Practices</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dc:title>
  <dc:creator>Brian</dc:creator>
  <cp:lastModifiedBy>Hinze</cp:lastModifiedBy>
  <cp:revision>61</cp:revision>
  <dcterms:created xsi:type="dcterms:W3CDTF">2011-04-08T00:51:22Z</dcterms:created>
  <dcterms:modified xsi:type="dcterms:W3CDTF">2013-03-09T22:05:43Z</dcterms:modified>
</cp:coreProperties>
</file>