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1"/>
  </p:notesMasterIdLst>
  <p:sldIdLst>
    <p:sldId id="256" r:id="rId2"/>
    <p:sldId id="257" r:id="rId3"/>
    <p:sldId id="258" r:id="rId4"/>
    <p:sldId id="259" r:id="rId5"/>
    <p:sldId id="260" r:id="rId6"/>
    <p:sldId id="261" r:id="rId7"/>
    <p:sldId id="263" r:id="rId8"/>
    <p:sldId id="264" r:id="rId9"/>
    <p:sldId id="265" r:id="rId10"/>
    <p:sldId id="266" r:id="rId11"/>
    <p:sldId id="268" r:id="rId12"/>
    <p:sldId id="271" r:id="rId13"/>
    <p:sldId id="272" r:id="rId14"/>
    <p:sldId id="273" r:id="rId15"/>
    <p:sldId id="267" r:id="rId16"/>
    <p:sldId id="274" r:id="rId17"/>
    <p:sldId id="269" r:id="rId18"/>
    <p:sldId id="275" r:id="rId19"/>
    <p:sldId id="27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60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96" y="-9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979EB-51D0-42DB-93F3-885A59A601FB}" type="datetimeFigureOut">
              <a:rPr lang="en-US" smtClean="0"/>
              <a:t>5/4/2013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F4FA87-1BC8-494E-8FBF-85B2720A5C0F}" type="slidenum">
              <a:rPr lang="en-US" smtClean="0"/>
              <a:t>‹#›</a:t>
            </a:fld>
            <a:endParaRPr lang="en-US"/>
          </a:p>
        </p:txBody>
      </p:sp>
    </p:spTree>
    <p:extLst>
      <p:ext uri="{BB962C8B-B14F-4D97-AF65-F5344CB8AC3E}">
        <p14:creationId xmlns:p14="http://schemas.microsoft.com/office/powerpoint/2010/main" val="139597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6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921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63456-EBD7-45FB-981C-4EB15FB68A50}" type="slidenum">
              <a:rPr lang="en-US"/>
              <a:pPr>
                <a:defRPr/>
              </a:pPr>
              <a:t>‹#›</a:t>
            </a:fld>
            <a:endParaRPr lang="en-US"/>
          </a:p>
        </p:txBody>
      </p:sp>
    </p:spTree>
    <p:extLst>
      <p:ext uri="{BB962C8B-B14F-4D97-AF65-F5344CB8AC3E}">
        <p14:creationId xmlns:p14="http://schemas.microsoft.com/office/powerpoint/2010/main" val="385387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BC33DF-E57B-44F6-84E7-8A009D7E9273}" type="slidenum">
              <a:rPr lang="en-US"/>
              <a:pPr>
                <a:defRPr/>
              </a:pPr>
              <a:t>‹#›</a:t>
            </a:fld>
            <a:endParaRPr lang="en-US"/>
          </a:p>
        </p:txBody>
      </p:sp>
    </p:spTree>
    <p:extLst>
      <p:ext uri="{BB962C8B-B14F-4D97-AF65-F5344CB8AC3E}">
        <p14:creationId xmlns:p14="http://schemas.microsoft.com/office/powerpoint/2010/main" val="9080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347C2B-032B-42CD-BF5A-0CE037038A12}" type="slidenum">
              <a:rPr lang="en-US"/>
              <a:pPr>
                <a:defRPr/>
              </a:pPr>
              <a:t>‹#›</a:t>
            </a:fld>
            <a:endParaRPr lang="en-US"/>
          </a:p>
        </p:txBody>
      </p:sp>
    </p:spTree>
    <p:extLst>
      <p:ext uri="{BB962C8B-B14F-4D97-AF65-F5344CB8AC3E}">
        <p14:creationId xmlns:p14="http://schemas.microsoft.com/office/powerpoint/2010/main" val="157445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6C32C-4E78-4B64-B1A1-BDA51E96E9F3}" type="slidenum">
              <a:rPr lang="en-US"/>
              <a:pPr>
                <a:defRPr/>
              </a:pPr>
              <a:t>‹#›</a:t>
            </a:fld>
            <a:endParaRPr lang="en-US"/>
          </a:p>
        </p:txBody>
      </p:sp>
    </p:spTree>
    <p:extLst>
      <p:ext uri="{BB962C8B-B14F-4D97-AF65-F5344CB8AC3E}">
        <p14:creationId xmlns:p14="http://schemas.microsoft.com/office/powerpoint/2010/main" val="33187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4C34B1-2AC9-4084-96F7-17CE6786D781}" type="slidenum">
              <a:rPr lang="en-US"/>
              <a:pPr>
                <a:defRPr/>
              </a:pPr>
              <a:t>‹#›</a:t>
            </a:fld>
            <a:endParaRPr lang="en-US"/>
          </a:p>
        </p:txBody>
      </p:sp>
    </p:spTree>
    <p:extLst>
      <p:ext uri="{BB962C8B-B14F-4D97-AF65-F5344CB8AC3E}">
        <p14:creationId xmlns:p14="http://schemas.microsoft.com/office/powerpoint/2010/main" val="30982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11FDCD-2CC6-4B26-9069-5DCB0006A782}" type="slidenum">
              <a:rPr lang="en-US"/>
              <a:pPr>
                <a:defRPr/>
              </a:pPr>
              <a:t>‹#›</a:t>
            </a:fld>
            <a:endParaRPr lang="en-US"/>
          </a:p>
        </p:txBody>
      </p:sp>
    </p:spTree>
    <p:extLst>
      <p:ext uri="{BB962C8B-B14F-4D97-AF65-F5344CB8AC3E}">
        <p14:creationId xmlns:p14="http://schemas.microsoft.com/office/powerpoint/2010/main" val="369179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16A248-4464-4C4D-A12F-32E6E9EDE400}" type="slidenum">
              <a:rPr lang="en-US"/>
              <a:pPr>
                <a:defRPr/>
              </a:pPr>
              <a:t>‹#›</a:t>
            </a:fld>
            <a:endParaRPr lang="en-US"/>
          </a:p>
        </p:txBody>
      </p:sp>
    </p:spTree>
    <p:extLst>
      <p:ext uri="{BB962C8B-B14F-4D97-AF65-F5344CB8AC3E}">
        <p14:creationId xmlns:p14="http://schemas.microsoft.com/office/powerpoint/2010/main" val="422353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740B63-C775-4ED3-84C4-F46BAA0B8723}" type="slidenum">
              <a:rPr lang="en-US"/>
              <a:pPr>
                <a:defRPr/>
              </a:pPr>
              <a:t>‹#›</a:t>
            </a:fld>
            <a:endParaRPr lang="en-US"/>
          </a:p>
        </p:txBody>
      </p:sp>
    </p:spTree>
    <p:extLst>
      <p:ext uri="{BB962C8B-B14F-4D97-AF65-F5344CB8AC3E}">
        <p14:creationId xmlns:p14="http://schemas.microsoft.com/office/powerpoint/2010/main" val="213706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C8A588-DCC4-450B-BD98-735206E80DF2}" type="slidenum">
              <a:rPr lang="en-US"/>
              <a:pPr>
                <a:defRPr/>
              </a:pPr>
              <a:t>‹#›</a:t>
            </a:fld>
            <a:endParaRPr lang="en-US"/>
          </a:p>
        </p:txBody>
      </p:sp>
    </p:spTree>
    <p:extLst>
      <p:ext uri="{BB962C8B-B14F-4D97-AF65-F5344CB8AC3E}">
        <p14:creationId xmlns:p14="http://schemas.microsoft.com/office/powerpoint/2010/main" val="349100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07BDCD-9B7D-416A-B689-9A94A061D045}" type="slidenum">
              <a:rPr lang="en-US"/>
              <a:pPr>
                <a:defRPr/>
              </a:pPr>
              <a:t>‹#›</a:t>
            </a:fld>
            <a:endParaRPr lang="en-US"/>
          </a:p>
        </p:txBody>
      </p:sp>
    </p:spTree>
    <p:extLst>
      <p:ext uri="{BB962C8B-B14F-4D97-AF65-F5344CB8AC3E}">
        <p14:creationId xmlns:p14="http://schemas.microsoft.com/office/powerpoint/2010/main" val="60610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7B3C0-2C5A-4F59-89A5-7BCF9ED373FC}" type="slidenum">
              <a:rPr lang="en-US"/>
              <a:pPr>
                <a:defRPr/>
              </a:pPr>
              <a:t>‹#›</a:t>
            </a:fld>
            <a:endParaRPr lang="en-US"/>
          </a:p>
        </p:txBody>
      </p:sp>
    </p:spTree>
    <p:extLst>
      <p:ext uri="{BB962C8B-B14F-4D97-AF65-F5344CB8AC3E}">
        <p14:creationId xmlns:p14="http://schemas.microsoft.com/office/powerpoint/2010/main" val="218141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113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905917DB-B1DF-4DE8-8F89-C9BE60134C1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e/e7/Hydraulic_Force_Torque_275px.png"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04800" y="381000"/>
            <a:ext cx="85518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7200" u="sng" dirty="0">
                <a:solidFill>
                  <a:srgbClr val="FFFF00"/>
                </a:solidFill>
              </a:rPr>
              <a:t>Hydraulic Excavators</a:t>
            </a:r>
          </a:p>
        </p:txBody>
      </p:sp>
      <p:pic>
        <p:nvPicPr>
          <p:cNvPr id="3075" name="Picture 6" descr="1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676400"/>
            <a:ext cx="43434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2"/>
          <p:cNvGraphicFramePr>
            <a:graphicFrameLocks/>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9" r:id="rId3" imgW="9144793" imgH="6858594" progId="Excel.Chart.8">
                  <p:embed/>
                </p:oleObj>
              </mc:Choice>
              <mc:Fallback>
                <p:oleObj r:id="rId3" imgW="9144793" imgH="6858594"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414463" y="2833688"/>
            <a:ext cx="6967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dirty="0">
                <a:solidFill>
                  <a:srgbClr val="FFFF00"/>
                </a:solidFill>
              </a:rPr>
              <a:t>Safe Working </a:t>
            </a:r>
            <a:r>
              <a:rPr lang="en-US" sz="4800" dirty="0" smtClean="0">
                <a:solidFill>
                  <a:srgbClr val="FFFF00"/>
                </a:solidFill>
              </a:rPr>
              <a:t>Procedures</a:t>
            </a:r>
            <a:endParaRPr lang="en-US" sz="4800" dirty="0">
              <a:solidFill>
                <a:srgbClr val="FFFF00"/>
              </a:solidFill>
            </a:endParaRP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0"/>
            <a:ext cx="3886200" cy="1143000"/>
          </a:xfrm>
          <a:prstGeom prst="rect">
            <a:avLst/>
          </a:prstGeom>
        </p:spPr>
        <p:txBody>
          <a:bodyPr/>
          <a:lstStyle/>
          <a:p>
            <a:pPr algn="ctr" eaLnBrk="0" hangingPunct="0">
              <a:defRPr/>
            </a:pPr>
            <a:endParaRPr lang="en-US" sz="4800" b="1" u="sng" kern="0" dirty="0">
              <a:solidFill>
                <a:srgbClr val="00B0F0"/>
              </a:solidFill>
              <a:effectLst>
                <a:outerShdw blurRad="38100" dist="38100" dir="2700000" algn="tl">
                  <a:srgbClr val="000000"/>
                </a:outerShdw>
              </a:effectLst>
              <a:ea typeface="Tahoma" pitchFamily="34" charset="0"/>
              <a:cs typeface="Tahoma" pitchFamily="34" charset="0"/>
            </a:endParaRPr>
          </a:p>
        </p:txBody>
      </p:sp>
      <p:sp>
        <p:nvSpPr>
          <p:cNvPr id="14339" name="Rectangle 2"/>
          <p:cNvSpPr>
            <a:spLocks noChangeArrowheads="1"/>
          </p:cNvSpPr>
          <p:nvPr/>
        </p:nvSpPr>
        <p:spPr bwMode="auto">
          <a:xfrm>
            <a:off x="457200" y="1295400"/>
            <a:ext cx="7620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50863" indent="-514350">
              <a:buFont typeface="Tahoma" pitchFamily="34" charset="0"/>
              <a:buAutoNum type="arabicPeriod"/>
            </a:pPr>
            <a:r>
              <a:rPr lang="en-US" sz="3200" dirty="0">
                <a:latin typeface="Times New Roman" pitchFamily="18" charset="0"/>
                <a:cs typeface="Times New Roman" pitchFamily="18" charset="0"/>
              </a:rPr>
              <a:t>A hard hat</a:t>
            </a:r>
          </a:p>
          <a:p>
            <a:pPr marL="550863" indent="-514350">
              <a:buFont typeface="Tahoma" pitchFamily="34" charset="0"/>
              <a:buAutoNum type="arabicPeriod"/>
            </a:pPr>
            <a:r>
              <a:rPr lang="en-US" sz="3200" dirty="0">
                <a:latin typeface="Times New Roman" pitchFamily="18" charset="0"/>
                <a:cs typeface="Times New Roman" pitchFamily="18" charset="0"/>
              </a:rPr>
              <a:t>Safety shoes</a:t>
            </a:r>
          </a:p>
          <a:p>
            <a:pPr marL="550863" indent="-514350">
              <a:buFont typeface="Tahoma" pitchFamily="34" charset="0"/>
              <a:buAutoNum type="arabicPeriod"/>
            </a:pPr>
            <a:r>
              <a:rPr lang="en-US" sz="3200" dirty="0">
                <a:latin typeface="Times New Roman" pitchFamily="18" charset="0"/>
                <a:cs typeface="Times New Roman" pitchFamily="18" charset="0"/>
              </a:rPr>
              <a:t>Safety glasses, goggles, or face shield.</a:t>
            </a:r>
          </a:p>
          <a:p>
            <a:pPr marL="550863" indent="-514350">
              <a:buFont typeface="Tahoma" pitchFamily="34" charset="0"/>
              <a:buAutoNum type="arabicPeriod"/>
            </a:pPr>
            <a:r>
              <a:rPr lang="en-US" sz="3200" dirty="0">
                <a:latin typeface="Times New Roman" pitchFamily="18" charset="0"/>
                <a:cs typeface="Times New Roman" pitchFamily="18" charset="0"/>
              </a:rPr>
              <a:t>Heavy gloves</a:t>
            </a:r>
          </a:p>
          <a:p>
            <a:pPr marL="550863" indent="-514350">
              <a:buFont typeface="Tahoma" pitchFamily="34" charset="0"/>
              <a:buAutoNum type="arabicPeriod"/>
            </a:pPr>
            <a:r>
              <a:rPr lang="en-US" sz="3200" dirty="0">
                <a:latin typeface="Times New Roman" pitchFamily="18" charset="0"/>
                <a:cs typeface="Times New Roman" pitchFamily="18" charset="0"/>
              </a:rPr>
              <a:t>Hearing protection</a:t>
            </a:r>
          </a:p>
          <a:p>
            <a:pPr marL="550863" indent="-514350">
              <a:buFont typeface="Tahoma" pitchFamily="34" charset="0"/>
              <a:buAutoNum type="arabicPeriod"/>
            </a:pPr>
            <a:r>
              <a:rPr lang="en-US" sz="3200" dirty="0">
                <a:latin typeface="Times New Roman" pitchFamily="18" charset="0"/>
                <a:cs typeface="Times New Roman" pitchFamily="18" charset="0"/>
              </a:rPr>
              <a:t>Reflective clothing </a:t>
            </a:r>
          </a:p>
          <a:p>
            <a:pPr marL="550863" indent="-514350">
              <a:buFont typeface="Tahoma" pitchFamily="34" charset="0"/>
              <a:buAutoNum type="arabicPeriod"/>
            </a:pPr>
            <a:r>
              <a:rPr lang="en-US" sz="3200" dirty="0">
                <a:latin typeface="Times New Roman" pitchFamily="18" charset="0"/>
                <a:cs typeface="Times New Roman" pitchFamily="18" charset="0"/>
              </a:rPr>
              <a:t>Wet weather gear</a:t>
            </a:r>
          </a:p>
          <a:p>
            <a:pPr marL="550863" indent="-514350">
              <a:buFont typeface="Tahoma" pitchFamily="34" charset="0"/>
              <a:buAutoNum type="arabicPeriod"/>
            </a:pPr>
            <a:r>
              <a:rPr lang="en-US" sz="3200" dirty="0">
                <a:latin typeface="Times New Roman" pitchFamily="18" charset="0"/>
                <a:cs typeface="Times New Roman" pitchFamily="18" charset="0"/>
              </a:rPr>
              <a:t>Respirator or filter mask</a:t>
            </a:r>
          </a:p>
        </p:txBody>
      </p:sp>
      <p:sp>
        <p:nvSpPr>
          <p:cNvPr id="14340" name="TextBox 3"/>
          <p:cNvSpPr txBox="1">
            <a:spLocks noChangeArrowheads="1"/>
          </p:cNvSpPr>
          <p:nvPr/>
        </p:nvSpPr>
        <p:spPr bwMode="auto">
          <a:xfrm>
            <a:off x="990600" y="304800"/>
            <a:ext cx="4354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4800" b="1" dirty="0">
                <a:solidFill>
                  <a:srgbClr val="FFFF00"/>
                </a:solidFill>
              </a:rPr>
              <a:t>Required PPE</a:t>
            </a:r>
          </a:p>
        </p:txBody>
      </p:sp>
      <p:sp>
        <p:nvSpPr>
          <p:cNvPr id="3" name="Slide Number Placeholder 2"/>
          <p:cNvSpPr>
            <a:spLocks noGrp="1"/>
          </p:cNvSpPr>
          <p:nvPr>
            <p:ph type="sldNum" sz="quarter" idx="12"/>
          </p:nvPr>
        </p:nvSpPr>
        <p:spPr/>
        <p:txBody>
          <a:bodyPr/>
          <a:lstStyle/>
          <a:p>
            <a:pPr>
              <a:defRPr/>
            </a:pPr>
            <a:fld id="{F3C8A588-DCC4-450B-BD98-735206E80DF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15913" y="1371600"/>
            <a:ext cx="844708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Courier New" pitchFamily="49" charset="0"/>
              <a:buChar char="o"/>
            </a:pPr>
            <a:r>
              <a:rPr lang="en-US" sz="2400" dirty="0">
                <a:latin typeface="Arial Black" pitchFamily="34" charset="0"/>
                <a:cs typeface="Tahoma" pitchFamily="34" charset="0"/>
              </a:rPr>
              <a:t>Never lift , move or swing a  load over anyone or cab of a truck or other </a:t>
            </a:r>
            <a:r>
              <a:rPr lang="en-US" sz="2400" dirty="0" smtClean="0">
                <a:latin typeface="Arial Black" pitchFamily="34" charset="0"/>
                <a:cs typeface="Tahoma" pitchFamily="34" charset="0"/>
              </a:rPr>
              <a:t>machine</a:t>
            </a:r>
          </a:p>
          <a:p>
            <a:pPr marL="457200" indent="-457200">
              <a:buFont typeface="Courier New" pitchFamily="49" charset="0"/>
              <a:buChar char="o"/>
            </a:pPr>
            <a:endParaRPr lang="en-US" sz="2400" dirty="0">
              <a:latin typeface="Arial Black" pitchFamily="34" charset="0"/>
              <a:cs typeface="Tahoma" pitchFamily="34" charset="0"/>
            </a:endParaRPr>
          </a:p>
          <a:p>
            <a:pPr marL="457200" indent="-457200">
              <a:buFont typeface="Courier New" pitchFamily="49" charset="0"/>
              <a:buChar char="o"/>
            </a:pPr>
            <a:endParaRPr lang="en-US" sz="2400" dirty="0" smtClean="0">
              <a:latin typeface="Arial Black" pitchFamily="34" charset="0"/>
              <a:cs typeface="Tahoma" pitchFamily="34" charset="0"/>
            </a:endParaRPr>
          </a:p>
          <a:p>
            <a:pPr marL="457200" indent="-457200">
              <a:buFont typeface="Courier New" pitchFamily="49" charset="0"/>
              <a:buChar char="o"/>
            </a:pPr>
            <a:r>
              <a:rPr lang="en-US" sz="2400" dirty="0" smtClean="0">
                <a:latin typeface="Arial Black" pitchFamily="34" charset="0"/>
                <a:cs typeface="Tahoma" pitchFamily="34" charset="0"/>
              </a:rPr>
              <a:t>Before starting the excavation, set up safety barriers to the sides and rear area of  the swing pattern to prevent anyone from walking into the working area</a:t>
            </a:r>
          </a:p>
          <a:p>
            <a:pPr marL="457200" indent="-457200">
              <a:buFont typeface="Courier New" pitchFamily="49" charset="0"/>
              <a:buChar char="o"/>
            </a:pPr>
            <a:endParaRPr lang="en-US" sz="2400" dirty="0">
              <a:latin typeface="Arial Black" pitchFamily="34" charset="0"/>
              <a:cs typeface="Tahoma" pitchFamily="34" charset="0"/>
            </a:endParaRPr>
          </a:p>
          <a:p>
            <a:pPr marL="457200" indent="-457200">
              <a:buFont typeface="Courier New" pitchFamily="49" charset="0"/>
              <a:buChar char="o"/>
            </a:pPr>
            <a:endParaRPr lang="en-US" sz="2400" dirty="0" smtClean="0">
              <a:latin typeface="Arial Black" pitchFamily="34" charset="0"/>
              <a:cs typeface="Tahoma" pitchFamily="34" charset="0"/>
            </a:endParaRPr>
          </a:p>
          <a:p>
            <a:pPr marL="457200" indent="-457200">
              <a:buFont typeface="Courier New" pitchFamily="49" charset="0"/>
              <a:buChar char="o"/>
            </a:pPr>
            <a:r>
              <a:rPr lang="en-US" sz="2400" dirty="0" smtClean="0">
                <a:latin typeface="Arial Black" pitchFamily="34" charset="0"/>
                <a:cs typeface="Tahoma" pitchFamily="34" charset="0"/>
              </a:rPr>
              <a:t>Do not dig under the machine or stabilizers. A cave-in could result and the machine could fall into the trench.</a:t>
            </a:r>
            <a:endParaRPr lang="en-US" sz="2400" dirty="0">
              <a:latin typeface="Arial Black" pitchFamily="34" charset="0"/>
              <a:cs typeface="Tahoma" pitchFamily="34" charset="0"/>
            </a:endParaRPr>
          </a:p>
          <a:p>
            <a:pPr marL="457200" indent="-457200">
              <a:buFont typeface="Courier New" pitchFamily="49" charset="0"/>
              <a:buChar char="o"/>
            </a:pPr>
            <a:endParaRPr lang="en-US" dirty="0">
              <a:cs typeface="Tahoma" pitchFamily="34" charset="0"/>
            </a:endParaRPr>
          </a:p>
        </p:txBody>
      </p:sp>
      <p:sp>
        <p:nvSpPr>
          <p:cNvPr id="15363" name="TextBox 2"/>
          <p:cNvSpPr txBox="1">
            <a:spLocks noChangeArrowheads="1"/>
          </p:cNvSpPr>
          <p:nvPr/>
        </p:nvSpPr>
        <p:spPr bwMode="auto">
          <a:xfrm>
            <a:off x="1647825" y="228600"/>
            <a:ext cx="5972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4800" b="1" dirty="0">
                <a:solidFill>
                  <a:srgbClr val="FFFF00"/>
                </a:solidFill>
              </a:rPr>
              <a:t>Operational Safety</a:t>
            </a: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14</a:t>
            </a:fld>
            <a:endParaRPr lang="en-US"/>
          </a:p>
        </p:txBody>
      </p:sp>
      <p:sp>
        <p:nvSpPr>
          <p:cNvPr id="3" name="Rectangle 2"/>
          <p:cNvSpPr/>
          <p:nvPr/>
        </p:nvSpPr>
        <p:spPr>
          <a:xfrm>
            <a:off x="685800" y="1066800"/>
            <a:ext cx="7772400" cy="5078313"/>
          </a:xfrm>
          <a:prstGeom prst="rect">
            <a:avLst/>
          </a:prstGeom>
        </p:spPr>
        <p:txBody>
          <a:bodyPr wrap="square">
            <a:spAutoFit/>
          </a:bodyPr>
          <a:lstStyle/>
          <a:p>
            <a:pPr marL="342900" indent="-342900">
              <a:buFont typeface="Courier New" pitchFamily="49" charset="0"/>
              <a:buChar char="o"/>
            </a:pPr>
            <a:r>
              <a:rPr lang="en-US" sz="2400" dirty="0" smtClean="0">
                <a:latin typeface="Arial Black" pitchFamily="34" charset="0"/>
                <a:cs typeface="Tahoma" pitchFamily="34" charset="0"/>
              </a:rPr>
              <a:t>Before moving the machine, raise the stabilizers sufficiently to clear the ground and then drive the machine forward or backwards as required. </a:t>
            </a:r>
          </a:p>
          <a:p>
            <a:pPr marL="342900" indent="-342900">
              <a:buFont typeface="Courier New" pitchFamily="49" charset="0"/>
              <a:buChar char="o"/>
            </a:pPr>
            <a:endParaRPr lang="en-US" sz="2400" dirty="0">
              <a:latin typeface="Arial Black" pitchFamily="34" charset="0"/>
              <a:cs typeface="Tahoma" pitchFamily="34" charset="0"/>
            </a:endParaRPr>
          </a:p>
          <a:p>
            <a:pPr marL="342900" indent="-342900">
              <a:buFont typeface="Courier New" pitchFamily="49" charset="0"/>
              <a:buChar char="o"/>
            </a:pPr>
            <a:r>
              <a:rPr lang="en-US" sz="2400" dirty="0" smtClean="0">
                <a:latin typeface="Arial Black" pitchFamily="34" charset="0"/>
                <a:cs typeface="Tahoma" pitchFamily="34" charset="0"/>
              </a:rPr>
              <a:t>Make sure to be within the safe load work radius limitations of  the machine and are on solid level ground before lifting any load.</a:t>
            </a:r>
          </a:p>
          <a:p>
            <a:pPr marL="342900" indent="-342900">
              <a:buFont typeface="Courier New" pitchFamily="49" charset="0"/>
              <a:buChar char="o"/>
            </a:pPr>
            <a:endParaRPr lang="en-US" sz="2400" dirty="0">
              <a:latin typeface="Arial Black" pitchFamily="34" charset="0"/>
              <a:cs typeface="Tahoma" pitchFamily="34" charset="0"/>
            </a:endParaRPr>
          </a:p>
          <a:p>
            <a:pPr marL="342900" indent="-342900">
              <a:buFont typeface="Courier New" pitchFamily="49" charset="0"/>
              <a:buChar char="o"/>
            </a:pPr>
            <a:r>
              <a:rPr lang="en-US" sz="2400" dirty="0" smtClean="0">
                <a:latin typeface="Arial Black" pitchFamily="34" charset="0"/>
                <a:cs typeface="Tahoma" pitchFamily="34" charset="0"/>
              </a:rPr>
              <a:t>Warn personnel before starting and make sure no one else is near the machine</a:t>
            </a:r>
          </a:p>
          <a:p>
            <a:pPr marL="342900" indent="-342900">
              <a:buFont typeface="Courier New" pitchFamily="49" charset="0"/>
              <a:buChar char="o"/>
            </a:pPr>
            <a:endParaRPr lang="en-US" dirty="0" smtClean="0">
              <a:cs typeface="Tahoma" pitchFamily="34" charset="0"/>
            </a:endParaRPr>
          </a:p>
          <a:p>
            <a:pPr marL="342900" indent="-342900">
              <a:buFont typeface="Courier New" pitchFamily="49" charset="0"/>
              <a:buChar char="o"/>
            </a:pPr>
            <a:endParaRPr lang="en-US" dirty="0">
              <a:cs typeface="Tahoma" pitchFamily="34" charset="0"/>
            </a:endParaRPr>
          </a:p>
        </p:txBody>
      </p:sp>
    </p:spTree>
    <p:extLst>
      <p:ext uri="{BB962C8B-B14F-4D97-AF65-F5344CB8AC3E}">
        <p14:creationId xmlns:p14="http://schemas.microsoft.com/office/powerpoint/2010/main" val="2359028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457200" y="169049"/>
            <a:ext cx="8686800"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2800" b="1" u="sng" dirty="0">
                <a:solidFill>
                  <a:srgbClr val="FFFF00"/>
                </a:solidFill>
              </a:rPr>
              <a:t>Equipment Operators </a:t>
            </a:r>
            <a:r>
              <a:rPr lang="en-US" dirty="0">
                <a:solidFill>
                  <a:schemeClr val="hlink"/>
                </a:solidFill>
              </a:rPr>
              <a:t/>
            </a:r>
            <a:br>
              <a:rPr lang="en-US" dirty="0">
                <a:solidFill>
                  <a:schemeClr val="hlink"/>
                </a:solidFill>
              </a:rPr>
            </a:br>
            <a:endParaRPr lang="en-US" dirty="0">
              <a:solidFill>
                <a:schemeClr val="hlink"/>
              </a:solidFill>
            </a:endParaRPr>
          </a:p>
          <a:p>
            <a:r>
              <a:rPr lang="en-US" sz="2800" dirty="0">
                <a:latin typeface="Arial" pitchFamily="34" charset="0"/>
                <a:cs typeface="Arial" pitchFamily="34" charset="0"/>
              </a:rPr>
              <a:t>-  Train equipment operators in the proper use of the equipment they are assigned to </a:t>
            </a:r>
            <a:r>
              <a:rPr lang="en-US" sz="2800" dirty="0" smtClean="0">
                <a:latin typeface="Arial" pitchFamily="34" charset="0"/>
                <a:cs typeface="Arial" pitchFamily="34" charset="0"/>
              </a:rPr>
              <a:t>operate</a:t>
            </a:r>
            <a:r>
              <a:rPr lang="en-US" sz="2800" dirty="0">
                <a:latin typeface="Arial" pitchFamily="34" charset="0"/>
                <a:cs typeface="Arial" pitchFamily="34" charset="0"/>
              </a:rPr>
              <a:t>. </a:t>
            </a:r>
          </a:p>
          <a:p>
            <a:endParaRPr lang="en-US" sz="2800" dirty="0">
              <a:latin typeface="Arial" pitchFamily="34" charset="0"/>
              <a:cs typeface="Arial" pitchFamily="34" charset="0"/>
            </a:endParaRPr>
          </a:p>
          <a:p>
            <a:r>
              <a:rPr lang="en-US" sz="2800" dirty="0">
                <a:latin typeface="Arial" pitchFamily="34" charset="0"/>
                <a:cs typeface="Arial" pitchFamily="34" charset="0"/>
              </a:rPr>
              <a:t>-  Continually evaluate safety programs to address changing conditions at the worksite. </a:t>
            </a:r>
          </a:p>
          <a:p>
            <a:endParaRPr lang="en-US" sz="2800" dirty="0">
              <a:latin typeface="Arial" pitchFamily="34" charset="0"/>
              <a:cs typeface="Arial" pitchFamily="34" charset="0"/>
            </a:endParaRPr>
          </a:p>
          <a:p>
            <a:r>
              <a:rPr lang="en-US" sz="2800" dirty="0">
                <a:latin typeface="Arial" pitchFamily="34" charset="0"/>
                <a:cs typeface="Arial" pitchFamily="34" charset="0"/>
              </a:rPr>
              <a:t>-  Clearly identify and label all machine controls and make sure that the manufacturers’   safety features are working. </a:t>
            </a:r>
          </a:p>
          <a:p>
            <a:endParaRPr lang="en-US" sz="2800" dirty="0">
              <a:latin typeface="Arial" pitchFamily="34" charset="0"/>
              <a:cs typeface="Arial" pitchFamily="34" charset="0"/>
            </a:endParaRPr>
          </a:p>
          <a:p>
            <a:r>
              <a:rPr lang="en-US" sz="2800" dirty="0">
                <a:latin typeface="Arial" pitchFamily="34" charset="0"/>
                <a:cs typeface="Arial" pitchFamily="34" charset="0"/>
              </a:rPr>
              <a:t>-  Securely latch attachments (such as quick-disconnect buckets) before work begins. </a:t>
            </a:r>
          </a:p>
          <a:p>
            <a:endParaRPr lang="en-US" sz="2800" dirty="0">
              <a:latin typeface="Arial" pitchFamily="34" charset="0"/>
              <a:cs typeface="Arial" pitchFamily="34" charset="0"/>
            </a:endParaRPr>
          </a:p>
          <a:p>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16</a:t>
            </a:fld>
            <a:endParaRPr lang="en-US"/>
          </a:p>
        </p:txBody>
      </p:sp>
      <p:sp>
        <p:nvSpPr>
          <p:cNvPr id="3" name="Rectangle 2"/>
          <p:cNvSpPr/>
          <p:nvPr/>
        </p:nvSpPr>
        <p:spPr>
          <a:xfrm>
            <a:off x="533400" y="762000"/>
            <a:ext cx="8305800" cy="5693866"/>
          </a:xfrm>
          <a:prstGeom prst="rect">
            <a:avLst/>
          </a:prstGeom>
        </p:spPr>
        <p:txBody>
          <a:bodyPr wrap="square">
            <a:spAutoFit/>
          </a:bodyPr>
          <a:lstStyle/>
          <a:p>
            <a:r>
              <a:rPr lang="en-US" dirty="0" smtClean="0"/>
              <a:t>-  </a:t>
            </a:r>
            <a:r>
              <a:rPr lang="en-US" sz="2800" dirty="0" smtClean="0">
                <a:latin typeface="Arial" pitchFamily="34" charset="0"/>
                <a:cs typeface="Arial" pitchFamily="34" charset="0"/>
              </a:rPr>
              <a:t>Make frequent visual inspections of quick-disconnect systems—especially after changing attachments. </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  Use the ROPS and seat belts supplied by the manufacturer. Do not remove the ROPS. </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  Do not exceed load capacities when lifting materials. </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  Instruct operators to lower the boom to a safe position with the bucket on the ground and turn off the machine before stepping off for any reason.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304782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33920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800" b="1" u="sng" dirty="0">
                <a:solidFill>
                  <a:srgbClr val="FFFF00"/>
                </a:solidFill>
                <a:latin typeface="Arial" pitchFamily="34" charset="0"/>
                <a:cs typeface="Arial" pitchFamily="34" charset="0"/>
              </a:rPr>
              <a:t>Other Site </a:t>
            </a:r>
            <a:r>
              <a:rPr lang="en-US" sz="2800" b="1" u="sng" dirty="0" smtClean="0">
                <a:solidFill>
                  <a:srgbClr val="FFFF00"/>
                </a:solidFill>
                <a:latin typeface="Arial" pitchFamily="34" charset="0"/>
                <a:cs typeface="Arial" pitchFamily="34" charset="0"/>
              </a:rPr>
              <a:t>Workers</a:t>
            </a:r>
          </a:p>
          <a:p>
            <a:pPr algn="ctr"/>
            <a:endParaRPr lang="en-US" sz="2800" b="1" u="sng" dirty="0">
              <a:solidFill>
                <a:srgbClr val="FFFF00"/>
              </a:solidFill>
              <a:latin typeface="Arial" pitchFamily="34" charset="0"/>
              <a:cs typeface="Arial" pitchFamily="34" charset="0"/>
            </a:endParaRPr>
          </a:p>
          <a:p>
            <a:r>
              <a:rPr lang="en-US" sz="2800" dirty="0">
                <a:latin typeface="Arial" pitchFamily="34" charset="0"/>
                <a:cs typeface="Arial" pitchFamily="34" charset="0"/>
              </a:rPr>
              <a:t>-  Train site workers to recognize and avoid unsafe conditions and to follow required safe work practices that apply to their work environments. </a:t>
            </a:r>
          </a:p>
          <a:p>
            <a:endParaRPr lang="en-US" sz="2800" dirty="0">
              <a:latin typeface="Arial" pitchFamily="34" charset="0"/>
              <a:cs typeface="Arial" pitchFamily="34" charset="0"/>
            </a:endParaRPr>
          </a:p>
          <a:p>
            <a:r>
              <a:rPr lang="en-US" sz="2800" dirty="0">
                <a:latin typeface="Arial" pitchFamily="34" charset="0"/>
                <a:cs typeface="Arial" pitchFamily="34" charset="0"/>
              </a:rPr>
              <a:t>-  Before each work shift begins, review and confirm communications signals between machine operators and workers on foot. </a:t>
            </a:r>
          </a:p>
          <a:p>
            <a:endParaRPr lang="en-US" sz="2800" dirty="0">
              <a:latin typeface="Arial" pitchFamily="34" charset="0"/>
              <a:cs typeface="Arial" pitchFamily="34" charset="0"/>
            </a:endParaRPr>
          </a:p>
          <a:p>
            <a:r>
              <a:rPr lang="en-US" sz="2800" dirty="0">
                <a:latin typeface="Arial" pitchFamily="34" charset="0"/>
                <a:cs typeface="Arial" pitchFamily="34" charset="0"/>
              </a:rPr>
              <a:t>-  Instruct machine operators to keep the bucket as close to the ground as possible when workers are attaching loads for hoisting. </a:t>
            </a:r>
          </a:p>
          <a:p>
            <a:endParaRPr lang="en-US" dirty="0"/>
          </a:p>
          <a:p>
            <a:pPr algn="ctr" eaLnBrk="0" hangingPunct="0"/>
            <a:endParaRPr lang="en-US" dirty="0">
              <a:latin typeface="Arial" charset="0"/>
            </a:endParaRP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18</a:t>
            </a:fld>
            <a:endParaRPr lang="en-US"/>
          </a:p>
        </p:txBody>
      </p:sp>
      <p:sp>
        <p:nvSpPr>
          <p:cNvPr id="3" name="Rectangle 2"/>
          <p:cNvSpPr/>
          <p:nvPr/>
        </p:nvSpPr>
        <p:spPr>
          <a:xfrm>
            <a:off x="275063" y="304800"/>
            <a:ext cx="8534400" cy="5632311"/>
          </a:xfrm>
          <a:prstGeom prst="rect">
            <a:avLst/>
          </a:prstGeom>
        </p:spPr>
        <p:txBody>
          <a:bodyPr wrap="square">
            <a:spAutoFit/>
          </a:bodyPr>
          <a:lstStyle/>
          <a:p>
            <a:r>
              <a:rPr lang="en-US" sz="2400" b="1" dirty="0" smtClean="0">
                <a:latin typeface="Arial" pitchFamily="34" charset="0"/>
                <a:cs typeface="Arial" pitchFamily="34" charset="0"/>
              </a:rPr>
              <a:t>-  Keep workers outside the hydraulic excavator swing areas and clear of attachments. Do not allow workers to stand under suspended loads or suspended machine components such as the boom, arm, or bucket. </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  Do not permit workers on foot to approach the hydraulic excavator or backhoe loader until they signal the operator to shut down the machine and receive acknowledgment from the operator. </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  Use spotters or signal persons around operating equipment when necessary. </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  Never permit workers to ride in or work from excavator or backhoe loader buckets. </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439840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6"/>
          <p:cNvSpPr txBox="1">
            <a:spLocks noChangeArrowheads="1"/>
          </p:cNvSpPr>
          <p:nvPr/>
        </p:nvSpPr>
        <p:spPr bwMode="auto">
          <a:xfrm>
            <a:off x="2438400" y="1905000"/>
            <a:ext cx="456689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4800" b="1" dirty="0">
                <a:solidFill>
                  <a:srgbClr val="FFFF00"/>
                </a:solidFill>
                <a:latin typeface="Arial Black" pitchFamily="34" charset="0"/>
              </a:rPr>
              <a:t>Think </a:t>
            </a:r>
            <a:r>
              <a:rPr lang="en-US" sz="4800" b="1" dirty="0" smtClean="0">
                <a:solidFill>
                  <a:srgbClr val="FFFF00"/>
                </a:solidFill>
                <a:latin typeface="Arial Black" pitchFamily="34" charset="0"/>
              </a:rPr>
              <a:t>safety </a:t>
            </a:r>
          </a:p>
          <a:p>
            <a:pPr eaLnBrk="1" hangingPunct="1"/>
            <a:endParaRPr lang="en-US" sz="4800" b="1" dirty="0">
              <a:solidFill>
                <a:srgbClr val="FFFF00"/>
              </a:solidFill>
              <a:latin typeface="Arial Black" pitchFamily="34" charset="0"/>
            </a:endParaRPr>
          </a:p>
          <a:p>
            <a:pPr eaLnBrk="1" hangingPunct="1"/>
            <a:r>
              <a:rPr lang="en-US" sz="4800" b="1" dirty="0" smtClean="0">
                <a:solidFill>
                  <a:srgbClr val="FFFF00"/>
                </a:solidFill>
                <a:latin typeface="Arial Black" pitchFamily="34" charset="0"/>
              </a:rPr>
              <a:t>Work </a:t>
            </a:r>
            <a:r>
              <a:rPr lang="en-US" sz="4800" b="1" dirty="0">
                <a:solidFill>
                  <a:srgbClr val="FFFF00"/>
                </a:solidFill>
                <a:latin typeface="Arial Black" pitchFamily="34" charset="0"/>
              </a:rPr>
              <a:t>safely</a:t>
            </a: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984500" y="184150"/>
            <a:ext cx="2878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600" u="sng" dirty="0">
                <a:solidFill>
                  <a:srgbClr val="FFFF00"/>
                </a:solidFill>
              </a:rPr>
              <a:t>How it’s used</a:t>
            </a:r>
          </a:p>
        </p:txBody>
      </p:sp>
      <p:sp>
        <p:nvSpPr>
          <p:cNvPr id="4099" name="Rectangle 5"/>
          <p:cNvSpPr>
            <a:spLocks noChangeArrowheads="1"/>
          </p:cNvSpPr>
          <p:nvPr/>
        </p:nvSpPr>
        <p:spPr bwMode="auto">
          <a:xfrm>
            <a:off x="0" y="838200"/>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dirty="0"/>
              <a:t>Hydraulic excavators, also called diggers, are used for a variety of applications. These high-performance excavators are especially useful for work areas that are more confined and less amenable to conventional equipment. Hydraulic excavators are used in applications ranging from the construction of roads and pipelines to mining and the excavation of rocks containing diamonds and gold.</a:t>
            </a:r>
          </a:p>
          <a:p>
            <a:r>
              <a:rPr lang="en-US" sz="2000" dirty="0"/>
              <a:t>(www.wisegeek.com)</a:t>
            </a:r>
          </a:p>
        </p:txBody>
      </p:sp>
      <p:pic>
        <p:nvPicPr>
          <p:cNvPr id="4100" name="Picture 7" descr="teirockdr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3962400"/>
            <a:ext cx="31432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0907_F1_Tollway-Recycl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819650"/>
            <a:ext cx="2857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99000"/>
          </a:schemeClr>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38298" t="32362" r="15663" b="21313"/>
          <a:stretch>
            <a:fillRect/>
          </a:stretch>
        </p:blipFill>
        <p:spPr bwMode="auto">
          <a:xfrm>
            <a:off x="0" y="2725738"/>
            <a:ext cx="54864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ZYL210 Wheel Excav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7"/>
          <p:cNvSpPr txBox="1">
            <a:spLocks noChangeArrowheads="1"/>
          </p:cNvSpPr>
          <p:nvPr/>
        </p:nvSpPr>
        <p:spPr bwMode="auto">
          <a:xfrm>
            <a:off x="152400" y="871538"/>
            <a:ext cx="369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u="sng" dirty="0">
                <a:solidFill>
                  <a:srgbClr val="FFFF00"/>
                </a:solidFill>
              </a:rPr>
              <a:t>Wheel Mounted Excavator</a:t>
            </a:r>
          </a:p>
        </p:txBody>
      </p:sp>
      <p:sp>
        <p:nvSpPr>
          <p:cNvPr id="5125" name="Text Box 8"/>
          <p:cNvSpPr txBox="1">
            <a:spLocks noChangeArrowheads="1"/>
          </p:cNvSpPr>
          <p:nvPr/>
        </p:nvSpPr>
        <p:spPr bwMode="auto">
          <a:xfrm>
            <a:off x="6189663" y="4730750"/>
            <a:ext cx="303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000" u="sng" dirty="0">
                <a:solidFill>
                  <a:srgbClr val="FFFF00"/>
                </a:solidFill>
              </a:rPr>
              <a:t>Track Mounted Excavator</a:t>
            </a:r>
          </a:p>
        </p:txBody>
      </p:sp>
      <p:sp>
        <p:nvSpPr>
          <p:cNvPr id="5126" name="AutoShape 9"/>
          <p:cNvSpPr>
            <a:spLocks noChangeArrowheads="1"/>
          </p:cNvSpPr>
          <p:nvPr/>
        </p:nvSpPr>
        <p:spPr bwMode="auto">
          <a:xfrm>
            <a:off x="5638800" y="4876800"/>
            <a:ext cx="533400" cy="76200"/>
          </a:xfrm>
          <a:prstGeom prst="leftArrow">
            <a:avLst>
              <a:gd name="adj1" fmla="val 50000"/>
              <a:gd name="adj2" fmla="val 175000"/>
            </a:avLst>
          </a:prstGeom>
          <a:solidFill>
            <a:schemeClr val="hlink"/>
          </a:solidFill>
          <a:ln w="9525">
            <a:solidFill>
              <a:schemeClr val="tx1"/>
            </a:solidFill>
            <a:miter lim="800000"/>
            <a:headEnd/>
            <a:tailEnd/>
          </a:ln>
        </p:spPr>
        <p:txBody>
          <a:bodyPr wrap="none" anchor="ctr"/>
          <a:lstStyle/>
          <a:p>
            <a:pPr algn="ctr"/>
            <a:endParaRPr lang="en-US">
              <a:solidFill>
                <a:schemeClr val="hlink"/>
              </a:solidFill>
            </a:endParaRPr>
          </a:p>
        </p:txBody>
      </p:sp>
      <p:sp>
        <p:nvSpPr>
          <p:cNvPr id="5127" name="AutoShape 10"/>
          <p:cNvSpPr>
            <a:spLocks noChangeArrowheads="1"/>
          </p:cNvSpPr>
          <p:nvPr/>
        </p:nvSpPr>
        <p:spPr bwMode="auto">
          <a:xfrm>
            <a:off x="3886200" y="1066800"/>
            <a:ext cx="533400" cy="76200"/>
          </a:xfrm>
          <a:prstGeom prst="rightArrow">
            <a:avLst>
              <a:gd name="adj1" fmla="val 50000"/>
              <a:gd name="adj2" fmla="val 175000"/>
            </a:avLst>
          </a:prstGeom>
          <a:solidFill>
            <a:schemeClr val="hlink"/>
          </a:solidFill>
          <a:ln w="9525">
            <a:solidFill>
              <a:schemeClr val="tx1"/>
            </a:solidFill>
            <a:miter lim="800000"/>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hydraulic-cutter-head-for-excavator-3840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5138"/>
            <a:ext cx="33528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aput2153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267200"/>
            <a:ext cx="327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1" descr="48INDC_AQ_5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325" y="4267200"/>
            <a:ext cx="2733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13" descr="o_P29254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150" name="Picture 15" descr="o_P2925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6400"/>
            <a:ext cx="2819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7" descr="Excavator-attachments-grapp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676400"/>
            <a:ext cx="31242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9" descr="stumpgrind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676400"/>
            <a:ext cx="3200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0"/>
          <p:cNvSpPr txBox="1">
            <a:spLocks noChangeArrowheads="1"/>
          </p:cNvSpPr>
          <p:nvPr/>
        </p:nvSpPr>
        <p:spPr bwMode="auto">
          <a:xfrm>
            <a:off x="2819400" y="381000"/>
            <a:ext cx="4089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4800" b="1" u="sng" dirty="0">
                <a:solidFill>
                  <a:srgbClr val="FFFF00"/>
                </a:solidFill>
              </a:rPr>
              <a:t>Attachments</a:t>
            </a: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208338" y="228600"/>
            <a:ext cx="29626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200" b="1" u="sng" dirty="0">
                <a:solidFill>
                  <a:srgbClr val="FFFF00"/>
                </a:solidFill>
              </a:rPr>
              <a:t>How it Works</a:t>
            </a:r>
          </a:p>
        </p:txBody>
      </p:sp>
      <p:sp>
        <p:nvSpPr>
          <p:cNvPr id="7171" name="Rectangle 5"/>
          <p:cNvSpPr>
            <a:spLocks noChangeArrowheads="1"/>
          </p:cNvSpPr>
          <p:nvPr/>
        </p:nvSpPr>
        <p:spPr bwMode="auto">
          <a:xfrm>
            <a:off x="304800" y="2075369"/>
            <a:ext cx="85629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dirty="0"/>
              <a:t>Hydraulic excavators can generate an enormous energy well beyond that of human capacity because of how 'oil pressure' works. Think of familiar items such as an injection syringe or a water pistol. If blocked, the end of the needle of a syringe or the nozzle of the water pistol cannot be pushed piston down. This is because the volume of water contained inside remains unchanged even when pressure is applied. The hydraulic pressure system takes advantage of this principle.</a:t>
            </a:r>
            <a:r>
              <a:rPr lang="en-US" dirty="0"/>
              <a:t> </a:t>
            </a:r>
          </a:p>
        </p:txBody>
      </p:sp>
      <p:sp>
        <p:nvSpPr>
          <p:cNvPr id="7172" name="Rectangle 6"/>
          <p:cNvSpPr>
            <a:spLocks noChangeArrowheads="1"/>
          </p:cNvSpPr>
          <p:nvPr/>
        </p:nvSpPr>
        <p:spPr bwMode="auto">
          <a:xfrm>
            <a:off x="0" y="6592888"/>
            <a:ext cx="4640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http://www.hitachi.com/environment/showcase/speco_technique/zaxis/01.html</a:t>
            </a: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267200" y="6324600"/>
            <a:ext cx="4640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http://www.hitachi.com/environment/showcase/speco_technique/zaxis/01.html</a:t>
            </a:r>
          </a:p>
        </p:txBody>
      </p:sp>
      <p:sp>
        <p:nvSpPr>
          <p:cNvPr id="8195" name="Rectangle 5"/>
          <p:cNvSpPr>
            <a:spLocks noChangeArrowheads="1"/>
          </p:cNvSpPr>
          <p:nvPr/>
        </p:nvSpPr>
        <p:spPr bwMode="auto">
          <a:xfrm>
            <a:off x="4495800" y="1143000"/>
            <a:ext cx="4114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dirty="0"/>
              <a:t>The basic structure of the hydraulic system is very simple, with oil supplied from the pump flowing in and out of the two openings, 'Bottom Side' and 'Rod Side'. Whether the oil flows into the Bottom Side or Rod Side determines whether the piston projects or retracts.</a:t>
            </a:r>
          </a:p>
        </p:txBody>
      </p:sp>
      <p:pic>
        <p:nvPicPr>
          <p:cNvPr id="8196" name="Picture 8" descr="[Image] Mechanism of Hydraulic Cylin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33788"/>
            <a:ext cx="403860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File:Hydraulic Force Torque 275px.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48116"/>
          <a:stretch>
            <a:fillRect/>
          </a:stretch>
        </p:blipFill>
        <p:spPr bwMode="auto">
          <a:xfrm>
            <a:off x="152400" y="228600"/>
            <a:ext cx="411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2"/>
          <p:cNvSpPr>
            <a:spLocks noChangeArrowheads="1"/>
          </p:cNvSpPr>
          <p:nvPr/>
        </p:nvSpPr>
        <p:spPr bwMode="auto">
          <a:xfrm>
            <a:off x="0" y="6592888"/>
            <a:ext cx="4040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http://en.wikipedia.org/wiki/File:Hydraulic_Force_Torque_275px.png</a:t>
            </a: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590800" y="381000"/>
            <a:ext cx="35575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5400" b="1" u="sng" dirty="0">
                <a:solidFill>
                  <a:srgbClr val="FFFF00"/>
                </a:solidFill>
              </a:rPr>
              <a:t>Fatalities </a:t>
            </a:r>
          </a:p>
        </p:txBody>
      </p:sp>
      <p:sp>
        <p:nvSpPr>
          <p:cNvPr id="10243" name="Text Box 5"/>
          <p:cNvSpPr txBox="1">
            <a:spLocks noChangeArrowheads="1"/>
          </p:cNvSpPr>
          <p:nvPr/>
        </p:nvSpPr>
        <p:spPr bwMode="auto">
          <a:xfrm>
            <a:off x="50800" y="2012950"/>
            <a:ext cx="90932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800" dirty="0">
                <a:latin typeface="Arial Black" pitchFamily="34" charset="0"/>
              </a:rPr>
              <a:t>OSHA recorded 364 cases of backhoe accidents between 1990 </a:t>
            </a:r>
            <a:r>
              <a:rPr lang="en-US" sz="2800" dirty="0" smtClean="0">
                <a:latin typeface="Arial Black" pitchFamily="34" charset="0"/>
              </a:rPr>
              <a:t>thru </a:t>
            </a:r>
            <a:r>
              <a:rPr lang="en-US" sz="2800" dirty="0">
                <a:latin typeface="Arial Black" pitchFamily="34" charset="0"/>
              </a:rPr>
              <a:t>2007 causing over 750 deaths.</a:t>
            </a:r>
          </a:p>
          <a:p>
            <a:pPr eaLnBrk="1" hangingPunct="1"/>
            <a:r>
              <a:rPr lang="en-US" dirty="0"/>
              <a:t>(OSHA Fatalities 1990-2007)</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21336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buFontTx/>
              <a:buAutoNum type="arabicPeriod"/>
            </a:pPr>
            <a:r>
              <a:rPr lang="en-US" sz="2400" dirty="0"/>
              <a:t>Being struck by the moving machine, swinging booms or other machinery components</a:t>
            </a:r>
          </a:p>
          <a:p>
            <a:pPr eaLnBrk="1" hangingPunct="1">
              <a:buFontTx/>
              <a:buAutoNum type="arabicPeriod"/>
            </a:pPr>
            <a:endParaRPr lang="en-US" sz="2400" dirty="0"/>
          </a:p>
          <a:p>
            <a:pPr eaLnBrk="1" hangingPunct="1">
              <a:buFontTx/>
              <a:buAutoNum type="arabicPeriod"/>
            </a:pPr>
            <a:r>
              <a:rPr lang="en-US" sz="2400" dirty="0"/>
              <a:t>Being struck by quick-disconnect excavators buckets that unexpectedly detach from the stick. Sometimes locking pin is not manually installed on the coupler causing accidental release.</a:t>
            </a:r>
          </a:p>
          <a:p>
            <a:pPr eaLnBrk="1" hangingPunct="1">
              <a:buFontTx/>
              <a:buAutoNum type="arabicPeriod"/>
            </a:pPr>
            <a:endParaRPr lang="en-US" sz="2400" dirty="0"/>
          </a:p>
          <a:p>
            <a:pPr eaLnBrk="1" hangingPunct="1">
              <a:buFontTx/>
              <a:buAutoNum type="arabicPeriod"/>
            </a:pPr>
            <a:r>
              <a:rPr lang="en-US" sz="2400" dirty="0"/>
              <a:t>Buried under excavated soil.</a:t>
            </a:r>
          </a:p>
        </p:txBody>
      </p:sp>
      <p:sp>
        <p:nvSpPr>
          <p:cNvPr id="11267" name="Text Box 5"/>
          <p:cNvSpPr txBox="1">
            <a:spLocks noChangeArrowheads="1"/>
          </p:cNvSpPr>
          <p:nvPr/>
        </p:nvSpPr>
        <p:spPr bwMode="auto">
          <a:xfrm>
            <a:off x="914400" y="533400"/>
            <a:ext cx="7602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6000" b="1" u="sng" dirty="0">
                <a:solidFill>
                  <a:srgbClr val="FFFF00"/>
                </a:solidFill>
              </a:rPr>
              <a:t>Causes of Fatalities</a:t>
            </a: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1165225"/>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dirty="0"/>
              <a:t>4. Crushed between backhoe components and other machines or objects.</a:t>
            </a:r>
          </a:p>
          <a:p>
            <a:pPr eaLnBrk="1" hangingPunct="1"/>
            <a:endParaRPr lang="en-US" sz="2400" dirty="0"/>
          </a:p>
          <a:p>
            <a:pPr eaLnBrk="1" hangingPunct="1"/>
            <a:endParaRPr lang="en-US" sz="2400" dirty="0"/>
          </a:p>
          <a:p>
            <a:pPr eaLnBrk="1" hangingPunct="1"/>
            <a:r>
              <a:rPr lang="en-US" sz="2400" dirty="0"/>
              <a:t>5. Boom of backhoe hits power lines causing electric shock to nearby workers.</a:t>
            </a:r>
          </a:p>
          <a:p>
            <a:pPr eaLnBrk="1" hangingPunct="1"/>
            <a:endParaRPr lang="en-US" sz="2400" dirty="0"/>
          </a:p>
          <a:p>
            <a:pPr eaLnBrk="1" hangingPunct="1"/>
            <a:endParaRPr lang="en-US" sz="2400" dirty="0"/>
          </a:p>
          <a:p>
            <a:pPr eaLnBrk="1" hangingPunct="1"/>
            <a:r>
              <a:rPr lang="en-US" sz="2400" dirty="0"/>
              <a:t>6. Rollovers, electrocutions and machines sliding into trenches.</a:t>
            </a:r>
          </a:p>
          <a:p>
            <a:pPr eaLnBrk="1" hangingPunct="1"/>
            <a:endParaRPr lang="en-US" sz="2400" dirty="0"/>
          </a:p>
          <a:p>
            <a:pPr eaLnBrk="1" hangingPunct="1"/>
            <a:endParaRPr lang="en-US" sz="2400" dirty="0"/>
          </a:p>
          <a:p>
            <a:pPr eaLnBrk="1" hangingPunct="1"/>
            <a:r>
              <a:rPr lang="en-US" sz="2400" dirty="0"/>
              <a:t>7. Obstructed views from operator’s seat.</a:t>
            </a:r>
          </a:p>
        </p:txBody>
      </p:sp>
      <p:sp>
        <p:nvSpPr>
          <p:cNvPr id="2" name="Slide Number Placeholder 1"/>
          <p:cNvSpPr>
            <a:spLocks noGrp="1"/>
          </p:cNvSpPr>
          <p:nvPr>
            <p:ph type="sldNum" sz="quarter" idx="12"/>
          </p:nvPr>
        </p:nvSpPr>
        <p:spPr/>
        <p:txBody>
          <a:bodyPr/>
          <a:lstStyle/>
          <a:p>
            <a:pPr>
              <a:defRPr/>
            </a:pPr>
            <a:fld id="{F3C8A588-DCC4-450B-BD98-735206E80DF2}"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198</TotalTime>
  <Words>768</Words>
  <Application>Microsoft Office PowerPoint</Application>
  <PresentationFormat>On-screen Show (4:3)</PresentationFormat>
  <Paragraphs>110</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Textured</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Jimmie</cp:lastModifiedBy>
  <cp:revision>19</cp:revision>
  <dcterms:created xsi:type="dcterms:W3CDTF">2010-03-31T15:42:31Z</dcterms:created>
  <dcterms:modified xsi:type="dcterms:W3CDTF">2013-05-04T16:19:10Z</dcterms:modified>
</cp:coreProperties>
</file>