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6" r:id="rId2"/>
    <p:sldId id="270" r:id="rId3"/>
    <p:sldId id="313" r:id="rId4"/>
    <p:sldId id="296" r:id="rId5"/>
    <p:sldId id="295" r:id="rId6"/>
    <p:sldId id="315" r:id="rId7"/>
    <p:sldId id="306" r:id="rId8"/>
    <p:sldId id="299" r:id="rId9"/>
    <p:sldId id="310" r:id="rId10"/>
    <p:sldId id="312" r:id="rId11"/>
    <p:sldId id="297" r:id="rId12"/>
    <p:sldId id="314" r:id="rId13"/>
    <p:sldId id="300" r:id="rId14"/>
    <p:sldId id="302" r:id="rId15"/>
    <p:sldId id="305" r:id="rId16"/>
    <p:sldId id="316" r:id="rId17"/>
    <p:sldId id="311" r:id="rId18"/>
    <p:sldId id="307" r:id="rId19"/>
    <p:sldId id="309" r:id="rId20"/>
    <p:sldId id="308" r:id="rId21"/>
    <p:sldId id="301" r:id="rId22"/>
  </p:sldIdLst>
  <p:sldSz cx="9144000" cy="6858000" type="screen4x3"/>
  <p:notesSz cx="7077075" cy="9077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7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a:defRPr sz="1200"/>
            </a:lvl1pPr>
          </a:lstStyle>
          <a:p>
            <a:fld id="{BBE9518A-B6BF-48FD-96DD-24F3AC740765}" type="datetimeFigureOut">
              <a:rPr lang="en-US" smtClean="0"/>
              <a:t>3/17/2013</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a:defRPr sz="1200"/>
            </a:lvl1pPr>
          </a:lstStyle>
          <a:p>
            <a:fld id="{E09C38D9-5D24-4A44-ADB1-0312CFE8878B}" type="slidenum">
              <a:rPr lang="en-US" smtClean="0"/>
              <a:t>‹#›</a:t>
            </a:fld>
            <a:endParaRPr lang="en-US"/>
          </a:p>
        </p:txBody>
      </p:sp>
    </p:spTree>
    <p:extLst>
      <p:ext uri="{BB962C8B-B14F-4D97-AF65-F5344CB8AC3E}">
        <p14:creationId xmlns:p14="http://schemas.microsoft.com/office/powerpoint/2010/main" val="10082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857DA7C-E1FD-4EAB-A344-2C009D3DD3E5}" type="datetime1">
              <a:rPr lang="en-US" smtClean="0"/>
              <a:t>3/17/2013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DF2169-4806-4567-BBFD-868259BB32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153973-C718-4D2A-8020-65B6AC8DC638}" type="datetime1">
              <a:rPr lang="en-US" smtClean="0"/>
              <a:t>3/17/2013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49F58E-4C6B-41FC-8450-6B2408722EB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8F8414-70E1-4C46-AEC3-2D093E209B40}" type="datetime1">
              <a:rPr lang="en-US" smtClean="0"/>
              <a:t>3/17/2013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6214BC-707C-4B92-8CDA-98780C21C8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FF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EB0665FA-EB47-450F-B029-0F534A49747F}" type="datetime1">
              <a:rPr lang="en-US" smtClean="0"/>
              <a:t>3/17/2013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068928-E867-4D89-AEEF-CB5360DB6D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A751D6-BEF5-440B-A208-33406E4D2FC9}" type="datetime1">
              <a:rPr lang="en-US" smtClean="0"/>
              <a:t>3/17/2013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6F4515-B1D1-40D5-BB7B-88EEA8BA12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C6C6D7E-803B-42D3-BC81-00D4249E9862}" type="datetime1">
              <a:rPr lang="en-US" smtClean="0"/>
              <a:t>3/17/2013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39BBA48-F568-426D-864E-357B63C655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C83A76C-9659-425E-B5EB-69C6F173A44C}" type="datetime1">
              <a:rPr lang="en-US" smtClean="0"/>
              <a:t>3/17/2013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F7490B2-9F1D-41BB-8879-178F0CF35B6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FBB746C-E845-46E1-9F2C-7FA2C433A9A6}" type="datetime1">
              <a:rPr lang="en-US" smtClean="0"/>
              <a:t>3/17/2013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B7F0C90-6FFF-4337-887A-A4786CC521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3F6E52-F5CA-4431-AD1C-CEBA834A11D7}" type="datetime1">
              <a:rPr lang="en-US" smtClean="0"/>
              <a:t>3/17/2013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FDE953B-3B32-4934-80C3-04691433F5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9327A5-A493-4D2B-A0B2-92B763008060}" type="datetime1">
              <a:rPr lang="en-US" smtClean="0"/>
              <a:t>3/17/2013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FDB9CFB-16D0-4865-BF77-8687B7CBD6D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B011331-3381-4A99-87B8-10ACDF6DEC2B}" type="datetime1">
              <a:rPr lang="en-US" smtClean="0"/>
              <a:t>3/17/2013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5F9EA70-7B29-48C1-BD31-1ABC60A849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5CF7EFFA-0E11-486B-99C8-163462DBAC6C}" type="datetime1">
              <a:rPr lang="en-US" smtClean="0"/>
              <a:t>3/17/2013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44540413-ECA7-48DE-AC38-635DF035FFC9}"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2"/>
          <p:cNvSpPr>
            <a:spLocks noGrp="1"/>
          </p:cNvSpPr>
          <p:nvPr>
            <p:ph type="subTitle" idx="1"/>
          </p:nvPr>
        </p:nvSpPr>
        <p:spPr>
          <a:xfrm>
            <a:off x="1447800" y="1828800"/>
            <a:ext cx="6480175" cy="1371600"/>
          </a:xfrm>
        </p:spPr>
        <p:txBody>
          <a:bodyPr rtlCol="0">
            <a:normAutofit/>
          </a:bodyPr>
          <a:lstStyle/>
          <a:p>
            <a:pPr eaLnBrk="1" fontAlgn="auto" hangingPunct="1">
              <a:spcAft>
                <a:spcPts val="0"/>
              </a:spcAft>
              <a:buFont typeface="Arial" pitchFamily="34" charset="0"/>
              <a:buNone/>
              <a:defRPr/>
            </a:pPr>
            <a:r>
              <a:rPr lang="en-US" sz="5400" b="1" dirty="0" smtClean="0">
                <a:solidFill>
                  <a:srgbClr val="FFFF00"/>
                </a:solidFill>
                <a:latin typeface="Arial" pitchFamily="34" charset="0"/>
                <a:cs typeface="Arial" pitchFamily="34" charset="0"/>
              </a:rPr>
              <a:t>HEDGERS</a:t>
            </a:r>
            <a:endParaRPr lang="en-US" sz="5400" b="1" dirty="0" smtClean="0">
              <a:solidFill>
                <a:srgbClr val="FFFF00"/>
              </a:solidFill>
              <a:latin typeface="Arial" pitchFamily="34" charset="0"/>
              <a:cs typeface="Arial" pitchFamily="34" charset="0"/>
            </a:endParaRPr>
          </a:p>
        </p:txBody>
      </p:sp>
      <p:pic>
        <p:nvPicPr>
          <p:cNvPr id="1026" name="Picture 2" descr="C:\Documents and Settings\jiahu\桌面\2011-03-19_220546.png"/>
          <p:cNvPicPr>
            <a:picLocks noChangeAspect="1" noChangeArrowheads="1"/>
          </p:cNvPicPr>
          <p:nvPr/>
        </p:nvPicPr>
        <p:blipFill>
          <a:blip r:embed="rId2" cstate="print"/>
          <a:srcRect/>
          <a:stretch>
            <a:fillRect/>
          </a:stretch>
        </p:blipFill>
        <p:spPr bwMode="auto">
          <a:xfrm>
            <a:off x="2819400" y="3048000"/>
            <a:ext cx="3767137" cy="1816272"/>
          </a:xfrm>
          <a:prstGeom prst="rect">
            <a:avLst/>
          </a:prstGeom>
          <a:noFill/>
        </p:spPr>
      </p:pic>
      <p:sp>
        <p:nvSpPr>
          <p:cNvPr id="2" name="Slide Number Placeholder 1"/>
          <p:cNvSpPr>
            <a:spLocks noGrp="1"/>
          </p:cNvSpPr>
          <p:nvPr>
            <p:ph type="sldNum" sz="quarter" idx="12"/>
          </p:nvPr>
        </p:nvSpPr>
        <p:spPr/>
        <p:txBody>
          <a:bodyPr/>
          <a:lstStyle/>
          <a:p>
            <a:fld id="{73DF2169-4806-4567-BBFD-868259BB322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Hazards</a:t>
            </a:r>
            <a:endParaRPr lang="en-US" dirty="0"/>
          </a:p>
        </p:txBody>
      </p:sp>
      <p:sp>
        <p:nvSpPr>
          <p:cNvPr id="3" name="Content Placeholder 2"/>
          <p:cNvSpPr>
            <a:spLocks noGrp="1"/>
          </p:cNvSpPr>
          <p:nvPr>
            <p:ph idx="1"/>
          </p:nvPr>
        </p:nvSpPr>
        <p:spPr>
          <a:xfrm>
            <a:off x="457200" y="1600201"/>
            <a:ext cx="6324600" cy="2438400"/>
          </a:xfrm>
        </p:spPr>
        <p:txBody>
          <a:bodyPr/>
          <a:lstStyle/>
          <a:p>
            <a:r>
              <a:rPr lang="en-US" sz="2800" dirty="0" smtClean="0"/>
              <a:t>Injury Example: when </a:t>
            </a:r>
            <a:r>
              <a:rPr lang="en-US" sz="2800" dirty="0" smtClean="0"/>
              <a:t>a worker was hedging the front bushes by using electric hedgers, the </a:t>
            </a:r>
            <a:r>
              <a:rPr lang="en-US" sz="2800" dirty="0" smtClean="0"/>
              <a:t>fingers </a:t>
            </a:r>
            <a:r>
              <a:rPr lang="en-US" sz="2800" dirty="0" smtClean="0"/>
              <a:t>were cut accidently. </a:t>
            </a:r>
          </a:p>
        </p:txBody>
      </p:sp>
      <p:pic>
        <p:nvPicPr>
          <p:cNvPr id="3074" name="Picture 2" descr="C:\Documents and Settings\jiahu\桌面\2011-03-19_234102.png"/>
          <p:cNvPicPr>
            <a:picLocks noChangeAspect="1" noChangeArrowheads="1"/>
          </p:cNvPicPr>
          <p:nvPr/>
        </p:nvPicPr>
        <p:blipFill>
          <a:blip r:embed="rId2" cstate="print"/>
          <a:srcRect/>
          <a:stretch>
            <a:fillRect/>
          </a:stretch>
        </p:blipFill>
        <p:spPr bwMode="auto">
          <a:xfrm>
            <a:off x="7010400" y="1701800"/>
            <a:ext cx="1982369" cy="2039754"/>
          </a:xfrm>
          <a:prstGeom prst="rect">
            <a:avLst/>
          </a:prstGeom>
          <a:noFill/>
        </p:spPr>
      </p:pic>
      <p:sp>
        <p:nvSpPr>
          <p:cNvPr id="5" name="TextBox 4"/>
          <p:cNvSpPr txBox="1"/>
          <p:nvPr/>
        </p:nvSpPr>
        <p:spPr>
          <a:xfrm>
            <a:off x="838200" y="3429000"/>
            <a:ext cx="4114800" cy="215444"/>
          </a:xfrm>
          <a:prstGeom prst="rect">
            <a:avLst/>
          </a:prstGeom>
          <a:noFill/>
        </p:spPr>
        <p:txBody>
          <a:bodyPr wrap="square" rtlCol="0">
            <a:spAutoFit/>
          </a:bodyPr>
          <a:lstStyle/>
          <a:p>
            <a:r>
              <a:rPr lang="en-US" sz="800" dirty="0" smtClean="0"/>
              <a:t>Source: http://dranet.blogspot.com/2007/03/dont-worry-i-still-have-my-finger.html</a:t>
            </a:r>
            <a:endParaRPr lang="en-US" sz="800" dirty="0"/>
          </a:p>
        </p:txBody>
      </p:sp>
      <p:sp>
        <p:nvSpPr>
          <p:cNvPr id="6" name="Content Placeholder 2"/>
          <p:cNvSpPr txBox="1">
            <a:spLocks/>
          </p:cNvSpPr>
          <p:nvPr/>
        </p:nvSpPr>
        <p:spPr bwMode="auto">
          <a:xfrm>
            <a:off x="381000" y="3886200"/>
            <a:ext cx="8763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charset="0"/>
              <a:buChar char="•"/>
            </a:pPr>
            <a:r>
              <a:rPr lang="en-US" sz="2800" dirty="0" smtClean="0"/>
              <a:t>Injury Example: </a:t>
            </a:r>
            <a:r>
              <a:rPr lang="en-US" sz="2800" dirty="0" smtClean="0"/>
              <a:t>The U.S. Consumer Product Safety Commission announced a recall of hedge trimmers manufactured by </a:t>
            </a:r>
            <a:r>
              <a:rPr lang="en-US" sz="2800" dirty="0" err="1" smtClean="0"/>
              <a:t>Shindaiwa</a:t>
            </a:r>
            <a:r>
              <a:rPr lang="en-US" sz="2800" dirty="0" smtClean="0"/>
              <a:t> Inc. because </a:t>
            </a:r>
            <a:r>
              <a:rPr lang="en-US" sz="2800" dirty="0" smtClean="0"/>
              <a:t>potential </a:t>
            </a:r>
            <a:r>
              <a:rPr lang="en-US" sz="2800" dirty="0" smtClean="0"/>
              <a:t>hazards existed and required consumers to return the red fuel cap for a replacement cap.</a:t>
            </a: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7" name="TextBox 6"/>
          <p:cNvSpPr txBox="1"/>
          <p:nvPr/>
        </p:nvSpPr>
        <p:spPr>
          <a:xfrm>
            <a:off x="762000" y="6096000"/>
            <a:ext cx="4114800" cy="215444"/>
          </a:xfrm>
          <a:prstGeom prst="rect">
            <a:avLst/>
          </a:prstGeom>
          <a:noFill/>
        </p:spPr>
        <p:txBody>
          <a:bodyPr wrap="square" rtlCol="0">
            <a:spAutoFit/>
          </a:bodyPr>
          <a:lstStyle/>
          <a:p>
            <a:r>
              <a:rPr lang="en-US" sz="800" dirty="0" smtClean="0"/>
              <a:t>Source: http://www.cpsc.gov/cpscpub/prerel/prhtml04/04017.html</a:t>
            </a:r>
            <a:endParaRPr lang="en-US" sz="800" dirty="0"/>
          </a:p>
        </p:txBody>
      </p:sp>
      <p:sp>
        <p:nvSpPr>
          <p:cNvPr id="4" name="Slide Number Placeholder 3"/>
          <p:cNvSpPr>
            <a:spLocks noGrp="1"/>
          </p:cNvSpPr>
          <p:nvPr>
            <p:ph type="sldNum" sz="quarter" idx="12"/>
          </p:nvPr>
        </p:nvSpPr>
        <p:spPr/>
        <p:txBody>
          <a:bodyPr/>
          <a:lstStyle/>
          <a:p>
            <a:fld id="{90068928-E867-4D89-AEEF-CB5360DB6D2E}"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Statistics on </a:t>
            </a:r>
            <a:r>
              <a:rPr lang="en-US" dirty="0" smtClean="0"/>
              <a:t>Fatalities</a:t>
            </a:r>
            <a:endParaRPr lang="en-US" dirty="0"/>
          </a:p>
        </p:txBody>
      </p:sp>
      <p:sp>
        <p:nvSpPr>
          <p:cNvPr id="3" name="Content Placeholder 2"/>
          <p:cNvSpPr>
            <a:spLocks noGrp="1"/>
          </p:cNvSpPr>
          <p:nvPr>
            <p:ph idx="1"/>
          </p:nvPr>
        </p:nvSpPr>
        <p:spPr>
          <a:xfrm>
            <a:off x="457200" y="1295400"/>
            <a:ext cx="8229600" cy="4830763"/>
          </a:xfrm>
        </p:spPr>
        <p:txBody>
          <a:bodyPr/>
          <a:lstStyle/>
          <a:p>
            <a:pPr>
              <a:spcBef>
                <a:spcPts val="1800"/>
              </a:spcBef>
            </a:pPr>
            <a:endParaRPr lang="en-US" dirty="0" smtClean="0">
              <a:solidFill>
                <a:srgbClr val="FFFF00"/>
              </a:solidFill>
            </a:endParaRPr>
          </a:p>
          <a:p>
            <a:pPr>
              <a:spcBef>
                <a:spcPts val="1800"/>
              </a:spcBef>
            </a:pPr>
            <a:endParaRPr lang="en-US" dirty="0" smtClean="0">
              <a:solidFill>
                <a:srgbClr val="FFFF00"/>
              </a:solidFill>
            </a:endParaRPr>
          </a:p>
          <a:p>
            <a:pPr>
              <a:spcBef>
                <a:spcPts val="1800"/>
              </a:spcBef>
              <a:buNone/>
            </a:pPr>
            <a:r>
              <a:rPr lang="en-US" dirty="0" smtClean="0">
                <a:solidFill>
                  <a:srgbClr val="FFFF00"/>
                </a:solidFill>
              </a:rPr>
              <a:t>  </a:t>
            </a:r>
            <a:r>
              <a:rPr lang="en-US" dirty="0" smtClean="0">
                <a:solidFill>
                  <a:srgbClr val="FFFF00"/>
                </a:solidFill>
              </a:rPr>
              <a:t>There were no OSHA investigations of </a:t>
            </a:r>
            <a:r>
              <a:rPr lang="en-US" dirty="0" smtClean="0"/>
              <a:t>fatalities </a:t>
            </a:r>
            <a:r>
              <a:rPr lang="en-US" dirty="0" smtClean="0"/>
              <a:t>caused by hedgers </a:t>
            </a:r>
            <a:r>
              <a:rPr lang="en-US" dirty="0" smtClean="0"/>
              <a:t>from </a:t>
            </a:r>
            <a:r>
              <a:rPr lang="en-US" dirty="0" smtClean="0"/>
              <a:t>1990 </a:t>
            </a:r>
            <a:r>
              <a:rPr lang="en-US" dirty="0" smtClean="0"/>
              <a:t>thru </a:t>
            </a:r>
            <a:r>
              <a:rPr lang="en-US" dirty="0" smtClean="0"/>
              <a:t>2009</a:t>
            </a:r>
          </a:p>
        </p:txBody>
      </p:sp>
      <p:sp>
        <p:nvSpPr>
          <p:cNvPr id="8" name="TextBox 7"/>
          <p:cNvSpPr txBox="1"/>
          <p:nvPr/>
        </p:nvSpPr>
        <p:spPr>
          <a:xfrm>
            <a:off x="5029200" y="6553200"/>
            <a:ext cx="3962400" cy="215444"/>
          </a:xfrm>
          <a:prstGeom prst="rect">
            <a:avLst/>
          </a:prstGeom>
          <a:noFill/>
        </p:spPr>
        <p:txBody>
          <a:bodyPr wrap="square" rtlCol="0">
            <a:spAutoFit/>
          </a:bodyPr>
          <a:lstStyle/>
          <a:p>
            <a:r>
              <a:rPr lang="en-US" sz="800" dirty="0" smtClean="0"/>
              <a:t>Source: Extracted from OSHA Accident Investigation Data 1990-2009</a:t>
            </a:r>
          </a:p>
        </p:txBody>
      </p:sp>
      <p:sp>
        <p:nvSpPr>
          <p:cNvPr id="4" name="Slide Number Placeholder 3"/>
          <p:cNvSpPr>
            <a:spLocks noGrp="1"/>
          </p:cNvSpPr>
          <p:nvPr>
            <p:ph type="sldNum" sz="quarter" idx="12"/>
          </p:nvPr>
        </p:nvSpPr>
        <p:spPr/>
        <p:txBody>
          <a:bodyPr/>
          <a:lstStyle/>
          <a:p>
            <a:fld id="{90068928-E867-4D89-AEEF-CB5360DB6D2E}"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r>
              <a:rPr lang="en-US" dirty="0" smtClean="0"/>
              <a:t>Statistics on Fatalities and Injuries</a:t>
            </a:r>
            <a:endParaRPr lang="en-US" dirty="0"/>
          </a:p>
        </p:txBody>
      </p:sp>
      <p:sp>
        <p:nvSpPr>
          <p:cNvPr id="3" name="Content Placeholder 2"/>
          <p:cNvSpPr>
            <a:spLocks noGrp="1"/>
          </p:cNvSpPr>
          <p:nvPr>
            <p:ph idx="1"/>
          </p:nvPr>
        </p:nvSpPr>
        <p:spPr>
          <a:xfrm>
            <a:off x="457200" y="1447800"/>
            <a:ext cx="8229600" cy="4678363"/>
          </a:xfrm>
        </p:spPr>
        <p:txBody>
          <a:bodyPr/>
          <a:lstStyle/>
          <a:p>
            <a:pPr>
              <a:spcBef>
                <a:spcPts val="1800"/>
              </a:spcBef>
            </a:pPr>
            <a:r>
              <a:rPr lang="en-US" sz="2800" dirty="0" smtClean="0"/>
              <a:t>According to the Royal Society for the Prevention of Accidents, the top ten list of most dangerous garden tools is:</a:t>
            </a:r>
          </a:p>
          <a:p>
            <a:pPr marL="400050" lvl="1">
              <a:spcBef>
                <a:spcPts val="600"/>
              </a:spcBef>
              <a:buNone/>
            </a:pPr>
            <a:r>
              <a:rPr lang="en-US" sz="2200" dirty="0" smtClean="0"/>
              <a:t>	  1. Lawnmowers (6,500 accidents in the UK each year)</a:t>
            </a:r>
          </a:p>
          <a:p>
            <a:pPr marL="400050" lvl="1">
              <a:spcBef>
                <a:spcPts val="0"/>
              </a:spcBef>
              <a:buNone/>
            </a:pPr>
            <a:r>
              <a:rPr lang="en-US" sz="2200" dirty="0" smtClean="0"/>
              <a:t>	  2. Flowerpots (5,300)</a:t>
            </a:r>
          </a:p>
          <a:p>
            <a:pPr marL="400050" lvl="1">
              <a:spcBef>
                <a:spcPts val="0"/>
              </a:spcBef>
              <a:buNone/>
            </a:pPr>
            <a:r>
              <a:rPr lang="en-US" sz="2200" dirty="0" smtClean="0"/>
              <a:t>	  3. Secateurs and pruners (4,400)</a:t>
            </a:r>
          </a:p>
          <a:p>
            <a:pPr marL="400050" lvl="1">
              <a:spcBef>
                <a:spcPts val="0"/>
              </a:spcBef>
              <a:buNone/>
            </a:pPr>
            <a:r>
              <a:rPr lang="en-US" sz="2200" dirty="0" smtClean="0"/>
              <a:t>	  4. Spades (3,600)</a:t>
            </a:r>
          </a:p>
          <a:p>
            <a:pPr marL="400050" lvl="1">
              <a:spcBef>
                <a:spcPts val="0"/>
              </a:spcBef>
              <a:buNone/>
            </a:pPr>
            <a:r>
              <a:rPr lang="en-US" sz="2200" dirty="0" smtClean="0"/>
              <a:t>	  </a:t>
            </a:r>
            <a:r>
              <a:rPr lang="en-US" sz="2200" dirty="0" smtClean="0">
                <a:solidFill>
                  <a:srgbClr val="FFFF00"/>
                </a:solidFill>
              </a:rPr>
              <a:t>5. Electric hedge trimmers (3,100)</a:t>
            </a:r>
          </a:p>
          <a:p>
            <a:pPr marL="400050" lvl="1">
              <a:spcBef>
                <a:spcPts val="0"/>
              </a:spcBef>
              <a:buNone/>
            </a:pPr>
            <a:r>
              <a:rPr lang="en-US" sz="2200" dirty="0" smtClean="0"/>
              <a:t>	  6. Plant tubs and troughs (2,800)</a:t>
            </a:r>
          </a:p>
          <a:p>
            <a:pPr marL="400050" lvl="1">
              <a:spcBef>
                <a:spcPts val="0"/>
              </a:spcBef>
              <a:buNone/>
            </a:pPr>
            <a:r>
              <a:rPr lang="en-US" sz="2200" dirty="0" smtClean="0"/>
              <a:t>	  7. Shears (2,100)</a:t>
            </a:r>
          </a:p>
          <a:p>
            <a:pPr marL="400050" lvl="1">
              <a:spcBef>
                <a:spcPts val="0"/>
              </a:spcBef>
              <a:buNone/>
            </a:pPr>
            <a:r>
              <a:rPr lang="en-US" sz="2200" dirty="0" smtClean="0"/>
              <a:t>	  8. Garden forks (2,000)</a:t>
            </a:r>
          </a:p>
          <a:p>
            <a:pPr marL="400050" lvl="1">
              <a:spcBef>
                <a:spcPts val="0"/>
              </a:spcBef>
              <a:buNone/>
            </a:pPr>
            <a:r>
              <a:rPr lang="en-US" sz="2200" dirty="0" smtClean="0"/>
              <a:t>	  9. Hoses and sprinklers (1,900)</a:t>
            </a:r>
          </a:p>
          <a:p>
            <a:pPr marL="400050" lvl="1">
              <a:spcBef>
                <a:spcPts val="0"/>
              </a:spcBef>
              <a:buNone/>
            </a:pPr>
            <a:r>
              <a:rPr lang="en-US" sz="2200" dirty="0" smtClean="0"/>
              <a:t>	 10. Garden canes and sticks (1,800)</a:t>
            </a:r>
          </a:p>
        </p:txBody>
      </p:sp>
      <p:sp>
        <p:nvSpPr>
          <p:cNvPr id="4" name="TextBox 3"/>
          <p:cNvSpPr txBox="1"/>
          <p:nvPr/>
        </p:nvSpPr>
        <p:spPr>
          <a:xfrm>
            <a:off x="3200400" y="6519446"/>
            <a:ext cx="5943600" cy="338554"/>
          </a:xfrm>
          <a:prstGeom prst="rect">
            <a:avLst/>
          </a:prstGeom>
          <a:noFill/>
        </p:spPr>
        <p:txBody>
          <a:bodyPr wrap="square" rtlCol="0">
            <a:spAutoFit/>
          </a:bodyPr>
          <a:lstStyle/>
          <a:p>
            <a:r>
              <a:rPr lang="en-US" sz="800" dirty="0" smtClean="0"/>
              <a:t>Source: The figures are based on the Department of Trade and Industry’s Home Accident Surveillance System report 2002, http://www.rospa.com/faqs/detail.aspx?faq=222</a:t>
            </a:r>
          </a:p>
        </p:txBody>
      </p:sp>
      <p:sp>
        <p:nvSpPr>
          <p:cNvPr id="5" name="TextBox 4"/>
          <p:cNvSpPr txBox="1"/>
          <p:nvPr/>
        </p:nvSpPr>
        <p:spPr>
          <a:xfrm>
            <a:off x="5410200" y="4202668"/>
            <a:ext cx="3657600" cy="369332"/>
          </a:xfrm>
          <a:prstGeom prst="rect">
            <a:avLst/>
          </a:prstGeom>
          <a:noFill/>
        </p:spPr>
        <p:txBody>
          <a:bodyPr wrap="square" rtlCol="0">
            <a:spAutoFit/>
          </a:bodyPr>
          <a:lstStyle/>
          <a:p>
            <a:r>
              <a:rPr lang="en-US" dirty="0" smtClean="0">
                <a:solidFill>
                  <a:srgbClr val="FFFF00"/>
                </a:solidFill>
              </a:rPr>
              <a:t>9.3% </a:t>
            </a:r>
            <a:r>
              <a:rPr lang="en-US" dirty="0" smtClean="0"/>
              <a:t>of the total listed accidents </a:t>
            </a:r>
            <a:endParaRPr lang="en-US" dirty="0"/>
          </a:p>
        </p:txBody>
      </p:sp>
      <p:sp>
        <p:nvSpPr>
          <p:cNvPr id="6" name="Slide Number Placeholder 5"/>
          <p:cNvSpPr>
            <a:spLocks noGrp="1"/>
          </p:cNvSpPr>
          <p:nvPr>
            <p:ph type="sldNum" sz="quarter" idx="12"/>
          </p:nvPr>
        </p:nvSpPr>
        <p:spPr/>
        <p:txBody>
          <a:bodyPr/>
          <a:lstStyle/>
          <a:p>
            <a:fld id="{90068928-E867-4D89-AEEF-CB5360DB6D2E}"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OSHA</a:t>
            </a:r>
            <a:r>
              <a:rPr lang="en-US" dirty="0" smtClean="0"/>
              <a:t> Regulations</a:t>
            </a:r>
            <a:endParaRPr lang="en-US" dirty="0"/>
          </a:p>
        </p:txBody>
      </p:sp>
      <p:sp>
        <p:nvSpPr>
          <p:cNvPr id="3" name="Content Placeholder 2"/>
          <p:cNvSpPr>
            <a:spLocks noGrp="1"/>
          </p:cNvSpPr>
          <p:nvPr>
            <p:ph idx="1"/>
          </p:nvPr>
        </p:nvSpPr>
        <p:spPr>
          <a:xfrm>
            <a:off x="457200" y="1371600"/>
            <a:ext cx="8534400" cy="4754563"/>
          </a:xfrm>
        </p:spPr>
        <p:txBody>
          <a:bodyPr/>
          <a:lstStyle/>
          <a:p>
            <a:pPr>
              <a:spcBef>
                <a:spcPts val="600"/>
              </a:spcBef>
            </a:pPr>
            <a:r>
              <a:rPr lang="en-US" sz="2800" dirty="0" smtClean="0">
                <a:latin typeface="Arial" charset="0"/>
                <a:cs typeface="Arial" charset="0"/>
                <a:sym typeface="Arial" charset="0"/>
              </a:rPr>
              <a:t>No OSHA regulations are </a:t>
            </a:r>
            <a:r>
              <a:rPr lang="en-US" sz="2800" dirty="0" smtClean="0">
                <a:solidFill>
                  <a:srgbClr val="FFFF00"/>
                </a:solidFill>
                <a:latin typeface="Arial" charset="0"/>
                <a:cs typeface="Arial" charset="0"/>
                <a:sym typeface="Arial" charset="0"/>
              </a:rPr>
              <a:t>specifically </a:t>
            </a:r>
            <a:r>
              <a:rPr lang="en-US" sz="2800" dirty="0" smtClean="0">
                <a:latin typeface="Arial" charset="0"/>
                <a:cs typeface="Arial" charset="0"/>
                <a:sym typeface="Arial" charset="0"/>
              </a:rPr>
              <a:t>related </a:t>
            </a:r>
            <a:r>
              <a:rPr lang="en-US" sz="2800" dirty="0" smtClean="0">
                <a:latin typeface="Arial" charset="0"/>
                <a:cs typeface="Arial" charset="0"/>
                <a:sym typeface="Arial" charset="0"/>
              </a:rPr>
              <a:t>to hedgers.</a:t>
            </a:r>
          </a:p>
          <a:p>
            <a:pPr>
              <a:spcBef>
                <a:spcPts val="600"/>
              </a:spcBef>
            </a:pPr>
            <a:r>
              <a:rPr lang="en-US" sz="2800" dirty="0" smtClean="0">
                <a:latin typeface="Arial" charset="0"/>
                <a:cs typeface="Arial" charset="0"/>
                <a:sym typeface="Arial" charset="0"/>
              </a:rPr>
              <a:t>Some regulations </a:t>
            </a:r>
            <a:r>
              <a:rPr lang="en-US" sz="2800" dirty="0" smtClean="0">
                <a:solidFill>
                  <a:srgbClr val="FFFF00"/>
                </a:solidFill>
                <a:latin typeface="Arial" charset="0"/>
                <a:cs typeface="Arial" charset="0"/>
                <a:sym typeface="Arial" charset="0"/>
              </a:rPr>
              <a:t>indirectly</a:t>
            </a:r>
            <a:r>
              <a:rPr lang="en-US" sz="2800" dirty="0" smtClean="0">
                <a:latin typeface="Arial" charset="0"/>
                <a:cs typeface="Arial" charset="0"/>
                <a:sym typeface="Arial" charset="0"/>
              </a:rPr>
              <a:t> related to hedger include: </a:t>
            </a:r>
          </a:p>
          <a:p>
            <a:pPr lvl="1">
              <a:spcBef>
                <a:spcPts val="600"/>
              </a:spcBef>
            </a:pPr>
            <a:r>
              <a:rPr lang="en-US" sz="2200" dirty="0" smtClean="0">
                <a:latin typeface="Arial" charset="0"/>
                <a:cs typeface="Arial" charset="0"/>
                <a:sym typeface="Arial" charset="0"/>
              </a:rPr>
              <a:t>Regulations about </a:t>
            </a:r>
            <a:r>
              <a:rPr lang="en-US" sz="2200" dirty="0" smtClean="0">
                <a:solidFill>
                  <a:srgbClr val="FF0000"/>
                </a:solidFill>
                <a:latin typeface="Arial" charset="0"/>
                <a:cs typeface="Arial" charset="0"/>
                <a:sym typeface="Arial" charset="0"/>
              </a:rPr>
              <a:t>PPE requirements    </a:t>
            </a:r>
            <a:r>
              <a:rPr lang="en-US" sz="2200" dirty="0" smtClean="0">
                <a:latin typeface="Arial" charset="0"/>
                <a:cs typeface="Arial" charset="0"/>
                <a:sym typeface="Arial" charset="0"/>
              </a:rPr>
              <a:t>(</a:t>
            </a:r>
            <a:r>
              <a:rPr lang="en-US" sz="2200" dirty="0" smtClean="0">
                <a:latin typeface="Arial" charset="0"/>
                <a:cs typeface="Arial" charset="0"/>
                <a:sym typeface="Arial" charset="0"/>
              </a:rPr>
              <a:t>i.e., </a:t>
            </a:r>
            <a:r>
              <a:rPr lang="en-US" sz="2200" dirty="0" smtClean="0"/>
              <a:t>1926.102 - Eye and face protection</a:t>
            </a:r>
            <a:r>
              <a:rPr lang="en-US" sz="2200" dirty="0" smtClean="0">
                <a:latin typeface="Arial" charset="0"/>
                <a:cs typeface="Arial" charset="0"/>
                <a:sym typeface="Arial" charset="0"/>
              </a:rPr>
              <a:t>).</a:t>
            </a:r>
          </a:p>
          <a:p>
            <a:pPr lvl="1">
              <a:spcBef>
                <a:spcPts val="600"/>
              </a:spcBef>
            </a:pPr>
            <a:r>
              <a:rPr lang="en-US" sz="2200" dirty="0" smtClean="0"/>
              <a:t>Regulations about </a:t>
            </a:r>
            <a:r>
              <a:rPr lang="en-US" sz="2200" dirty="0" smtClean="0">
                <a:solidFill>
                  <a:srgbClr val="FF0000"/>
                </a:solidFill>
              </a:rPr>
              <a:t>fuel storage  </a:t>
            </a:r>
            <a:r>
              <a:rPr lang="en-US" sz="2200" dirty="0" smtClean="0">
                <a:solidFill>
                  <a:srgbClr val="FF0000"/>
                </a:solidFill>
              </a:rPr>
              <a:t> </a:t>
            </a:r>
            <a:r>
              <a:rPr lang="en-US" sz="2200" dirty="0" smtClean="0"/>
              <a:t>(i.e., 1926.152 – Flammable and Combustible Liquids).</a:t>
            </a:r>
          </a:p>
          <a:p>
            <a:pPr lvl="1">
              <a:spcBef>
                <a:spcPts val="600"/>
              </a:spcBef>
            </a:pPr>
            <a:r>
              <a:rPr lang="en-US" sz="2200" dirty="0" smtClean="0">
                <a:latin typeface="Arial" charset="0"/>
                <a:cs typeface="Arial" charset="0"/>
                <a:sym typeface="Arial" charset="0"/>
              </a:rPr>
              <a:t>Regulation about </a:t>
            </a:r>
            <a:r>
              <a:rPr lang="en-US" sz="2200" dirty="0" smtClean="0">
                <a:solidFill>
                  <a:srgbClr val="FF0000"/>
                </a:solidFill>
                <a:latin typeface="Arial" charset="0"/>
                <a:cs typeface="Arial" charset="0"/>
                <a:sym typeface="Arial" charset="0"/>
              </a:rPr>
              <a:t>Power-handed tools   </a:t>
            </a:r>
            <a:r>
              <a:rPr lang="en-US" sz="2200" dirty="0" smtClean="0">
                <a:latin typeface="Arial" charset="0"/>
                <a:cs typeface="Arial" charset="0"/>
                <a:sym typeface="Arial" charset="0"/>
              </a:rPr>
              <a:t>(</a:t>
            </a:r>
            <a:r>
              <a:rPr lang="en-US" sz="2200" dirty="0" smtClean="0">
                <a:latin typeface="Arial" charset="0"/>
                <a:cs typeface="Arial" charset="0"/>
                <a:sym typeface="Arial" charset="0"/>
              </a:rPr>
              <a:t>i.e., </a:t>
            </a:r>
            <a:r>
              <a:rPr lang="en-US" sz="2200" dirty="0" smtClean="0"/>
              <a:t>1926.302 - Power-operated hand tools</a:t>
            </a:r>
            <a:r>
              <a:rPr lang="en-US" sz="2200" dirty="0" smtClean="0">
                <a:latin typeface="Arial" charset="0"/>
                <a:cs typeface="Arial" charset="0"/>
                <a:sym typeface="Arial" charset="0"/>
              </a:rPr>
              <a:t>).</a:t>
            </a:r>
          </a:p>
          <a:p>
            <a:pPr lvl="1">
              <a:spcBef>
                <a:spcPts val="600"/>
              </a:spcBef>
            </a:pPr>
            <a:r>
              <a:rPr lang="en-US" sz="2200" dirty="0" smtClean="0">
                <a:latin typeface="Arial" charset="0"/>
                <a:cs typeface="Arial" charset="0"/>
                <a:sym typeface="Arial" charset="0"/>
              </a:rPr>
              <a:t>Regulations about </a:t>
            </a:r>
            <a:r>
              <a:rPr lang="en-US" sz="2200" dirty="0" smtClean="0">
                <a:solidFill>
                  <a:srgbClr val="FF0000"/>
                </a:solidFill>
                <a:latin typeface="Arial" charset="0"/>
                <a:cs typeface="Arial" charset="0"/>
                <a:sym typeface="Arial" charset="0"/>
              </a:rPr>
              <a:t>electricity and electric cords  </a:t>
            </a:r>
            <a:r>
              <a:rPr lang="en-US" sz="2200" dirty="0" smtClean="0">
                <a:latin typeface="Arial" charset="0"/>
                <a:cs typeface="Arial" charset="0"/>
                <a:sym typeface="Arial" charset="0"/>
              </a:rPr>
              <a:t>(</a:t>
            </a:r>
            <a:r>
              <a:rPr lang="en-US" sz="2200" dirty="0" smtClean="0">
                <a:latin typeface="Arial" charset="0"/>
                <a:cs typeface="Arial" charset="0"/>
                <a:sym typeface="Arial" charset="0"/>
              </a:rPr>
              <a:t>i.e., </a:t>
            </a:r>
            <a:r>
              <a:rPr lang="en-US" sz="2200" dirty="0" smtClean="0"/>
              <a:t>1926 Subpart K - Electrical</a:t>
            </a:r>
            <a:r>
              <a:rPr lang="en-US" sz="2200" dirty="0" smtClean="0">
                <a:latin typeface="Arial" charset="0"/>
                <a:cs typeface="Arial" charset="0"/>
                <a:sym typeface="Arial" charset="0"/>
              </a:rPr>
              <a:t>).</a:t>
            </a:r>
          </a:p>
        </p:txBody>
      </p:sp>
      <p:sp>
        <p:nvSpPr>
          <p:cNvPr id="4" name="Slide Number Placeholder 3"/>
          <p:cNvSpPr>
            <a:spLocks noGrp="1"/>
          </p:cNvSpPr>
          <p:nvPr>
            <p:ph type="sldNum" sz="quarter" idx="12"/>
          </p:nvPr>
        </p:nvSpPr>
        <p:spPr/>
        <p:txBody>
          <a:bodyPr/>
          <a:lstStyle/>
          <a:p>
            <a:fld id="{90068928-E867-4D89-AEEF-CB5360DB6D2E}"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a:xfrm>
            <a:off x="152400" y="1447801"/>
            <a:ext cx="8534400" cy="3429000"/>
          </a:xfrm>
        </p:spPr>
        <p:txBody>
          <a:bodyPr/>
          <a:lstStyle/>
          <a:p>
            <a:pPr marL="889000" eaLnBrk="1" hangingPunct="1">
              <a:buNone/>
            </a:pPr>
            <a:r>
              <a:rPr lang="en-US" dirty="0" smtClean="0">
                <a:latin typeface="Arial" charset="0"/>
                <a:cs typeface="Arial" charset="0"/>
                <a:sym typeface="Arial" charset="0"/>
              </a:rPr>
              <a:t>Standard PPE includes but </a:t>
            </a:r>
            <a:r>
              <a:rPr lang="en-US" dirty="0" smtClean="0">
                <a:latin typeface="Arial" charset="0"/>
                <a:cs typeface="Arial" charset="0"/>
                <a:sym typeface="Arial" charset="0"/>
              </a:rPr>
              <a:t>is not </a:t>
            </a:r>
            <a:r>
              <a:rPr lang="en-US" dirty="0" smtClean="0">
                <a:latin typeface="Arial" charset="0"/>
                <a:cs typeface="Arial" charset="0"/>
                <a:sym typeface="Arial" charset="0"/>
              </a:rPr>
              <a:t>limited to:</a:t>
            </a:r>
            <a:endParaRPr lang="en-US" dirty="0" smtClean="0">
              <a:latin typeface="Arial" charset="0"/>
              <a:sym typeface="Arial" charset="0"/>
            </a:endParaRPr>
          </a:p>
          <a:p>
            <a:pPr lvl="1"/>
            <a:r>
              <a:rPr lang="en-US" sz="2600" dirty="0" smtClean="0"/>
              <a:t>Safety glasses.</a:t>
            </a:r>
          </a:p>
          <a:p>
            <a:pPr lvl="1"/>
            <a:r>
              <a:rPr lang="en-US" sz="2600" dirty="0" smtClean="0"/>
              <a:t>Hearing protection, e.g. ear muffs.</a:t>
            </a:r>
          </a:p>
          <a:p>
            <a:pPr lvl="1"/>
            <a:r>
              <a:rPr lang="en-US" sz="2600" dirty="0" smtClean="0"/>
              <a:t>Heavy-duty gloves.</a:t>
            </a:r>
          </a:p>
          <a:p>
            <a:pPr lvl="1"/>
            <a:r>
              <a:rPr lang="en-US" sz="2600" dirty="0" smtClean="0"/>
              <a:t>Sturdy shoes with non-slip soles.</a:t>
            </a:r>
          </a:p>
          <a:p>
            <a:pPr lvl="1"/>
            <a:r>
              <a:rPr lang="en-US" sz="2600" dirty="0" smtClean="0"/>
              <a:t>Sturdy clothing </a:t>
            </a:r>
            <a:r>
              <a:rPr lang="en-US" sz="2600" dirty="0" smtClean="0"/>
              <a:t>that allows complete </a:t>
            </a:r>
            <a:r>
              <a:rPr lang="en-US" sz="2600" dirty="0" smtClean="0"/>
              <a:t>freedom of movement.</a:t>
            </a:r>
            <a:endParaRPr lang="en-US" sz="2600" dirty="0"/>
          </a:p>
        </p:txBody>
      </p:sp>
      <p:pic>
        <p:nvPicPr>
          <p:cNvPr id="4104" name="Picture 8" descr="C:\Documents and Settings\jiahu\桌面\8011 Aviator Glove.jpg"/>
          <p:cNvPicPr>
            <a:picLocks noChangeAspect="1" noChangeArrowheads="1"/>
          </p:cNvPicPr>
          <p:nvPr/>
        </p:nvPicPr>
        <p:blipFill>
          <a:blip r:embed="rId2" cstate="print"/>
          <a:srcRect/>
          <a:stretch>
            <a:fillRect/>
          </a:stretch>
        </p:blipFill>
        <p:spPr bwMode="auto">
          <a:xfrm>
            <a:off x="2590800" y="5105400"/>
            <a:ext cx="1524000" cy="1341120"/>
          </a:xfrm>
          <a:prstGeom prst="rect">
            <a:avLst/>
          </a:prstGeom>
          <a:noFill/>
        </p:spPr>
      </p:pic>
      <p:pic>
        <p:nvPicPr>
          <p:cNvPr id="4105" name="Picture 9" descr="C:\Documents and Settings\jiahu\桌面\bergerfigure2.jpg"/>
          <p:cNvPicPr>
            <a:picLocks noChangeAspect="1" noChangeArrowheads="1"/>
          </p:cNvPicPr>
          <p:nvPr/>
        </p:nvPicPr>
        <p:blipFill>
          <a:blip r:embed="rId3" cstate="print"/>
          <a:srcRect/>
          <a:stretch>
            <a:fillRect/>
          </a:stretch>
        </p:blipFill>
        <p:spPr bwMode="auto">
          <a:xfrm>
            <a:off x="762000" y="5105400"/>
            <a:ext cx="1476227" cy="1279525"/>
          </a:xfrm>
          <a:prstGeom prst="rect">
            <a:avLst/>
          </a:prstGeom>
          <a:noFill/>
        </p:spPr>
      </p:pic>
      <p:pic>
        <p:nvPicPr>
          <p:cNvPr id="4106" name="Picture 10" descr="C:\Documents and Settings\jiahu\桌面\20101012hedgetrimmer.jpg"/>
          <p:cNvPicPr>
            <a:picLocks noChangeAspect="1" noChangeArrowheads="1"/>
          </p:cNvPicPr>
          <p:nvPr/>
        </p:nvPicPr>
        <p:blipFill>
          <a:blip r:embed="rId4" cstate="print"/>
          <a:srcRect/>
          <a:stretch>
            <a:fillRect/>
          </a:stretch>
        </p:blipFill>
        <p:spPr bwMode="auto">
          <a:xfrm>
            <a:off x="4572000" y="5105400"/>
            <a:ext cx="1600200" cy="1276350"/>
          </a:xfrm>
          <a:prstGeom prst="rect">
            <a:avLst/>
          </a:prstGeom>
          <a:noFill/>
        </p:spPr>
      </p:pic>
      <p:pic>
        <p:nvPicPr>
          <p:cNvPr id="13" name="Picture 2" descr="C:\Documents and Settings\jiahu\桌面\2011-03-20_024316.png"/>
          <p:cNvPicPr>
            <a:picLocks noChangeAspect="1" noChangeArrowheads="1"/>
          </p:cNvPicPr>
          <p:nvPr/>
        </p:nvPicPr>
        <p:blipFill>
          <a:blip r:embed="rId5" cstate="print"/>
          <a:srcRect/>
          <a:stretch>
            <a:fillRect/>
          </a:stretch>
        </p:blipFill>
        <p:spPr bwMode="auto">
          <a:xfrm>
            <a:off x="6705600" y="5105400"/>
            <a:ext cx="2014759" cy="1290638"/>
          </a:xfrm>
          <a:prstGeom prst="rect">
            <a:avLst/>
          </a:prstGeom>
          <a:noFill/>
        </p:spPr>
      </p:pic>
      <p:sp>
        <p:nvSpPr>
          <p:cNvPr id="4" name="Slide Number Placeholder 3"/>
          <p:cNvSpPr>
            <a:spLocks noGrp="1"/>
          </p:cNvSpPr>
          <p:nvPr>
            <p:ph type="sldNum" sz="quarter" idx="12"/>
          </p:nvPr>
        </p:nvSpPr>
        <p:spPr/>
        <p:txBody>
          <a:bodyPr/>
          <a:lstStyle/>
          <a:p>
            <a:fld id="{90068928-E867-4D89-AEEF-CB5360DB6D2E}"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checkerboard(across)">
                                      <p:cBhvr>
                                        <p:cTn id="27" dur="500"/>
                                        <p:tgtEl>
                                          <p:spTgt spid="4105"/>
                                        </p:tgtEl>
                                      </p:cBhvr>
                                    </p:animEffect>
                                  </p:childTnLst>
                                </p:cTn>
                              </p:par>
                              <p:par>
                                <p:cTn id="28" presetID="5" presetClass="entr" presetSubtype="10" fill="hold" nodeType="withEffect">
                                  <p:stCondLst>
                                    <p:cond delay="0"/>
                                  </p:stCondLst>
                                  <p:childTnLst>
                                    <p:set>
                                      <p:cBhvr>
                                        <p:cTn id="29" dur="1" fill="hold">
                                          <p:stCondLst>
                                            <p:cond delay="0"/>
                                          </p:stCondLst>
                                        </p:cTn>
                                        <p:tgtEl>
                                          <p:spTgt spid="4104"/>
                                        </p:tgtEl>
                                        <p:attrNameLst>
                                          <p:attrName>style.visibility</p:attrName>
                                        </p:attrNameLst>
                                      </p:cBhvr>
                                      <p:to>
                                        <p:strVal val="visible"/>
                                      </p:to>
                                    </p:set>
                                    <p:animEffect transition="in" filter="checkerboard(across)">
                                      <p:cBhvr>
                                        <p:cTn id="30" dur="500"/>
                                        <p:tgtEl>
                                          <p:spTgt spid="4104"/>
                                        </p:tgtEl>
                                      </p:cBhvr>
                                    </p:animEffect>
                                  </p:childTnLst>
                                </p:cTn>
                              </p:par>
                              <p:par>
                                <p:cTn id="31" presetID="5" presetClass="entr" presetSubtype="10" fill="hold" nodeType="withEffect">
                                  <p:stCondLst>
                                    <p:cond delay="0"/>
                                  </p:stCondLst>
                                  <p:childTnLst>
                                    <p:set>
                                      <p:cBhvr>
                                        <p:cTn id="32" dur="1" fill="hold">
                                          <p:stCondLst>
                                            <p:cond delay="0"/>
                                          </p:stCondLst>
                                        </p:cTn>
                                        <p:tgtEl>
                                          <p:spTgt spid="4106"/>
                                        </p:tgtEl>
                                        <p:attrNameLst>
                                          <p:attrName>style.visibility</p:attrName>
                                        </p:attrNameLst>
                                      </p:cBhvr>
                                      <p:to>
                                        <p:strVal val="visible"/>
                                      </p:to>
                                    </p:set>
                                    <p:animEffect transition="in" filter="checkerboard(across)">
                                      <p:cBhvr>
                                        <p:cTn id="33" dur="500"/>
                                        <p:tgtEl>
                                          <p:spTgt spid="4106"/>
                                        </p:tgtEl>
                                      </p:cBhvr>
                                    </p:animEffect>
                                  </p:childTnLst>
                                </p:cTn>
                              </p:par>
                              <p:par>
                                <p:cTn id="34" presetID="5"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p:txBody>
          <a:bodyPr/>
          <a:lstStyle/>
          <a:p>
            <a:r>
              <a:rPr lang="en-US" dirty="0" smtClean="0"/>
              <a:t>The precaution measures should focus on reducing the hazards from </a:t>
            </a:r>
            <a:r>
              <a:rPr lang="en-US" dirty="0" smtClean="0">
                <a:solidFill>
                  <a:srgbClr val="FFFF00"/>
                </a:solidFill>
              </a:rPr>
              <a:t>blades</a:t>
            </a:r>
            <a:r>
              <a:rPr lang="en-US" dirty="0" smtClean="0"/>
              <a:t> </a:t>
            </a:r>
            <a:r>
              <a:rPr lang="en-US" dirty="0" smtClean="0"/>
              <a:t>and the  </a:t>
            </a:r>
            <a:r>
              <a:rPr lang="en-US" dirty="0" smtClean="0">
                <a:solidFill>
                  <a:srgbClr val="FFFF00"/>
                </a:solidFill>
              </a:rPr>
              <a:t>power source</a:t>
            </a:r>
            <a:r>
              <a:rPr lang="en-US" dirty="0" smtClean="0"/>
              <a:t> (electricity or gas).</a:t>
            </a:r>
          </a:p>
          <a:p>
            <a:endParaRPr lang="en-US" dirty="0" smtClean="0"/>
          </a:p>
          <a:p>
            <a:r>
              <a:rPr lang="en-US" dirty="0" smtClean="0"/>
              <a:t>Follow the good practices at </a:t>
            </a:r>
            <a:r>
              <a:rPr lang="en-US" dirty="0" smtClean="0">
                <a:solidFill>
                  <a:srgbClr val="FFFF00"/>
                </a:solidFill>
              </a:rPr>
              <a:t>each</a:t>
            </a:r>
            <a:r>
              <a:rPr lang="en-US" dirty="0" smtClean="0"/>
              <a:t> stage of the hedger operation.</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0068928-E867-4D89-AEEF-CB5360DB6D2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Before Starting:</a:t>
            </a:r>
          </a:p>
          <a:p>
            <a:pPr lvl="1"/>
            <a:r>
              <a:rPr lang="en-US" dirty="0" smtClean="0"/>
              <a:t>Develop Job Hazard Analysis Form to identify the potential hazards.</a:t>
            </a:r>
          </a:p>
          <a:p>
            <a:pPr lvl="1"/>
            <a:r>
              <a:rPr lang="en-US" dirty="0" smtClean="0"/>
              <a:t>Conduct job </a:t>
            </a:r>
            <a:r>
              <a:rPr lang="en-US" dirty="0" smtClean="0"/>
              <a:t>training </a:t>
            </a:r>
            <a:r>
              <a:rPr lang="en-US" dirty="0" smtClean="0"/>
              <a:t>before doing the task.</a:t>
            </a:r>
          </a:p>
          <a:p>
            <a:pPr lvl="1"/>
            <a:r>
              <a:rPr lang="en-US" dirty="0" smtClean="0"/>
              <a:t>Ensure the power tool is properly assembled. </a:t>
            </a:r>
          </a:p>
          <a:p>
            <a:pPr lvl="1"/>
            <a:r>
              <a:rPr lang="en-US" dirty="0" smtClean="0">
                <a:solidFill>
                  <a:srgbClr val="FFFF00"/>
                </a:solidFill>
              </a:rPr>
              <a:t>Do not</a:t>
            </a:r>
            <a:r>
              <a:rPr lang="en-US" dirty="0" smtClean="0"/>
              <a:t> operate the power tool if it is damaged or not properly assembled.</a:t>
            </a:r>
          </a:p>
          <a:p>
            <a:endParaRPr lang="en-US" dirty="0"/>
          </a:p>
        </p:txBody>
      </p:sp>
      <p:sp>
        <p:nvSpPr>
          <p:cNvPr id="4" name="Slide Number Placeholder 3"/>
          <p:cNvSpPr>
            <a:spLocks noGrp="1"/>
          </p:cNvSpPr>
          <p:nvPr>
            <p:ph type="sldNum" sz="quarter" idx="12"/>
          </p:nvPr>
        </p:nvSpPr>
        <p:spPr/>
        <p:txBody>
          <a:bodyPr/>
          <a:lstStyle/>
          <a:p>
            <a:fld id="{90068928-E867-4D89-AEEF-CB5360DB6D2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Holding the hedgers:</a:t>
            </a:r>
          </a:p>
          <a:p>
            <a:pPr lvl="1"/>
            <a:r>
              <a:rPr lang="en-US" dirty="0" smtClean="0">
                <a:solidFill>
                  <a:srgbClr val="FFFF00"/>
                </a:solidFill>
              </a:rPr>
              <a:t>Always</a:t>
            </a:r>
            <a:r>
              <a:rPr lang="en-US" dirty="0" smtClean="0"/>
              <a:t> hold the unit firmly with both hands on the handles. Wrap fingers and thumbs around the handles.</a:t>
            </a:r>
          </a:p>
          <a:p>
            <a:pPr lvl="1"/>
            <a:r>
              <a:rPr lang="en-US" dirty="0" smtClean="0"/>
              <a:t>Have secure footing and hold the hedger to keep the blades away from the body.</a:t>
            </a:r>
          </a:p>
          <a:p>
            <a:endParaRPr lang="en-US" dirty="0"/>
          </a:p>
        </p:txBody>
      </p:sp>
      <p:sp>
        <p:nvSpPr>
          <p:cNvPr id="4" name="Slide Number Placeholder 3"/>
          <p:cNvSpPr>
            <a:spLocks noGrp="1"/>
          </p:cNvSpPr>
          <p:nvPr>
            <p:ph type="sldNum" sz="quarter" idx="12"/>
          </p:nvPr>
        </p:nvSpPr>
        <p:spPr/>
        <p:txBody>
          <a:bodyPr/>
          <a:lstStyle/>
          <a:p>
            <a:fld id="{90068928-E867-4D89-AEEF-CB5360DB6D2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smtClean="0">
                <a:solidFill>
                  <a:srgbClr val="FFFF00"/>
                </a:solidFill>
              </a:rPr>
              <a:t>During operation:</a:t>
            </a:r>
          </a:p>
          <a:p>
            <a:pPr lvl="1"/>
            <a:r>
              <a:rPr lang="en-US" dirty="0" smtClean="0"/>
              <a:t>check the other side of the hedge before starting work.</a:t>
            </a:r>
          </a:p>
          <a:p>
            <a:pPr lvl="1"/>
            <a:r>
              <a:rPr lang="en-US" dirty="0" smtClean="0"/>
              <a:t>Watch the cutting blades at all times.</a:t>
            </a:r>
          </a:p>
          <a:p>
            <a:pPr lvl="1"/>
            <a:r>
              <a:rPr lang="en-US" dirty="0" smtClean="0"/>
              <a:t>Take special care in </a:t>
            </a:r>
            <a:r>
              <a:rPr lang="en-US" dirty="0" smtClean="0">
                <a:solidFill>
                  <a:srgbClr val="FFFF00"/>
                </a:solidFill>
              </a:rPr>
              <a:t>slippery conditions</a:t>
            </a:r>
            <a:r>
              <a:rPr lang="en-US" dirty="0" smtClean="0"/>
              <a:t>.</a:t>
            </a:r>
          </a:p>
          <a:p>
            <a:pPr lvl="1"/>
            <a:r>
              <a:rPr lang="en-US" dirty="0" smtClean="0"/>
              <a:t>Clear away fallen branches, </a:t>
            </a:r>
            <a:r>
              <a:rPr lang="en-US" dirty="0" smtClean="0"/>
              <a:t>scrubs </a:t>
            </a:r>
            <a:r>
              <a:rPr lang="en-US" dirty="0" smtClean="0"/>
              <a:t>and cuttings.</a:t>
            </a:r>
          </a:p>
          <a:p>
            <a:pPr lvl="1"/>
            <a:r>
              <a:rPr lang="en-US" dirty="0" smtClean="0">
                <a:latin typeface="Arial" charset="0"/>
                <a:cs typeface="Arial" charset="0"/>
                <a:sym typeface="Arial" charset="0"/>
              </a:rPr>
              <a:t>keep electric cords clear of moving blades</a:t>
            </a:r>
          </a:p>
          <a:p>
            <a:pPr lvl="1"/>
            <a:r>
              <a:rPr lang="en-US" dirty="0" smtClean="0"/>
              <a:t>Do not use </a:t>
            </a:r>
            <a:r>
              <a:rPr lang="en-US" dirty="0" smtClean="0"/>
              <a:t>electric hedgers in the rain or </a:t>
            </a:r>
            <a:r>
              <a:rPr lang="en-US" dirty="0" smtClean="0"/>
              <a:t>if standing </a:t>
            </a:r>
            <a:r>
              <a:rPr lang="en-US" dirty="0" smtClean="0"/>
              <a:t>near water.</a:t>
            </a:r>
            <a:endParaRPr lang="en-US" dirty="0" smtClean="0">
              <a:latin typeface="Arial" charset="0"/>
              <a:cs typeface="Arial" charset="0"/>
              <a:sym typeface="Arial" charset="0"/>
            </a:endParaRPr>
          </a:p>
        </p:txBody>
      </p:sp>
      <p:sp>
        <p:nvSpPr>
          <p:cNvPr id="4" name="Slide Number Placeholder 3"/>
          <p:cNvSpPr>
            <a:spLocks noGrp="1"/>
          </p:cNvSpPr>
          <p:nvPr>
            <p:ph type="sldNum" sz="quarter" idx="12"/>
          </p:nvPr>
        </p:nvSpPr>
        <p:spPr/>
        <p:txBody>
          <a:bodyPr/>
          <a:lstStyle/>
          <a:p>
            <a:fld id="{90068928-E867-4D89-AEEF-CB5360DB6D2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During operation:</a:t>
            </a:r>
          </a:p>
          <a:p>
            <a:pPr lvl="1"/>
            <a:r>
              <a:rPr lang="en-US" dirty="0" smtClean="0">
                <a:latin typeface="Arial" charset="0"/>
                <a:cs typeface="Arial" charset="0"/>
                <a:sym typeface="Arial" charset="0"/>
              </a:rPr>
              <a:t>Do not </a:t>
            </a:r>
            <a:r>
              <a:rPr lang="en-US" dirty="0" smtClean="0">
                <a:latin typeface="Arial" charset="0"/>
                <a:cs typeface="Arial" charset="0"/>
                <a:sym typeface="Arial" charset="0"/>
              </a:rPr>
              <a:t>over-fill </a:t>
            </a:r>
            <a:r>
              <a:rPr lang="en-US" dirty="0" smtClean="0">
                <a:latin typeface="Arial" charset="0"/>
                <a:cs typeface="Arial" charset="0"/>
                <a:sym typeface="Arial" charset="0"/>
              </a:rPr>
              <a:t>the gas tank on the hedge trimmer (</a:t>
            </a:r>
            <a:r>
              <a:rPr lang="en-US" dirty="0" smtClean="0">
                <a:solidFill>
                  <a:srgbClr val="FFFF00"/>
                </a:solidFill>
                <a:latin typeface="Arial" charset="0"/>
                <a:cs typeface="Arial" charset="0"/>
                <a:sym typeface="Arial" charset="0"/>
              </a:rPr>
              <a:t>gas-powered</a:t>
            </a:r>
            <a:r>
              <a:rPr lang="en-US" dirty="0" smtClean="0">
                <a:latin typeface="Arial" charset="0"/>
                <a:cs typeface="Arial" charset="0"/>
                <a:sym typeface="Arial" charset="0"/>
              </a:rPr>
              <a:t> hedgers)</a:t>
            </a:r>
          </a:p>
          <a:p>
            <a:pPr lvl="1"/>
            <a:r>
              <a:rPr lang="en-US" dirty="0" smtClean="0">
                <a:latin typeface="Arial" charset="0"/>
                <a:cs typeface="Arial" charset="0"/>
                <a:sym typeface="Arial" charset="0"/>
              </a:rPr>
              <a:t>Wipe away excess fuel that may have spilled while fueling the trimmer (</a:t>
            </a:r>
            <a:r>
              <a:rPr lang="en-US" dirty="0" smtClean="0">
                <a:solidFill>
                  <a:srgbClr val="FFFF00"/>
                </a:solidFill>
                <a:latin typeface="Arial" charset="0"/>
                <a:cs typeface="Arial" charset="0"/>
                <a:sym typeface="Arial" charset="0"/>
              </a:rPr>
              <a:t>gas-powered</a:t>
            </a:r>
            <a:r>
              <a:rPr lang="en-US" dirty="0" smtClean="0">
                <a:latin typeface="Arial" charset="0"/>
                <a:cs typeface="Arial" charset="0"/>
                <a:sym typeface="Arial" charset="0"/>
              </a:rPr>
              <a:t> hedgers</a:t>
            </a:r>
            <a:r>
              <a:rPr lang="en-US" dirty="0" smtClean="0">
                <a:latin typeface="Arial" charset="0"/>
                <a:cs typeface="Arial" charset="0"/>
                <a:sym typeface="Arial" charset="0"/>
              </a:rPr>
              <a:t>)</a:t>
            </a:r>
          </a:p>
          <a:p>
            <a:pPr lvl="1"/>
            <a:r>
              <a:rPr lang="en-US" dirty="0" smtClean="0">
                <a:latin typeface="Arial" charset="0"/>
                <a:cs typeface="Arial" charset="0"/>
                <a:sym typeface="Arial" charset="0"/>
              </a:rPr>
              <a:t>Take frequent breaks</a:t>
            </a:r>
          </a:p>
          <a:p>
            <a:pPr lvl="1"/>
            <a:r>
              <a:rPr lang="en-US" smtClean="0">
                <a:latin typeface="Arial" charset="0"/>
                <a:cs typeface="Arial" charset="0"/>
                <a:sym typeface="Arial" charset="0"/>
              </a:rPr>
              <a:t>Maintain hydration</a:t>
            </a:r>
            <a:endParaRPr lang="en-US" dirty="0" smtClean="0">
              <a:latin typeface="Arial" charset="0"/>
              <a:cs typeface="Arial" charset="0"/>
              <a:sym typeface="Arial" charset="0"/>
            </a:endParaRPr>
          </a:p>
          <a:p>
            <a:pPr lvl="1">
              <a:buNone/>
            </a:pPr>
            <a:endParaRPr lang="en-US" dirty="0" smtClean="0">
              <a:latin typeface="Arial" charset="0"/>
              <a:cs typeface="Arial" charset="0"/>
              <a:sym typeface="Arial" charset="0"/>
            </a:endParaRPr>
          </a:p>
          <a:p>
            <a:pPr lvl="1"/>
            <a:endParaRPr lang="en-US" dirty="0" smtClean="0">
              <a:latin typeface="Arial" charset="0"/>
              <a:cs typeface="Arial" charset="0"/>
              <a:sym typeface="Arial" charset="0"/>
            </a:endParaRPr>
          </a:p>
          <a:p>
            <a:pPr lvl="1"/>
            <a:endParaRPr lang="en-US" dirty="0" smtClean="0">
              <a:latin typeface="Arial" charset="0"/>
              <a:sym typeface="Arial" charset="0"/>
            </a:endParaRPr>
          </a:p>
        </p:txBody>
      </p:sp>
      <p:sp>
        <p:nvSpPr>
          <p:cNvPr id="4" name="Slide Number Placeholder 3"/>
          <p:cNvSpPr>
            <a:spLocks noGrp="1"/>
          </p:cNvSpPr>
          <p:nvPr>
            <p:ph type="sldNum" sz="quarter" idx="12"/>
          </p:nvPr>
        </p:nvSpPr>
        <p:spPr/>
        <p:txBody>
          <a:bodyPr/>
          <a:lstStyle/>
          <a:p>
            <a:fld id="{90068928-E867-4D89-AEEF-CB5360DB6D2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7924800" cy="1143000"/>
          </a:xfrm>
        </p:spPr>
        <p:txBody>
          <a:bodyPr/>
          <a:lstStyle/>
          <a:p>
            <a:pPr eaLnBrk="1" hangingPunct="1"/>
            <a:r>
              <a:rPr lang="en-US" dirty="0" smtClean="0">
                <a:solidFill>
                  <a:srgbClr val="FFFF00"/>
                </a:solidFill>
              </a:rPr>
              <a:t>What is a Hedger? </a:t>
            </a:r>
          </a:p>
        </p:txBody>
      </p:sp>
      <p:sp>
        <p:nvSpPr>
          <p:cNvPr id="3" name="Content Placeholder 2"/>
          <p:cNvSpPr>
            <a:spLocks noGrp="1"/>
          </p:cNvSpPr>
          <p:nvPr>
            <p:ph idx="1"/>
          </p:nvPr>
        </p:nvSpPr>
        <p:spPr>
          <a:xfrm>
            <a:off x="228600" y="1371600"/>
            <a:ext cx="6553200" cy="5486400"/>
          </a:xfrm>
        </p:spPr>
        <p:txBody>
          <a:bodyPr>
            <a:noAutofit/>
          </a:bodyPr>
          <a:lstStyle/>
          <a:p>
            <a:pPr marL="419100" indent="-382588" eaLnBrk="1" hangingPunct="1">
              <a:spcBef>
                <a:spcPts val="600"/>
              </a:spcBef>
              <a:buFont typeface="Arial" pitchFamily="34" charset="0"/>
              <a:buChar char="•"/>
            </a:pPr>
            <a:r>
              <a:rPr lang="en-US" sz="2800" dirty="0" smtClean="0">
                <a:latin typeface="Arial" pitchFamily="34" charset="0"/>
                <a:cs typeface="Arial" pitchFamily="34" charset="0"/>
              </a:rPr>
              <a:t>A  type of </a:t>
            </a:r>
            <a:r>
              <a:rPr lang="en-US" sz="2800" dirty="0" smtClean="0">
                <a:latin typeface="Arial" pitchFamily="34" charset="0"/>
                <a:cs typeface="Arial" pitchFamily="34" charset="0"/>
                <a:sym typeface="Arial" charset="0"/>
              </a:rPr>
              <a:t>agricultural or garden tool to use to trim hedges, and plants.</a:t>
            </a:r>
          </a:p>
          <a:p>
            <a:pPr marL="419100" indent="-382588" eaLnBrk="1" hangingPunct="1">
              <a:spcBef>
                <a:spcPts val="600"/>
              </a:spcBef>
              <a:buFont typeface="Arial" pitchFamily="34" charset="0"/>
              <a:buChar char="•"/>
            </a:pPr>
            <a:r>
              <a:rPr lang="en-US" sz="2800" dirty="0" smtClean="0">
                <a:latin typeface="Arial" pitchFamily="34" charset="0"/>
                <a:cs typeface="Arial" pitchFamily="34" charset="0"/>
              </a:rPr>
              <a:t>Type of hedgers:</a:t>
            </a:r>
          </a:p>
          <a:p>
            <a:pPr marL="819150" lvl="1" indent="-382588" eaLnBrk="1" hangingPunct="1">
              <a:spcBef>
                <a:spcPts val="600"/>
              </a:spcBef>
              <a:buFont typeface="Calibri" pitchFamily="34" charset="0"/>
              <a:buChar char="–"/>
            </a:pPr>
            <a:r>
              <a:rPr lang="en-US" dirty="0" smtClean="0">
                <a:solidFill>
                  <a:srgbClr val="FFFF00"/>
                </a:solidFill>
                <a:latin typeface="Arial" pitchFamily="34" charset="0"/>
                <a:cs typeface="Arial" pitchFamily="34" charset="0"/>
              </a:rPr>
              <a:t>Stand alone</a:t>
            </a:r>
            <a:r>
              <a:rPr lang="en-US" dirty="0" smtClean="0">
                <a:latin typeface="Arial" pitchFamily="34" charset="0"/>
                <a:cs typeface="Arial" pitchFamily="34" charset="0"/>
              </a:rPr>
              <a:t>:</a:t>
            </a:r>
            <a:r>
              <a:rPr lang="en-US" dirty="0" smtClean="0">
                <a:solidFill>
                  <a:srgbClr val="FFFF00"/>
                </a:solidFill>
                <a:latin typeface="Arial" pitchFamily="34" charset="0"/>
                <a:cs typeface="Arial" pitchFamily="34" charset="0"/>
              </a:rPr>
              <a:t> </a:t>
            </a:r>
            <a:r>
              <a:rPr lang="en-US" dirty="0" smtClean="0">
                <a:latin typeface="Arial" pitchFamily="34" charset="0"/>
                <a:cs typeface="Arial" pitchFamily="34" charset="0"/>
              </a:rPr>
              <a:t>this type could be either power driven or manual. The power driven uses gasoline or electricity.  </a:t>
            </a:r>
          </a:p>
          <a:p>
            <a:pPr marL="819150" lvl="1" indent="-382588" eaLnBrk="1" hangingPunct="1">
              <a:spcBef>
                <a:spcPts val="600"/>
              </a:spcBef>
              <a:buFont typeface="Calibri" pitchFamily="34" charset="0"/>
              <a:buChar char="–"/>
            </a:pPr>
            <a:r>
              <a:rPr lang="en-US" dirty="0" smtClean="0">
                <a:solidFill>
                  <a:srgbClr val="FFFF00"/>
                </a:solidFill>
                <a:latin typeface="Arial" pitchFamily="34" charset="0"/>
                <a:cs typeface="Arial" pitchFamily="34" charset="0"/>
              </a:rPr>
              <a:t>Tractor mounted</a:t>
            </a:r>
            <a:r>
              <a:rPr lang="en-US" dirty="0" smtClean="0">
                <a:latin typeface="Arial" pitchFamily="34" charset="0"/>
                <a:cs typeface="Arial" pitchFamily="34" charset="0"/>
              </a:rPr>
              <a:t>:  this type is more used for pruning of plants and crops. </a:t>
            </a:r>
          </a:p>
        </p:txBody>
      </p:sp>
      <p:sp>
        <p:nvSpPr>
          <p:cNvPr id="3077" name="Rectangle 3"/>
          <p:cNvSpPr>
            <a:spLocks noChangeArrowheads="1"/>
          </p:cNvSpPr>
          <p:nvPr/>
        </p:nvSpPr>
        <p:spPr bwMode="auto">
          <a:xfrm>
            <a:off x="4419600" y="6490156"/>
            <a:ext cx="4495800" cy="215444"/>
          </a:xfrm>
          <a:prstGeom prst="rect">
            <a:avLst/>
          </a:prstGeom>
          <a:noFill/>
          <a:ln w="9525">
            <a:noFill/>
            <a:miter lim="800000"/>
            <a:headEnd/>
            <a:tailEnd/>
          </a:ln>
        </p:spPr>
        <p:txBody>
          <a:bodyPr wrap="square" anchor="ctr">
            <a:spAutoFit/>
          </a:bodyPr>
          <a:lstStyle/>
          <a:p>
            <a:r>
              <a:rPr lang="en-US" sz="800" dirty="0" smtClean="0"/>
              <a:t>Source: http:www.buzzle.com/articles/hedge-trimmers-comparison-best-hedge-</a:t>
            </a:r>
            <a:r>
              <a:rPr lang="en-US" sz="800" dirty="0" err="1" smtClean="0"/>
              <a:t>trimmers.html</a:t>
            </a:r>
            <a:r>
              <a:rPr lang="en-US" sz="800" dirty="0" smtClean="0"/>
              <a:t>//</a:t>
            </a:r>
            <a:endParaRPr lang="en-US" sz="800" dirty="0"/>
          </a:p>
        </p:txBody>
      </p:sp>
      <p:pic>
        <p:nvPicPr>
          <p:cNvPr id="2" name="Picture 2" descr="C:\Documents and Settings\jiahu\桌面\2011-03-19_223600.png"/>
          <p:cNvPicPr>
            <a:picLocks noChangeAspect="1" noChangeArrowheads="1"/>
          </p:cNvPicPr>
          <p:nvPr/>
        </p:nvPicPr>
        <p:blipFill>
          <a:blip r:embed="rId2" cstate="print"/>
          <a:srcRect/>
          <a:stretch>
            <a:fillRect/>
          </a:stretch>
        </p:blipFill>
        <p:spPr bwMode="auto">
          <a:xfrm>
            <a:off x="6781800" y="1371600"/>
            <a:ext cx="2133600" cy="2101273"/>
          </a:xfrm>
          <a:prstGeom prst="rect">
            <a:avLst/>
          </a:prstGeom>
          <a:noFill/>
        </p:spPr>
      </p:pic>
      <p:pic>
        <p:nvPicPr>
          <p:cNvPr id="1026" name="Picture 2" descr="C:\Documents and Settings\jiahu\桌面\2011-03-20_030530.png"/>
          <p:cNvPicPr>
            <a:picLocks noChangeAspect="1" noChangeArrowheads="1"/>
          </p:cNvPicPr>
          <p:nvPr/>
        </p:nvPicPr>
        <p:blipFill>
          <a:blip r:embed="rId3" cstate="print"/>
          <a:srcRect/>
          <a:stretch>
            <a:fillRect/>
          </a:stretch>
        </p:blipFill>
        <p:spPr bwMode="auto">
          <a:xfrm>
            <a:off x="6781800" y="3733800"/>
            <a:ext cx="2133600" cy="1905000"/>
          </a:xfrm>
          <a:prstGeom prst="rect">
            <a:avLst/>
          </a:prstGeom>
          <a:noFill/>
        </p:spPr>
      </p:pic>
      <p:sp>
        <p:nvSpPr>
          <p:cNvPr id="4" name="Slide Number Placeholder 3"/>
          <p:cNvSpPr>
            <a:spLocks noGrp="1"/>
          </p:cNvSpPr>
          <p:nvPr>
            <p:ph type="sldNum" sz="quarter" idx="12"/>
          </p:nvPr>
        </p:nvSpPr>
        <p:spPr/>
        <p:txBody>
          <a:bodyPr/>
          <a:lstStyle/>
          <a:p>
            <a:fld id="{90068928-E867-4D89-AEEF-CB5360DB6D2E}"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Safety Practices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After Finishing Work</a:t>
            </a:r>
          </a:p>
          <a:p>
            <a:pPr lvl="1"/>
            <a:r>
              <a:rPr lang="en-US" dirty="0" smtClean="0"/>
              <a:t>Clean dust and dirt off the machine.</a:t>
            </a:r>
          </a:p>
          <a:p>
            <a:pPr lvl="1"/>
            <a:r>
              <a:rPr lang="en-US" dirty="0" smtClean="0"/>
              <a:t>Clean working areas. </a:t>
            </a:r>
          </a:p>
          <a:p>
            <a:pPr lvl="1"/>
            <a:endParaRPr lang="en-US" dirty="0" smtClean="0"/>
          </a:p>
          <a:p>
            <a:r>
              <a:rPr lang="en-US" dirty="0" smtClean="0">
                <a:solidFill>
                  <a:srgbClr val="FFFF00"/>
                </a:solidFill>
              </a:rPr>
              <a:t>Maintenance</a:t>
            </a:r>
          </a:p>
          <a:p>
            <a:pPr lvl="1"/>
            <a:r>
              <a:rPr lang="en-US" dirty="0" smtClean="0"/>
              <a:t>Service the machine regularly. </a:t>
            </a:r>
          </a:p>
          <a:p>
            <a:pPr lvl="1"/>
            <a:r>
              <a:rPr lang="en-US" dirty="0" smtClean="0"/>
              <a:t>Do not attempt any maintenance work not described in the instruction manual. </a:t>
            </a:r>
          </a:p>
        </p:txBody>
      </p:sp>
      <p:sp>
        <p:nvSpPr>
          <p:cNvPr id="4" name="Slide Number Placeholder 3"/>
          <p:cNvSpPr>
            <a:spLocks noGrp="1"/>
          </p:cNvSpPr>
          <p:nvPr>
            <p:ph type="sldNum" sz="quarter" idx="12"/>
          </p:nvPr>
        </p:nvSpPr>
        <p:spPr/>
        <p:txBody>
          <a:bodyPr/>
          <a:lstStyle/>
          <a:p>
            <a:fld id="{90068928-E867-4D89-AEEF-CB5360DB6D2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2895600"/>
          </a:xfrm>
        </p:spPr>
        <p:txBody>
          <a:bodyPr/>
          <a:lstStyle/>
          <a:p>
            <a:pPr marL="0" algn="ctr">
              <a:spcBef>
                <a:spcPts val="0"/>
              </a:spcBef>
              <a:buNone/>
            </a:pPr>
            <a:r>
              <a:rPr lang="en-US" sz="5400" b="1" dirty="0" smtClean="0">
                <a:solidFill>
                  <a:srgbClr val="FFFF00"/>
                </a:solidFill>
              </a:rPr>
              <a:t>Think Safety</a:t>
            </a:r>
          </a:p>
          <a:p>
            <a:pPr marL="0" algn="ctr">
              <a:spcBef>
                <a:spcPts val="0"/>
              </a:spcBef>
            </a:pPr>
            <a:endParaRPr lang="en-US" sz="5400" b="1" dirty="0" smtClean="0">
              <a:solidFill>
                <a:srgbClr val="FFFF00"/>
              </a:solidFill>
            </a:endParaRPr>
          </a:p>
          <a:p>
            <a:pPr marL="0" algn="ctr">
              <a:spcBef>
                <a:spcPts val="0"/>
              </a:spcBef>
              <a:buNone/>
            </a:pPr>
            <a:r>
              <a:rPr lang="en-US" sz="5400" b="1" dirty="0" smtClean="0">
                <a:solidFill>
                  <a:srgbClr val="FFFF00"/>
                </a:solidFill>
              </a:rPr>
              <a:t>Work Safely</a:t>
            </a:r>
            <a:endParaRPr lang="en-US" sz="5400" b="1" dirty="0">
              <a:solidFill>
                <a:srgbClr val="FFFF00"/>
              </a:solidFill>
            </a:endParaRPr>
          </a:p>
        </p:txBody>
      </p:sp>
      <p:sp>
        <p:nvSpPr>
          <p:cNvPr id="2" name="Slide Number Placeholder 1"/>
          <p:cNvSpPr>
            <a:spLocks noGrp="1"/>
          </p:cNvSpPr>
          <p:nvPr>
            <p:ph type="sldNum" sz="quarter" idx="12"/>
          </p:nvPr>
        </p:nvSpPr>
        <p:spPr/>
        <p:txBody>
          <a:bodyPr/>
          <a:lstStyle/>
          <a:p>
            <a:fld id="{90068928-E867-4D89-AEEF-CB5360DB6D2E}" type="slidenum">
              <a:rPr lang="en-US" smtClean="0"/>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What is a Hedger?</a:t>
            </a:r>
            <a:endParaRPr lang="en-US" dirty="0"/>
          </a:p>
        </p:txBody>
      </p:sp>
      <p:pic>
        <p:nvPicPr>
          <p:cNvPr id="4" name="Picture 2"/>
          <p:cNvPicPr>
            <a:picLocks noChangeArrowheads="1"/>
          </p:cNvPicPr>
          <p:nvPr/>
        </p:nvPicPr>
        <p:blipFill>
          <a:blip r:embed="rId2" cstate="print"/>
          <a:srcRect/>
          <a:stretch>
            <a:fillRect/>
          </a:stretch>
        </p:blipFill>
        <p:spPr bwMode="auto">
          <a:xfrm>
            <a:off x="381000" y="2438400"/>
            <a:ext cx="2362200" cy="1981200"/>
          </a:xfrm>
          <a:prstGeom prst="rect">
            <a:avLst/>
          </a:prstGeom>
          <a:noFill/>
          <a:ln w="9525">
            <a:noFill/>
            <a:miter lim="800000"/>
            <a:headEnd/>
            <a:tailEnd/>
          </a:ln>
        </p:spPr>
      </p:pic>
      <p:pic>
        <p:nvPicPr>
          <p:cNvPr id="6" name="Picture 4"/>
          <p:cNvPicPr>
            <a:picLocks noChangeArrowheads="1"/>
          </p:cNvPicPr>
          <p:nvPr/>
        </p:nvPicPr>
        <p:blipFill>
          <a:blip r:embed="rId3" cstate="print"/>
          <a:srcRect/>
          <a:stretch>
            <a:fillRect/>
          </a:stretch>
        </p:blipFill>
        <p:spPr bwMode="auto">
          <a:xfrm>
            <a:off x="6400800" y="2057400"/>
            <a:ext cx="1752600" cy="2362200"/>
          </a:xfrm>
          <a:prstGeom prst="rect">
            <a:avLst/>
          </a:prstGeom>
          <a:noFill/>
          <a:ln w="9525">
            <a:noFill/>
            <a:miter lim="800000"/>
            <a:headEnd/>
            <a:tailEnd/>
          </a:ln>
        </p:spPr>
      </p:pic>
      <p:pic>
        <p:nvPicPr>
          <p:cNvPr id="7" name="Picture 5"/>
          <p:cNvPicPr>
            <a:picLocks noChangeArrowheads="1"/>
          </p:cNvPicPr>
          <p:nvPr/>
        </p:nvPicPr>
        <p:blipFill>
          <a:blip r:embed="rId4" cstate="print"/>
          <a:srcRect/>
          <a:stretch>
            <a:fillRect/>
          </a:stretch>
        </p:blipFill>
        <p:spPr bwMode="auto">
          <a:xfrm>
            <a:off x="3429000" y="1905000"/>
            <a:ext cx="2133600" cy="2514600"/>
          </a:xfrm>
          <a:prstGeom prst="rect">
            <a:avLst/>
          </a:prstGeom>
          <a:noFill/>
          <a:ln w="9525">
            <a:noFill/>
            <a:miter lim="800000"/>
            <a:headEnd/>
            <a:tailEnd/>
          </a:ln>
        </p:spPr>
      </p:pic>
      <p:sp>
        <p:nvSpPr>
          <p:cNvPr id="8" name="TextBox 7"/>
          <p:cNvSpPr txBox="1"/>
          <p:nvPr/>
        </p:nvSpPr>
        <p:spPr>
          <a:xfrm>
            <a:off x="6324600" y="4572000"/>
            <a:ext cx="2438400" cy="400110"/>
          </a:xfrm>
          <a:prstGeom prst="rect">
            <a:avLst/>
          </a:prstGeom>
          <a:noFill/>
        </p:spPr>
        <p:txBody>
          <a:bodyPr wrap="square" rtlCol="0">
            <a:spAutoFit/>
          </a:bodyPr>
          <a:lstStyle/>
          <a:p>
            <a:r>
              <a:rPr lang="en-US" sz="2000" dirty="0" smtClean="0">
                <a:cs typeface="Arial" charset="0"/>
                <a:sym typeface="Arial" charset="0"/>
              </a:rPr>
              <a:t>Electric powered</a:t>
            </a:r>
            <a:endParaRPr lang="en-US" sz="2000" dirty="0"/>
          </a:p>
        </p:txBody>
      </p:sp>
      <p:sp>
        <p:nvSpPr>
          <p:cNvPr id="9" name="TextBox 8"/>
          <p:cNvSpPr txBox="1"/>
          <p:nvPr/>
        </p:nvSpPr>
        <p:spPr>
          <a:xfrm>
            <a:off x="609600" y="4572000"/>
            <a:ext cx="1828800" cy="400110"/>
          </a:xfrm>
          <a:prstGeom prst="rect">
            <a:avLst/>
          </a:prstGeom>
          <a:noFill/>
        </p:spPr>
        <p:txBody>
          <a:bodyPr wrap="square" rtlCol="0">
            <a:spAutoFit/>
          </a:bodyPr>
          <a:lstStyle/>
          <a:p>
            <a:r>
              <a:rPr lang="en-US" sz="2000" dirty="0" smtClean="0">
                <a:cs typeface="Arial" charset="0"/>
                <a:sym typeface="Arial" charset="0"/>
              </a:rPr>
              <a:t>Gas powered</a:t>
            </a:r>
            <a:endParaRPr lang="en-US" sz="2000" dirty="0"/>
          </a:p>
        </p:txBody>
      </p:sp>
      <p:sp>
        <p:nvSpPr>
          <p:cNvPr id="11" name="TextBox 10"/>
          <p:cNvSpPr txBox="1"/>
          <p:nvPr/>
        </p:nvSpPr>
        <p:spPr>
          <a:xfrm>
            <a:off x="3352800" y="4648200"/>
            <a:ext cx="2286000" cy="400110"/>
          </a:xfrm>
          <a:prstGeom prst="rect">
            <a:avLst/>
          </a:prstGeom>
          <a:noFill/>
        </p:spPr>
        <p:txBody>
          <a:bodyPr wrap="square" rtlCol="0">
            <a:spAutoFit/>
          </a:bodyPr>
          <a:lstStyle/>
          <a:p>
            <a:r>
              <a:rPr lang="en-US" sz="2000" dirty="0" smtClean="0">
                <a:cs typeface="Arial" charset="0"/>
                <a:sym typeface="Arial" charset="0"/>
              </a:rPr>
              <a:t>Tractor mounted</a:t>
            </a:r>
            <a:endParaRPr lang="en-US" sz="2000" dirty="0"/>
          </a:p>
        </p:txBody>
      </p:sp>
      <p:sp>
        <p:nvSpPr>
          <p:cNvPr id="12" name="TextBox 11"/>
          <p:cNvSpPr txBox="1"/>
          <p:nvPr/>
        </p:nvSpPr>
        <p:spPr>
          <a:xfrm>
            <a:off x="5410200" y="6490156"/>
            <a:ext cx="3657600" cy="215444"/>
          </a:xfrm>
          <a:prstGeom prst="rect">
            <a:avLst/>
          </a:prstGeom>
          <a:noFill/>
        </p:spPr>
        <p:txBody>
          <a:bodyPr wrap="square" rtlCol="0">
            <a:spAutoFit/>
          </a:bodyPr>
          <a:lstStyle/>
          <a:p>
            <a:r>
              <a:rPr lang="en-US" sz="800" dirty="0" smtClean="0">
                <a:cs typeface="Arial" charset="0"/>
                <a:sym typeface="Arial" charset="0"/>
              </a:rPr>
              <a:t>Source: http://web.dcp.ufl.edu/hinze/AA-PPT-various/Hedgers-co.ppt </a:t>
            </a:r>
            <a:endParaRPr lang="en-US" sz="800" dirty="0"/>
          </a:p>
        </p:txBody>
      </p:sp>
      <p:sp>
        <p:nvSpPr>
          <p:cNvPr id="10" name="TextBox 9"/>
          <p:cNvSpPr txBox="1"/>
          <p:nvPr/>
        </p:nvSpPr>
        <p:spPr>
          <a:xfrm>
            <a:off x="533400" y="1295400"/>
            <a:ext cx="4419600" cy="523220"/>
          </a:xfrm>
          <a:prstGeom prst="rect">
            <a:avLst/>
          </a:prstGeom>
          <a:noFill/>
        </p:spPr>
        <p:txBody>
          <a:bodyPr wrap="square" rtlCol="0">
            <a:spAutoFit/>
          </a:bodyPr>
          <a:lstStyle/>
          <a:p>
            <a:r>
              <a:rPr lang="en-US" sz="2800" dirty="0" smtClean="0"/>
              <a:t>Some types of hedgers:</a:t>
            </a:r>
            <a:endParaRPr lang="en-US" sz="2800" dirty="0"/>
          </a:p>
        </p:txBody>
      </p:sp>
      <p:sp>
        <p:nvSpPr>
          <p:cNvPr id="13" name="TextBox 12"/>
          <p:cNvSpPr txBox="1"/>
          <p:nvPr/>
        </p:nvSpPr>
        <p:spPr>
          <a:xfrm>
            <a:off x="381000" y="5257800"/>
            <a:ext cx="8153400" cy="954107"/>
          </a:xfrm>
          <a:prstGeom prst="rect">
            <a:avLst/>
          </a:prstGeom>
          <a:noFill/>
        </p:spPr>
        <p:txBody>
          <a:bodyPr wrap="square" rtlCol="0">
            <a:spAutoFit/>
          </a:bodyPr>
          <a:lstStyle/>
          <a:p>
            <a:pPr marL="419100" indent="-382588" eaLnBrk="1" hangingPunct="1">
              <a:spcBef>
                <a:spcPts val="600"/>
              </a:spcBef>
              <a:buFont typeface="Arial" pitchFamily="34" charset="0"/>
              <a:buChar char="•"/>
            </a:pPr>
            <a:r>
              <a:rPr lang="en-US" sz="2800" dirty="0" smtClean="0">
                <a:latin typeface="Arial" pitchFamily="34" charset="0"/>
                <a:cs typeface="Arial" pitchFamily="34" charset="0"/>
              </a:rPr>
              <a:t>This presentation will </a:t>
            </a:r>
            <a:r>
              <a:rPr lang="en-US" sz="2800" dirty="0" smtClean="0">
                <a:solidFill>
                  <a:srgbClr val="FFFF00"/>
                </a:solidFill>
                <a:latin typeface="Arial" pitchFamily="34" charset="0"/>
                <a:cs typeface="Arial" pitchFamily="34" charset="0"/>
              </a:rPr>
              <a:t>not</a:t>
            </a:r>
            <a:r>
              <a:rPr lang="en-US" sz="2800" dirty="0" smtClean="0">
                <a:latin typeface="Arial" pitchFamily="34" charset="0"/>
                <a:cs typeface="Arial" pitchFamily="34" charset="0"/>
              </a:rPr>
              <a:t> cover tractor mounted hedgers.</a:t>
            </a:r>
            <a:endParaRPr lang="en-US" sz="24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0068928-E867-4D89-AEEF-CB5360DB6D2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Hedger</a:t>
            </a:r>
            <a:endParaRPr lang="en-US" dirty="0"/>
          </a:p>
        </p:txBody>
      </p:sp>
      <p:sp>
        <p:nvSpPr>
          <p:cNvPr id="3" name="Content Placeholder 2"/>
          <p:cNvSpPr>
            <a:spLocks noGrp="1"/>
          </p:cNvSpPr>
          <p:nvPr>
            <p:ph idx="1"/>
          </p:nvPr>
        </p:nvSpPr>
        <p:spPr>
          <a:xfrm>
            <a:off x="457200" y="1447800"/>
            <a:ext cx="8229600" cy="4678363"/>
          </a:xfrm>
        </p:spPr>
        <p:txBody>
          <a:bodyPr/>
          <a:lstStyle/>
          <a:p>
            <a:pPr marL="342900" lvl="1" indent="-342900">
              <a:buFont typeface="Arial" charset="0"/>
              <a:buChar char="•"/>
            </a:pPr>
            <a:r>
              <a:rPr lang="en-US" dirty="0" smtClean="0">
                <a:sym typeface="Arial" charset="0"/>
              </a:rPr>
              <a:t>The origination of the first manual hedger is not recorded , but it is probably evolved from </a:t>
            </a:r>
            <a:r>
              <a:rPr lang="en-US" dirty="0" smtClean="0"/>
              <a:t>scissors-type cutters.</a:t>
            </a:r>
          </a:p>
          <a:p>
            <a:pPr marL="342900" lvl="1" indent="-342900">
              <a:buFont typeface="Arial" charset="0"/>
              <a:buChar char="•"/>
            </a:pPr>
            <a:r>
              <a:rPr lang="en-US" dirty="0" smtClean="0"/>
              <a:t>Since </a:t>
            </a:r>
            <a:r>
              <a:rPr lang="en-US" dirty="0" smtClean="0"/>
              <a:t>the early 1960s, </a:t>
            </a:r>
            <a:r>
              <a:rPr lang="en-US" dirty="0" smtClean="0"/>
              <a:t>many patents have been issued on hedgers. Some early patents are:</a:t>
            </a:r>
          </a:p>
          <a:p>
            <a:pPr lvl="1"/>
            <a:r>
              <a:rPr lang="en-US" dirty="0" smtClean="0"/>
              <a:t>On</a:t>
            </a:r>
            <a:r>
              <a:rPr lang="en-US" dirty="0" smtClean="0">
                <a:solidFill>
                  <a:srgbClr val="FF0000"/>
                </a:solidFill>
              </a:rPr>
              <a:t> </a:t>
            </a:r>
            <a:r>
              <a:rPr lang="en-US" dirty="0" smtClean="0">
                <a:solidFill>
                  <a:srgbClr val="FFFF00"/>
                </a:solidFill>
              </a:rPr>
              <a:t>Aug. 28, 1962,</a:t>
            </a:r>
            <a:r>
              <a:rPr lang="en-US" dirty="0" smtClean="0">
                <a:solidFill>
                  <a:srgbClr val="FF0000"/>
                </a:solidFill>
              </a:rPr>
              <a:t> </a:t>
            </a:r>
            <a:r>
              <a:rPr lang="en-US" dirty="0" smtClean="0"/>
              <a:t>J. Becker et al disclosed a rotary hedge trimmer utilizing an electric motor to drive a relatively heavy cutting blade.</a:t>
            </a:r>
          </a:p>
          <a:p>
            <a:pPr lvl="1"/>
            <a:r>
              <a:rPr lang="en-US" dirty="0" smtClean="0"/>
              <a:t>On </a:t>
            </a:r>
            <a:r>
              <a:rPr lang="en-US" dirty="0" smtClean="0">
                <a:solidFill>
                  <a:srgbClr val="FFFF00"/>
                </a:solidFill>
              </a:rPr>
              <a:t>Dec. 24, 1968, </a:t>
            </a:r>
            <a:r>
              <a:rPr lang="en-US" dirty="0" smtClean="0"/>
              <a:t>L. B. Damon disclosed a hedge trimmer involving a heavy blade.</a:t>
            </a:r>
          </a:p>
          <a:p>
            <a:endParaRPr lang="en-US" dirty="0" smtClean="0"/>
          </a:p>
          <a:p>
            <a:endParaRPr lang="en-US" dirty="0"/>
          </a:p>
        </p:txBody>
      </p:sp>
      <p:sp>
        <p:nvSpPr>
          <p:cNvPr id="4" name="TextBox 3"/>
          <p:cNvSpPr txBox="1"/>
          <p:nvPr/>
        </p:nvSpPr>
        <p:spPr>
          <a:xfrm>
            <a:off x="5410200" y="6400800"/>
            <a:ext cx="3352800" cy="215444"/>
          </a:xfrm>
          <a:prstGeom prst="rect">
            <a:avLst/>
          </a:prstGeom>
          <a:noFill/>
        </p:spPr>
        <p:txBody>
          <a:bodyPr wrap="square" rtlCol="0">
            <a:spAutoFit/>
          </a:bodyPr>
          <a:lstStyle/>
          <a:p>
            <a:r>
              <a:rPr lang="en-US" sz="800" dirty="0" smtClean="0"/>
              <a:t>Source: http://www.patentstorm.us/patents/4641431/description.html</a:t>
            </a:r>
            <a:endParaRPr lang="en-US" sz="800" dirty="0"/>
          </a:p>
        </p:txBody>
      </p:sp>
      <p:sp>
        <p:nvSpPr>
          <p:cNvPr id="5" name="Slide Number Placeholder 4"/>
          <p:cNvSpPr>
            <a:spLocks noGrp="1"/>
          </p:cNvSpPr>
          <p:nvPr>
            <p:ph type="sldNum" sz="quarter" idx="12"/>
          </p:nvPr>
        </p:nvSpPr>
        <p:spPr/>
        <p:txBody>
          <a:bodyPr/>
          <a:lstStyle/>
          <a:p>
            <a:fld id="{90068928-E867-4D89-AEEF-CB5360DB6D2E}"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Usage of Hedgers</a:t>
            </a:r>
            <a:endParaRPr lang="en-US" dirty="0"/>
          </a:p>
        </p:txBody>
      </p:sp>
      <p:sp>
        <p:nvSpPr>
          <p:cNvPr id="3" name="Content Placeholder 2"/>
          <p:cNvSpPr>
            <a:spLocks noGrp="1"/>
          </p:cNvSpPr>
          <p:nvPr>
            <p:ph idx="1"/>
          </p:nvPr>
        </p:nvSpPr>
        <p:spPr>
          <a:xfrm>
            <a:off x="1143000" y="1447800"/>
            <a:ext cx="7162800" cy="4525963"/>
          </a:xfrm>
        </p:spPr>
        <p:txBody>
          <a:bodyPr/>
          <a:lstStyle/>
          <a:p>
            <a:pPr>
              <a:buNone/>
            </a:pPr>
            <a:r>
              <a:rPr lang="en-US" sz="2800" dirty="0" smtClean="0"/>
              <a:t>The Safety Procedure includes :</a:t>
            </a:r>
          </a:p>
          <a:p>
            <a:pPr lvl="1"/>
            <a:r>
              <a:rPr lang="en-US" dirty="0" smtClean="0"/>
              <a:t>Operators requirements</a:t>
            </a:r>
          </a:p>
          <a:p>
            <a:pPr lvl="1"/>
            <a:r>
              <a:rPr lang="en-US" dirty="0" smtClean="0"/>
              <a:t>Transporting</a:t>
            </a:r>
          </a:p>
          <a:p>
            <a:pPr lvl="1"/>
            <a:r>
              <a:rPr lang="en-US" dirty="0" smtClean="0"/>
              <a:t>Planning</a:t>
            </a:r>
          </a:p>
          <a:p>
            <a:pPr lvl="1"/>
            <a:r>
              <a:rPr lang="en-US" dirty="0" smtClean="0"/>
              <a:t>Site awareness</a:t>
            </a:r>
          </a:p>
          <a:p>
            <a:pPr lvl="1"/>
            <a:r>
              <a:rPr lang="en-US" dirty="0" smtClean="0"/>
              <a:t>Preparation fueling</a:t>
            </a:r>
          </a:p>
          <a:p>
            <a:pPr lvl="1"/>
            <a:r>
              <a:rPr lang="en-US" dirty="0" smtClean="0"/>
              <a:t>Pre-start daily checks</a:t>
            </a:r>
          </a:p>
          <a:p>
            <a:pPr lvl="1"/>
            <a:r>
              <a:rPr lang="en-US" dirty="0" smtClean="0">
                <a:solidFill>
                  <a:srgbClr val="FFFF00"/>
                </a:solidFill>
              </a:rPr>
              <a:t>Operation (5 steps)</a:t>
            </a:r>
          </a:p>
          <a:p>
            <a:pPr lvl="1"/>
            <a:r>
              <a:rPr lang="en-US" dirty="0" smtClean="0"/>
              <a:t>On completion</a:t>
            </a:r>
          </a:p>
          <a:p>
            <a:pPr lvl="1"/>
            <a:r>
              <a:rPr lang="en-US" dirty="0" smtClean="0"/>
              <a:t>General maintenance</a:t>
            </a:r>
            <a:r>
              <a:rPr lang="en-US" sz="2800" dirty="0" smtClean="0"/>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90068928-E867-4D89-AEEF-CB5360DB6D2E}"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ox(in)">
                                      <p:cBhvr>
                                        <p:cTn id="28" dur="500"/>
                                        <p:tgtEl>
                                          <p:spTgt spid="3">
                                            <p:txEl>
                                              <p:pRg st="7" end="7"/>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ox(in)">
                                      <p:cBhvr>
                                        <p:cTn id="31" dur="500"/>
                                        <p:tgtEl>
                                          <p:spTgt spid="3">
                                            <p:txEl>
                                              <p:pRg st="8" end="8"/>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ox(i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Usage of Hedgers</a:t>
            </a:r>
            <a:endParaRPr lang="en-US" dirty="0"/>
          </a:p>
        </p:txBody>
      </p:sp>
      <p:sp>
        <p:nvSpPr>
          <p:cNvPr id="3" name="Content Placeholder 2"/>
          <p:cNvSpPr>
            <a:spLocks noGrp="1"/>
          </p:cNvSpPr>
          <p:nvPr>
            <p:ph idx="1"/>
          </p:nvPr>
        </p:nvSpPr>
        <p:spPr/>
        <p:txBody>
          <a:bodyPr/>
          <a:lstStyle/>
          <a:p>
            <a:r>
              <a:rPr lang="en-US" sz="2800" dirty="0" smtClean="0">
                <a:solidFill>
                  <a:srgbClr val="FFFF00"/>
                </a:solidFill>
              </a:rPr>
              <a:t>Step 1: </a:t>
            </a:r>
          </a:p>
          <a:p>
            <a:pPr lvl="1"/>
            <a:r>
              <a:rPr lang="en-US" sz="2400" dirty="0" smtClean="0"/>
              <a:t>Attach a piece of string to branches on both ends of the hedge to develop a level line.</a:t>
            </a:r>
          </a:p>
          <a:p>
            <a:r>
              <a:rPr lang="en-US" sz="2800" dirty="0" smtClean="0">
                <a:solidFill>
                  <a:srgbClr val="FFFF00"/>
                </a:solidFill>
              </a:rPr>
              <a:t>Step 2: </a:t>
            </a:r>
          </a:p>
          <a:p>
            <a:pPr lvl="1"/>
            <a:r>
              <a:rPr lang="en-US" sz="2400" dirty="0" smtClean="0"/>
              <a:t>Make sure the safety switch is turned off and the extension cord is plugged into the receptacle on the back or bottom (for </a:t>
            </a:r>
            <a:r>
              <a:rPr lang="en-US" sz="2400" dirty="0" smtClean="0">
                <a:solidFill>
                  <a:srgbClr val="FF0000"/>
                </a:solidFill>
              </a:rPr>
              <a:t>electric hedgers</a:t>
            </a:r>
            <a:r>
              <a:rPr lang="en-US" sz="2400" dirty="0" smtClean="0"/>
              <a:t>)</a:t>
            </a:r>
          </a:p>
          <a:p>
            <a:pPr marL="342900" lvl="1" indent="-342900">
              <a:buFont typeface="Arial" charset="0"/>
              <a:buChar char="•"/>
            </a:pPr>
            <a:r>
              <a:rPr lang="en-US" dirty="0" smtClean="0">
                <a:solidFill>
                  <a:srgbClr val="FFFF00"/>
                </a:solidFill>
              </a:rPr>
              <a:t>Step 3: </a:t>
            </a:r>
          </a:p>
          <a:p>
            <a:pPr lvl="1"/>
            <a:r>
              <a:rPr lang="en-US" sz="2400" dirty="0" smtClean="0"/>
              <a:t>Hold the brace handle and raise the hedgers to the waist height and release the safety switch.</a:t>
            </a:r>
            <a:r>
              <a:rPr lang="en-US" sz="2800" dirty="0" smtClean="0"/>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90068928-E867-4D89-AEEF-CB5360DB6D2E}"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Usage of Hedgers</a:t>
            </a:r>
            <a:endParaRPr lang="en-US" dirty="0"/>
          </a:p>
        </p:txBody>
      </p:sp>
      <p:sp>
        <p:nvSpPr>
          <p:cNvPr id="3" name="Content Placeholder 2"/>
          <p:cNvSpPr>
            <a:spLocks noGrp="1"/>
          </p:cNvSpPr>
          <p:nvPr>
            <p:ph idx="1"/>
          </p:nvPr>
        </p:nvSpPr>
        <p:spPr/>
        <p:txBody>
          <a:bodyPr/>
          <a:lstStyle/>
          <a:p>
            <a:pPr marL="342900" lvl="1" indent="-342900">
              <a:buFont typeface="Arial" charset="0"/>
              <a:buChar char="•"/>
            </a:pPr>
            <a:r>
              <a:rPr lang="en-US" dirty="0" smtClean="0">
                <a:solidFill>
                  <a:srgbClr val="FFFF00"/>
                </a:solidFill>
              </a:rPr>
              <a:t>Step 4: </a:t>
            </a:r>
          </a:p>
          <a:p>
            <a:pPr lvl="1"/>
            <a:r>
              <a:rPr lang="en-US" sz="2400" dirty="0" smtClean="0"/>
              <a:t>Trim across the top to level the hedge, starting at the furthest point and working in toward the beginning of the hedge. Move back and forth across the top of the hedge until it is level.</a:t>
            </a:r>
          </a:p>
          <a:p>
            <a:pPr marL="342900" lvl="1" indent="-342900">
              <a:buFont typeface="Arial" charset="0"/>
              <a:buChar char="•"/>
            </a:pPr>
            <a:r>
              <a:rPr lang="en-US" dirty="0" smtClean="0">
                <a:solidFill>
                  <a:srgbClr val="FFFF00"/>
                </a:solidFill>
              </a:rPr>
              <a:t>Step 5:</a:t>
            </a:r>
          </a:p>
          <a:p>
            <a:pPr lvl="1"/>
            <a:r>
              <a:rPr lang="en-US" sz="2400" dirty="0" smtClean="0"/>
              <a:t>Trim one side of the hedge, beginning at the bottom and moving the hedger upward in gently curved sweeps.</a:t>
            </a:r>
            <a:br>
              <a:rPr lang="en-US" sz="2400" dirty="0" smtClean="0"/>
            </a:br>
            <a:r>
              <a:rPr lang="en-US" sz="2400" dirty="0" smtClean="0"/>
              <a:t/>
            </a:r>
            <a:br>
              <a:rPr lang="en-US" sz="2400" dirty="0" smtClean="0"/>
            </a:br>
            <a:endParaRPr lang="en-US" sz="2400" dirty="0" smtClean="0"/>
          </a:p>
        </p:txBody>
      </p:sp>
      <p:sp>
        <p:nvSpPr>
          <p:cNvPr id="4" name="Slide Number Placeholder 3"/>
          <p:cNvSpPr>
            <a:spLocks noGrp="1"/>
          </p:cNvSpPr>
          <p:nvPr>
            <p:ph type="sldNum" sz="quarter" idx="12"/>
          </p:nvPr>
        </p:nvSpPr>
        <p:spPr/>
        <p:txBody>
          <a:bodyPr/>
          <a:lstStyle/>
          <a:p>
            <a:fld id="{90068928-E867-4D89-AEEF-CB5360DB6D2E}"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t>
            </a:r>
            <a:r>
              <a:rPr lang="en-US" dirty="0" smtClean="0">
                <a:latin typeface="Arial" pitchFamily="34" charset="0"/>
                <a:cs typeface="Arial" pitchFamily="34" charset="0"/>
              </a:rPr>
              <a:t>Hazards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8686800" cy="4678363"/>
          </a:xfrm>
        </p:spPr>
        <p:txBody>
          <a:bodyPr/>
          <a:lstStyle/>
          <a:p>
            <a:r>
              <a:rPr lang="en-US" sz="2800" dirty="0" smtClean="0"/>
              <a:t>The potential hazards varied for different types of hedgers. Generally, blades cause biggest hazards. Typical hazards include:</a:t>
            </a:r>
          </a:p>
          <a:p>
            <a:pPr lvl="1"/>
            <a:endParaRPr lang="en-US" dirty="0"/>
          </a:p>
        </p:txBody>
      </p:sp>
      <p:pic>
        <p:nvPicPr>
          <p:cNvPr id="4" name="Picture 4" descr="electrocution"/>
          <p:cNvPicPr>
            <a:picLocks noChangeAspect="1" noChangeArrowheads="1"/>
          </p:cNvPicPr>
          <p:nvPr/>
        </p:nvPicPr>
        <p:blipFill>
          <a:blip r:embed="rId2" cstate="print"/>
          <a:srcRect/>
          <a:stretch>
            <a:fillRect/>
          </a:stretch>
        </p:blipFill>
        <p:spPr bwMode="auto">
          <a:xfrm>
            <a:off x="7162800" y="5105400"/>
            <a:ext cx="1676400" cy="1579809"/>
          </a:xfrm>
          <a:prstGeom prst="rect">
            <a:avLst/>
          </a:prstGeom>
          <a:noFill/>
          <a:ln w="9525">
            <a:noFill/>
            <a:miter lim="800000"/>
            <a:headEnd/>
            <a:tailEnd/>
          </a:ln>
        </p:spPr>
      </p:pic>
      <p:pic>
        <p:nvPicPr>
          <p:cNvPr id="5" name="Picture 4" descr="untitled"/>
          <p:cNvPicPr>
            <a:picLocks noChangeAspect="1" noChangeArrowheads="1"/>
          </p:cNvPicPr>
          <p:nvPr/>
        </p:nvPicPr>
        <p:blipFill>
          <a:blip r:embed="rId3" cstate="print"/>
          <a:srcRect/>
          <a:stretch>
            <a:fillRect/>
          </a:stretch>
        </p:blipFill>
        <p:spPr bwMode="auto">
          <a:xfrm>
            <a:off x="7162800" y="3276600"/>
            <a:ext cx="1676400" cy="1257300"/>
          </a:xfrm>
          <a:prstGeom prst="rect">
            <a:avLst/>
          </a:prstGeom>
          <a:noFill/>
        </p:spPr>
      </p:pic>
      <p:sp>
        <p:nvSpPr>
          <p:cNvPr id="6" name="Content Placeholder 2"/>
          <p:cNvSpPr txBox="1">
            <a:spLocks/>
          </p:cNvSpPr>
          <p:nvPr/>
        </p:nvSpPr>
        <p:spPr bwMode="auto">
          <a:xfrm>
            <a:off x="685800" y="2819400"/>
            <a:ext cx="64770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Finger </a:t>
            </a:r>
            <a:r>
              <a:rPr kumimoji="0" lang="en-US"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or hand injury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caused by the blades.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Eye injury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caused by debris or flying objects picked up or thrown by hedgers.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Fire or toxic fumes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caused by unsafe handling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of fuel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or gas (for </a:t>
            </a:r>
            <a:r>
              <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gas</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powered hedgers).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Injuries caused by </a:t>
            </a:r>
            <a:r>
              <a:rPr kumimoji="0" lang="en-US"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electricity</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(for </a:t>
            </a:r>
            <a:r>
              <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electric</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hedgers).</a:t>
            </a:r>
          </a:p>
        </p:txBody>
      </p:sp>
      <p:sp>
        <p:nvSpPr>
          <p:cNvPr id="7" name="Rectangle 6"/>
          <p:cNvSpPr/>
          <p:nvPr/>
        </p:nvSpPr>
        <p:spPr>
          <a:xfrm>
            <a:off x="7086600" y="4495800"/>
            <a:ext cx="2057400" cy="338554"/>
          </a:xfrm>
          <a:prstGeom prst="rect">
            <a:avLst/>
          </a:prstGeom>
        </p:spPr>
        <p:txBody>
          <a:bodyPr wrap="square">
            <a:spAutoFit/>
          </a:bodyPr>
          <a:lstStyle/>
          <a:p>
            <a:pPr marL="39688"/>
            <a:r>
              <a:rPr lang="en-US" sz="800" u="sng" dirty="0" smtClean="0">
                <a:cs typeface="Arial" charset="0"/>
                <a:sym typeface="Arial" charset="0"/>
              </a:rPr>
              <a:t>Source: web.dcp.ufl.edu/</a:t>
            </a:r>
            <a:r>
              <a:rPr lang="en-US" sz="800" u="sng" dirty="0" err="1" smtClean="0">
                <a:cs typeface="Arial" charset="0"/>
                <a:sym typeface="Arial" charset="0"/>
              </a:rPr>
              <a:t>hinze</a:t>
            </a:r>
            <a:r>
              <a:rPr lang="en-US" sz="800" u="sng" dirty="0" smtClean="0">
                <a:cs typeface="Arial" charset="0"/>
                <a:sym typeface="Arial" charset="0"/>
              </a:rPr>
              <a:t>/AA-srPPT-2008/Hedge_Trimmer-16.ppt</a:t>
            </a:r>
            <a:endParaRPr lang="en-US" sz="800" u="sng" dirty="0">
              <a:cs typeface="Arial" charset="0"/>
              <a:sym typeface="Arial" charset="0"/>
            </a:endParaRPr>
          </a:p>
        </p:txBody>
      </p:sp>
      <p:sp>
        <p:nvSpPr>
          <p:cNvPr id="8" name="Slide Number Placeholder 7"/>
          <p:cNvSpPr>
            <a:spLocks noGrp="1"/>
          </p:cNvSpPr>
          <p:nvPr>
            <p:ph type="sldNum" sz="quarter" idx="12"/>
          </p:nvPr>
        </p:nvSpPr>
        <p:spPr/>
        <p:txBody>
          <a:bodyPr/>
          <a:lstStyle/>
          <a:p>
            <a:fld id="{90068928-E867-4D89-AEEF-CB5360DB6D2E}"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0001"/>
          <p:cNvPicPr>
            <a:picLocks noChangeAspect="1" noChangeArrowheads="1"/>
          </p:cNvPicPr>
          <p:nvPr/>
        </p:nvPicPr>
        <p:blipFill>
          <a:blip r:embed="rId2" cstate="print"/>
          <a:srcRect/>
          <a:stretch>
            <a:fillRect/>
          </a:stretch>
        </p:blipFill>
        <p:spPr bwMode="auto">
          <a:xfrm>
            <a:off x="3124200" y="2209800"/>
            <a:ext cx="2992624" cy="1995488"/>
          </a:xfrm>
          <a:prstGeom prst="rect">
            <a:avLst/>
          </a:prstGeom>
          <a:noFill/>
          <a:ln w="9525">
            <a:noFill/>
            <a:miter lim="800000"/>
            <a:headEnd/>
            <a:tailEnd/>
          </a:ln>
        </p:spPr>
      </p:pic>
      <p:sp>
        <p:nvSpPr>
          <p:cNvPr id="7171" name="Rectangle 7"/>
          <p:cNvSpPr>
            <a:spLocks noChangeArrowheads="1"/>
          </p:cNvSpPr>
          <p:nvPr/>
        </p:nvSpPr>
        <p:spPr bwMode="auto">
          <a:xfrm>
            <a:off x="685800" y="1447800"/>
            <a:ext cx="7848600" cy="461963"/>
          </a:xfrm>
          <a:prstGeom prst="rect">
            <a:avLst/>
          </a:prstGeom>
          <a:noFill/>
          <a:ln w="9525">
            <a:noFill/>
            <a:miter lim="800000"/>
            <a:headEnd/>
            <a:tailEnd/>
          </a:ln>
        </p:spPr>
        <p:txBody>
          <a:bodyPr>
            <a:spAutoFit/>
          </a:bodyPr>
          <a:lstStyle/>
          <a:p>
            <a:pPr algn="ctr" eaLnBrk="0" hangingPunct="0"/>
            <a:r>
              <a:rPr lang="en-US" sz="2400" b="1" dirty="0">
                <a:solidFill>
                  <a:srgbClr val="FFFF00"/>
                </a:solidFill>
              </a:rPr>
              <a:t>Warning: Use Caution When Operating Machinery</a:t>
            </a:r>
          </a:p>
        </p:txBody>
      </p:sp>
      <p:sp>
        <p:nvSpPr>
          <p:cNvPr id="7172" name="Rectangle 8"/>
          <p:cNvSpPr>
            <a:spLocks noChangeArrowheads="1"/>
          </p:cNvSpPr>
          <p:nvPr/>
        </p:nvSpPr>
        <p:spPr bwMode="auto">
          <a:xfrm>
            <a:off x="1905000" y="3890963"/>
            <a:ext cx="5562600" cy="2954655"/>
          </a:xfrm>
          <a:prstGeom prst="rect">
            <a:avLst/>
          </a:prstGeom>
          <a:noFill/>
          <a:ln w="9525">
            <a:noFill/>
            <a:miter lim="800000"/>
            <a:headEnd/>
            <a:tailEnd/>
          </a:ln>
        </p:spPr>
        <p:txBody>
          <a:bodyPr>
            <a:spAutoFit/>
          </a:bodyPr>
          <a:lstStyle/>
          <a:p>
            <a:pPr eaLnBrk="0" hangingPunct="0"/>
            <a:endParaRPr lang="en-US" dirty="0"/>
          </a:p>
          <a:p>
            <a:pPr algn="ctr" eaLnBrk="0" hangingPunct="0"/>
            <a:r>
              <a:rPr lang="en-US" sz="2400" dirty="0" smtClean="0">
                <a:solidFill>
                  <a:srgbClr val="FFFF00"/>
                </a:solidFill>
              </a:rPr>
              <a:t> Incident involving 1 </a:t>
            </a:r>
            <a:r>
              <a:rPr lang="en-US" sz="2400" dirty="0">
                <a:solidFill>
                  <a:srgbClr val="FFFF00"/>
                </a:solidFill>
              </a:rPr>
              <a:t>gas powered hedge trimmer =</a:t>
            </a:r>
          </a:p>
          <a:p>
            <a:pPr algn="ctr" eaLnBrk="0" hangingPunct="0"/>
            <a:r>
              <a:rPr lang="en-US" sz="2000" dirty="0"/>
              <a:t>1 Emergency Response Vehicle </a:t>
            </a:r>
          </a:p>
          <a:p>
            <a:pPr algn="ctr" eaLnBrk="0" hangingPunct="0"/>
            <a:r>
              <a:rPr lang="en-US" sz="2000" dirty="0"/>
              <a:t>(just happened to be driving by)</a:t>
            </a:r>
          </a:p>
          <a:p>
            <a:pPr algn="ctr" eaLnBrk="0" hangingPunct="0"/>
            <a:r>
              <a:rPr lang="en-US" sz="2000" dirty="0"/>
              <a:t>14 stitches</a:t>
            </a:r>
          </a:p>
          <a:p>
            <a:pPr algn="ctr" eaLnBrk="0" hangingPunct="0"/>
            <a:r>
              <a:rPr lang="en-US" sz="2000" dirty="0"/>
              <a:t>$37.00 in first aid supplies</a:t>
            </a:r>
          </a:p>
          <a:p>
            <a:pPr algn="ctr" eaLnBrk="0" hangingPunct="0"/>
            <a:r>
              <a:rPr lang="en-US" sz="2000" dirty="0"/>
              <a:t>$15.00 co-pay at Urgent Care</a:t>
            </a:r>
          </a:p>
          <a:p>
            <a:pPr algn="ctr" eaLnBrk="0" hangingPunct="0"/>
            <a:r>
              <a:rPr lang="en-US" sz="2000" dirty="0"/>
              <a:t>1 prescription for </a:t>
            </a:r>
            <a:r>
              <a:rPr lang="en-US" sz="2000" dirty="0" err="1"/>
              <a:t>Keflex</a:t>
            </a:r>
            <a:endParaRPr lang="en-US" sz="2000" dirty="0"/>
          </a:p>
        </p:txBody>
      </p:sp>
      <p:sp>
        <p:nvSpPr>
          <p:cNvPr id="7173" name="Rectangle 8"/>
          <p:cNvSpPr>
            <a:spLocks noChangeArrowheads="1"/>
          </p:cNvSpPr>
          <p:nvPr/>
        </p:nvSpPr>
        <p:spPr bwMode="auto">
          <a:xfrm>
            <a:off x="5715000" y="6629400"/>
            <a:ext cx="3352800" cy="215444"/>
          </a:xfrm>
          <a:prstGeom prst="rect">
            <a:avLst/>
          </a:prstGeom>
          <a:noFill/>
          <a:ln w="9525">
            <a:noFill/>
            <a:miter lim="800000"/>
            <a:headEnd/>
            <a:tailEnd/>
          </a:ln>
        </p:spPr>
        <p:txBody>
          <a:bodyPr wrap="square" anchor="ctr">
            <a:spAutoFit/>
          </a:bodyPr>
          <a:lstStyle/>
          <a:p>
            <a:pPr eaLnBrk="0" hangingPunct="0"/>
            <a:r>
              <a:rPr lang="en-US" sz="800" dirty="0"/>
              <a:t>Source</a:t>
            </a:r>
            <a:r>
              <a:rPr lang="en-US" sz="800" dirty="0" smtClean="0"/>
              <a:t>: http://web.dcp.ufl.edu/hinze/AA-PPT-various/Hedgers.ppt</a:t>
            </a:r>
            <a:endParaRPr lang="en-US" sz="800" dirty="0"/>
          </a:p>
        </p:txBody>
      </p:sp>
      <p:sp>
        <p:nvSpPr>
          <p:cNvPr id="6" name="Title 1"/>
          <p:cNvSpPr txBox="1">
            <a:spLocks/>
          </p:cNvSpPr>
          <p:nvPr/>
        </p:nvSpPr>
        <p:spPr>
          <a:xfrm>
            <a:off x="457200" y="274638"/>
            <a:ext cx="8229600" cy="1143000"/>
          </a:xfrm>
          <a:prstGeom prst="rect">
            <a:avLst/>
          </a:prstGeom>
        </p:spPr>
        <p:txBody>
          <a:bodyPr/>
          <a:lstStyle/>
          <a:p>
            <a:pPr lvl="0" algn="ctr" eaLnBrk="0" hangingPunct="0">
              <a:defRPr/>
            </a:pPr>
            <a:r>
              <a:rPr lang="en-US" sz="4400" dirty="0" smtClean="0">
                <a:solidFill>
                  <a:srgbClr val="FFFF00"/>
                </a:solidFill>
              </a:rPr>
              <a:t>Typical </a:t>
            </a:r>
            <a:r>
              <a:rPr kumimoji="0" lang="en-US" sz="4400" b="0"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Hazards</a:t>
            </a:r>
            <a:endParaRPr kumimoji="0" lang="en-US" sz="4400" b="0"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fld id="{9FDE953B-3B32-4934-80C3-04691433F58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6098</TotalTime>
  <Words>914</Words>
  <Application>Microsoft Office PowerPoint</Application>
  <PresentationFormat>On-screen Show (4:3)</PresentationFormat>
  <Paragraphs>162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What is a Hedger? </vt:lpstr>
      <vt:lpstr>What is a Hedger?</vt:lpstr>
      <vt:lpstr>History of Hedger</vt:lpstr>
      <vt:lpstr>Standard Usage of Hedgers</vt:lpstr>
      <vt:lpstr>Standard Usage of Hedgers</vt:lpstr>
      <vt:lpstr>Standard Usage of Hedgers</vt:lpstr>
      <vt:lpstr>Typical Hazards</vt:lpstr>
      <vt:lpstr>PowerPoint Presentation</vt:lpstr>
      <vt:lpstr>Typical Hazards</vt:lpstr>
      <vt:lpstr>Statistics on Fatalities</vt:lpstr>
      <vt:lpstr>Statistics on Fatalities and Injuries</vt:lpstr>
      <vt:lpstr>OSHA Regulations</vt:lpstr>
      <vt:lpstr>Best Safety Practices</vt:lpstr>
      <vt:lpstr>Best Safety Practices</vt:lpstr>
      <vt:lpstr>Best Safety Practices</vt:lpstr>
      <vt:lpstr>Best Safety Practices</vt:lpstr>
      <vt:lpstr>Best Safety Practices</vt:lpstr>
      <vt:lpstr>Best Safety Practices</vt:lpstr>
      <vt:lpstr>Best Safety Practices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MORRIS</dc:creator>
  <cp:lastModifiedBy>Hinze</cp:lastModifiedBy>
  <cp:revision>431</cp:revision>
  <dcterms:created xsi:type="dcterms:W3CDTF">2008-11-19T01:04:51Z</dcterms:created>
  <dcterms:modified xsi:type="dcterms:W3CDTF">2013-03-17T20:26:12Z</dcterms:modified>
</cp:coreProperties>
</file>