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sldIdLst>
    <p:sldId id="256" r:id="rId2"/>
    <p:sldId id="257" r:id="rId3"/>
    <p:sldId id="260" r:id="rId4"/>
    <p:sldId id="259" r:id="rId5"/>
    <p:sldId id="258" r:id="rId6"/>
    <p:sldId id="261" r:id="rId7"/>
    <p:sldId id="262" r:id="rId8"/>
    <p:sldId id="279" r:id="rId9"/>
    <p:sldId id="263" r:id="rId10"/>
    <p:sldId id="264" r:id="rId11"/>
    <p:sldId id="265" r:id="rId12"/>
    <p:sldId id="266" r:id="rId13"/>
    <p:sldId id="276" r:id="rId14"/>
    <p:sldId id="267" r:id="rId15"/>
    <p:sldId id="271" r:id="rId16"/>
    <p:sldId id="277" r:id="rId17"/>
    <p:sldId id="278" r:id="rId18"/>
    <p:sldId id="269" r:id="rId19"/>
    <p:sldId id="270" r:id="rId20"/>
    <p:sldId id="273" r:id="rId21"/>
    <p:sldId id="275" r:id="rId22"/>
    <p:sldId id="268"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99" d="100"/>
          <a:sy n="99" d="100"/>
        </p:scale>
        <p:origin x="-7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E67150-BF13-4190-A327-BB46E1F1CCB9}" type="datetimeFigureOut">
              <a:rPr lang="en-US" smtClean="0"/>
              <a:pPr/>
              <a:t>3/4/2013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D3126D-5C57-411A-B076-C2BB84AEEDBF}" type="slidenum">
              <a:rPr lang="en-US" smtClean="0"/>
              <a:pPr/>
              <a:t>‹#›</a:t>
            </a:fld>
            <a:endParaRPr lang="en-US"/>
          </a:p>
        </p:txBody>
      </p:sp>
    </p:spTree>
    <p:extLst>
      <p:ext uri="{BB962C8B-B14F-4D97-AF65-F5344CB8AC3E}">
        <p14:creationId xmlns:p14="http://schemas.microsoft.com/office/powerpoint/2010/main" val="3180162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D3126D-5C57-411A-B076-C2BB84AEEDBF}"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D3126D-5C57-411A-B076-C2BB84AEEDBF}"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D3126D-5C57-411A-B076-C2BB84AEEDBF}"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A7670CA-110C-4302-9FFA-DD2D5B4CF39B}" type="datetimeFigureOut">
              <a:rPr lang="en-US" smtClean="0"/>
              <a:pPr/>
              <a:t>3/4/2013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76F6A1C5-DFD9-47DF-B94C-87EFA0635D7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7670CA-110C-4302-9FFA-DD2D5B4CF39B}" type="datetimeFigureOut">
              <a:rPr lang="en-US" smtClean="0"/>
              <a:pPr/>
              <a:t>3/4/2013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F6A1C5-DFD9-47DF-B94C-87EFA0635D7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7670CA-110C-4302-9FFA-DD2D5B4CF39B}" type="datetimeFigureOut">
              <a:rPr lang="en-US" smtClean="0"/>
              <a:pPr/>
              <a:t>3/4/2013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F6A1C5-DFD9-47DF-B94C-87EFA0635D7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7670CA-110C-4302-9FFA-DD2D5B4CF39B}" type="datetimeFigureOut">
              <a:rPr lang="en-US" smtClean="0"/>
              <a:pPr/>
              <a:t>3/4/2013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F6A1C5-DFD9-47DF-B94C-87EFA0635D7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7670CA-110C-4302-9FFA-DD2D5B4CF39B}" type="datetimeFigureOut">
              <a:rPr lang="en-US" smtClean="0"/>
              <a:pPr/>
              <a:t>3/4/2013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F6A1C5-DFD9-47DF-B94C-87EFA0635D7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7670CA-110C-4302-9FFA-DD2D5B4CF39B}" type="datetimeFigureOut">
              <a:rPr lang="en-US" smtClean="0"/>
              <a:pPr/>
              <a:t>3/4/2013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F6A1C5-DFD9-47DF-B94C-87EFA0635D7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7670CA-110C-4302-9FFA-DD2D5B4CF39B}" type="datetimeFigureOut">
              <a:rPr lang="en-US" smtClean="0"/>
              <a:pPr/>
              <a:t>3/4/2013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F6A1C5-DFD9-47DF-B94C-87EFA0635D7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A7670CA-110C-4302-9FFA-DD2D5B4CF39B}" type="datetimeFigureOut">
              <a:rPr lang="en-US" smtClean="0"/>
              <a:pPr/>
              <a:t>3/4/2013</a:t>
            </a:fld>
            <a:endParaRPr lang="en-US" dirty="0"/>
          </a:p>
        </p:txBody>
      </p:sp>
      <p:sp>
        <p:nvSpPr>
          <p:cNvPr id="8" name="Slide Number Placeholder 7"/>
          <p:cNvSpPr>
            <a:spLocks noGrp="1"/>
          </p:cNvSpPr>
          <p:nvPr>
            <p:ph type="sldNum" sz="quarter" idx="11"/>
          </p:nvPr>
        </p:nvSpPr>
        <p:spPr/>
        <p:txBody>
          <a:bodyPr/>
          <a:lstStyle/>
          <a:p>
            <a:fld id="{76F6A1C5-DFD9-47DF-B94C-87EFA0635D7B}"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670CA-110C-4302-9FFA-DD2D5B4CF39B}" type="datetimeFigureOut">
              <a:rPr lang="en-US" smtClean="0"/>
              <a:pPr/>
              <a:t>3/4/2013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F6A1C5-DFD9-47DF-B94C-87EFA0635D7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7670CA-110C-4302-9FFA-DD2D5B4CF39B}" type="datetimeFigureOut">
              <a:rPr lang="en-US" smtClean="0"/>
              <a:pPr/>
              <a:t>3/4/2013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76F6A1C5-DFD9-47DF-B94C-87EFA0635D7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A7670CA-110C-4302-9FFA-DD2D5B4CF39B}" type="datetimeFigureOut">
              <a:rPr lang="en-US" smtClean="0"/>
              <a:pPr/>
              <a:t>3/4/2013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F6A1C5-DFD9-47DF-B94C-87EFA0635D7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A7670CA-110C-4302-9FFA-DD2D5B4CF39B}" type="datetimeFigureOut">
              <a:rPr lang="en-US" smtClean="0"/>
              <a:pPr/>
              <a:t>3/4/2013</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6F6A1C5-DFD9-47DF-B94C-87EFA0635D7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28600"/>
            <a:ext cx="11125200" cy="1470025"/>
          </a:xfrm>
        </p:spPr>
        <p:txBody>
          <a:bodyPr>
            <a:noAutofit/>
          </a:bodyPr>
          <a:lstStyle/>
          <a:p>
            <a:r>
              <a:rPr lang="en-US" sz="5400" dirty="0" smtClean="0">
                <a:solidFill>
                  <a:srgbClr val="FFFF00"/>
                </a:solidFill>
                <a:effectLst/>
                <a:latin typeface="+mn-lt"/>
              </a:rPr>
              <a:t>Hedge Trimmer Safety</a:t>
            </a:r>
            <a:endParaRPr lang="en-US" sz="5400" dirty="0">
              <a:solidFill>
                <a:srgbClr val="FFFF00"/>
              </a:solidFill>
              <a:effectLst/>
              <a:latin typeface="+mn-lt"/>
            </a:endParaRPr>
          </a:p>
        </p:txBody>
      </p:sp>
      <p:sp>
        <p:nvSpPr>
          <p:cNvPr id="3" name="Subtitle 2"/>
          <p:cNvSpPr>
            <a:spLocks noGrp="1"/>
          </p:cNvSpPr>
          <p:nvPr>
            <p:ph type="subTitle" idx="1"/>
          </p:nvPr>
        </p:nvSpPr>
        <p:spPr>
          <a:xfrm>
            <a:off x="1295400" y="3505200"/>
            <a:ext cx="6400800" cy="175260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57200" y="1371600"/>
            <a:ext cx="8305800" cy="483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normAutofit fontScale="90000"/>
          </a:bodyPr>
          <a:lstStyle/>
          <a:p>
            <a:r>
              <a:rPr lang="en-US" b="1" dirty="0" smtClean="0">
                <a:solidFill>
                  <a:srgbClr val="FFFF00"/>
                </a:solidFill>
                <a:latin typeface="+mn-lt"/>
              </a:rPr>
              <a:t>Hazards Associated with Gas Powered Trimmers</a:t>
            </a:r>
            <a:endParaRPr lang="en-US" b="1" dirty="0">
              <a:solidFill>
                <a:srgbClr val="FFFF00"/>
              </a:solidFill>
              <a:latin typeface="+mn-lt"/>
            </a:endParaRPr>
          </a:p>
        </p:txBody>
      </p:sp>
      <p:sp>
        <p:nvSpPr>
          <p:cNvPr id="3" name="Content Placeholder 2"/>
          <p:cNvSpPr>
            <a:spLocks noGrp="1"/>
          </p:cNvSpPr>
          <p:nvPr>
            <p:ph idx="1"/>
          </p:nvPr>
        </p:nvSpPr>
        <p:spPr/>
        <p:txBody>
          <a:bodyPr/>
          <a:lstStyle/>
          <a:p>
            <a:endParaRPr lang="en-US" dirty="0" smtClean="0"/>
          </a:p>
          <a:p>
            <a:r>
              <a:rPr lang="en-US" dirty="0" smtClean="0"/>
              <a:t>Gas-powered </a:t>
            </a:r>
            <a:r>
              <a:rPr lang="en-US" dirty="0" smtClean="0"/>
              <a:t>trimmers require the use of a special gas/oil mix. If filled with standard gas, the engine </a:t>
            </a:r>
            <a:r>
              <a:rPr lang="en-US" dirty="0" smtClean="0"/>
              <a:t>may </a:t>
            </a:r>
            <a:r>
              <a:rPr lang="en-US" dirty="0" smtClean="0"/>
              <a:t>burn up.</a:t>
            </a:r>
          </a:p>
          <a:p>
            <a:r>
              <a:rPr lang="en-US" dirty="0" smtClean="0"/>
              <a:t>The exhaust port on the back of the hedge trimmer gets extremely hot after prolonged use. If accidently touched by the operator, it can cause severe burns.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1143000"/>
          </a:xfrm>
        </p:spPr>
        <p:txBody>
          <a:bodyPr>
            <a:normAutofit fontScale="90000"/>
          </a:bodyPr>
          <a:lstStyle/>
          <a:p>
            <a:r>
              <a:rPr lang="en-US" b="1" dirty="0" smtClean="0">
                <a:solidFill>
                  <a:srgbClr val="FFFF00"/>
                </a:solidFill>
                <a:latin typeface="+mn-lt"/>
              </a:rPr>
              <a:t>Hazards Associated with </a:t>
            </a:r>
            <a:r>
              <a:rPr lang="en-US" b="1" dirty="0" smtClean="0">
                <a:solidFill>
                  <a:srgbClr val="FFFF00"/>
                </a:solidFill>
                <a:latin typeface="+mn-lt"/>
              </a:rPr>
              <a:t>Gas-Powered </a:t>
            </a:r>
            <a:r>
              <a:rPr lang="en-US" b="1" dirty="0" smtClean="0">
                <a:solidFill>
                  <a:srgbClr val="FFFF00"/>
                </a:solidFill>
                <a:latin typeface="+mn-lt"/>
              </a:rPr>
              <a:t>Trimmers</a:t>
            </a:r>
            <a:endParaRPr lang="en-US" b="1" dirty="0">
              <a:solidFill>
                <a:srgbClr val="FFFF00"/>
              </a:solidFill>
              <a:latin typeface="+mn-lt"/>
            </a:endParaRPr>
          </a:p>
        </p:txBody>
      </p:sp>
      <p:sp>
        <p:nvSpPr>
          <p:cNvPr id="3" name="Content Placeholder 2"/>
          <p:cNvSpPr>
            <a:spLocks noGrp="1"/>
          </p:cNvSpPr>
          <p:nvPr>
            <p:ph idx="1"/>
          </p:nvPr>
        </p:nvSpPr>
        <p:spPr>
          <a:xfrm>
            <a:off x="457200" y="1600200"/>
            <a:ext cx="7467600" cy="5029200"/>
          </a:xfrm>
        </p:spPr>
        <p:txBody>
          <a:bodyPr>
            <a:normAutofit/>
          </a:bodyPr>
          <a:lstStyle/>
          <a:p>
            <a:r>
              <a:rPr lang="en-US" dirty="0" smtClean="0"/>
              <a:t>The chain movement inside the engine causes heavy vibrations which can loosen the gas/oil cap.</a:t>
            </a:r>
          </a:p>
          <a:p>
            <a:r>
              <a:rPr lang="en-US" dirty="0" smtClean="0"/>
              <a:t>If this cap comes off, the gas/oil mix can spill, creating a fire hazard in the work area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normAutofit fontScale="90000"/>
          </a:bodyPr>
          <a:lstStyle/>
          <a:p>
            <a:r>
              <a:rPr lang="en-US" b="1" dirty="0" smtClean="0">
                <a:solidFill>
                  <a:srgbClr val="FFFF00"/>
                </a:solidFill>
                <a:latin typeface="+mn-lt"/>
              </a:rPr>
              <a:t>Hazards Associated with </a:t>
            </a:r>
            <a:r>
              <a:rPr lang="en-US" b="1" dirty="0" smtClean="0">
                <a:solidFill>
                  <a:srgbClr val="FFFF00"/>
                </a:solidFill>
                <a:latin typeface="+mn-lt"/>
              </a:rPr>
              <a:t>Electric-powered </a:t>
            </a:r>
            <a:r>
              <a:rPr lang="en-US" b="1" dirty="0" smtClean="0">
                <a:solidFill>
                  <a:srgbClr val="FFFF00"/>
                </a:solidFill>
                <a:latin typeface="+mn-lt"/>
              </a:rPr>
              <a:t>Trimmers</a:t>
            </a:r>
            <a:endParaRPr lang="en-US" b="1" dirty="0">
              <a:solidFill>
                <a:srgbClr val="FFFF00"/>
              </a:solidFill>
              <a:latin typeface="+mn-lt"/>
            </a:endParaRPr>
          </a:p>
        </p:txBody>
      </p:sp>
      <p:sp>
        <p:nvSpPr>
          <p:cNvPr id="3" name="Content Placeholder 2"/>
          <p:cNvSpPr>
            <a:spLocks noGrp="1"/>
          </p:cNvSpPr>
          <p:nvPr>
            <p:ph idx="1"/>
          </p:nvPr>
        </p:nvSpPr>
        <p:spPr>
          <a:xfrm>
            <a:off x="457200" y="1752600"/>
            <a:ext cx="7467600" cy="4800600"/>
          </a:xfrm>
        </p:spPr>
        <p:txBody>
          <a:bodyPr>
            <a:normAutofit/>
          </a:bodyPr>
          <a:lstStyle/>
          <a:p>
            <a:r>
              <a:rPr lang="en-US" dirty="0" smtClean="0"/>
              <a:t>The number one danger when working with </a:t>
            </a:r>
            <a:r>
              <a:rPr lang="en-US" dirty="0" smtClean="0"/>
              <a:t>electric-powered </a:t>
            </a:r>
            <a:r>
              <a:rPr lang="en-US" dirty="0" smtClean="0"/>
              <a:t>trimmers is electrocution, such as when the extension cord is accidently cut</a:t>
            </a:r>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67600" cy="1143000"/>
          </a:xfrm>
        </p:spPr>
        <p:txBody>
          <a:bodyPr>
            <a:normAutofit fontScale="90000"/>
          </a:bodyPr>
          <a:lstStyle/>
          <a:p>
            <a:r>
              <a:rPr lang="en-US" b="1" dirty="0" smtClean="0">
                <a:solidFill>
                  <a:srgbClr val="FFFF00"/>
                </a:solidFill>
                <a:latin typeface="+mn-lt"/>
              </a:rPr>
              <a:t>Hazards Associated with </a:t>
            </a:r>
            <a:r>
              <a:rPr lang="en-US" b="1" dirty="0" smtClean="0">
                <a:solidFill>
                  <a:srgbClr val="FFFF00"/>
                </a:solidFill>
                <a:latin typeface="+mn-lt"/>
              </a:rPr>
              <a:t>Electric-powered </a:t>
            </a:r>
            <a:r>
              <a:rPr lang="en-US" b="1" dirty="0" smtClean="0">
                <a:solidFill>
                  <a:srgbClr val="FFFF00"/>
                </a:solidFill>
                <a:latin typeface="+mn-lt"/>
              </a:rPr>
              <a:t>Trimmers</a:t>
            </a:r>
            <a:endParaRPr lang="en-US" b="1" dirty="0">
              <a:solidFill>
                <a:srgbClr val="FFFF00"/>
              </a:solidFill>
              <a:latin typeface="+mn-lt"/>
            </a:endParaRPr>
          </a:p>
        </p:txBody>
      </p:sp>
      <p:sp>
        <p:nvSpPr>
          <p:cNvPr id="3" name="Content Placeholder 2"/>
          <p:cNvSpPr>
            <a:spLocks noGrp="1"/>
          </p:cNvSpPr>
          <p:nvPr>
            <p:ph idx="1"/>
          </p:nvPr>
        </p:nvSpPr>
        <p:spPr>
          <a:xfrm>
            <a:off x="457200" y="1752600"/>
            <a:ext cx="7467600" cy="4800600"/>
          </a:xfrm>
        </p:spPr>
        <p:txBody>
          <a:bodyPr>
            <a:normAutofit/>
          </a:bodyPr>
          <a:lstStyle/>
          <a:p>
            <a:r>
              <a:rPr lang="en-US" dirty="0" smtClean="0"/>
              <a:t>Always route the extension cord where it will not be accidently cut or where it </a:t>
            </a:r>
            <a:r>
              <a:rPr lang="en-US" dirty="0" smtClean="0"/>
              <a:t>cannot </a:t>
            </a:r>
            <a:r>
              <a:rPr lang="en-US" dirty="0" smtClean="0"/>
              <a:t>become a tripping hazard</a:t>
            </a:r>
          </a:p>
          <a:p>
            <a:r>
              <a:rPr lang="en-US" dirty="0" smtClean="0"/>
              <a:t>Always use ground fault circuit interrupters (GFCIs) to protect workers from electrocution</a:t>
            </a:r>
          </a:p>
          <a:p>
            <a:pPr>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latin typeface="+mn-lt"/>
              </a:rPr>
              <a:t>Hazards Associated with </a:t>
            </a:r>
            <a:r>
              <a:rPr lang="en-US" b="1" dirty="0" smtClean="0">
                <a:solidFill>
                  <a:srgbClr val="FFFF00"/>
                </a:solidFill>
                <a:latin typeface="+mn-lt"/>
              </a:rPr>
              <a:t>Electric-powered </a:t>
            </a:r>
            <a:r>
              <a:rPr lang="en-US" b="1" dirty="0" smtClean="0">
                <a:solidFill>
                  <a:srgbClr val="FFFF00"/>
                </a:solidFill>
                <a:latin typeface="+mn-lt"/>
              </a:rPr>
              <a:t>Trimmers </a:t>
            </a:r>
            <a:endParaRPr lang="en-US" b="1" dirty="0">
              <a:solidFill>
                <a:srgbClr val="FFFF00"/>
              </a:solidFill>
              <a:latin typeface="+mn-lt"/>
            </a:endParaRPr>
          </a:p>
        </p:txBody>
      </p:sp>
      <p:sp>
        <p:nvSpPr>
          <p:cNvPr id="3" name="Content Placeholder 2"/>
          <p:cNvSpPr>
            <a:spLocks noGrp="1"/>
          </p:cNvSpPr>
          <p:nvPr>
            <p:ph idx="1"/>
          </p:nvPr>
        </p:nvSpPr>
        <p:spPr/>
        <p:txBody>
          <a:bodyPr/>
          <a:lstStyle/>
          <a:p>
            <a:r>
              <a:rPr lang="en-US" dirty="0" smtClean="0"/>
              <a:t>Never operate equipment in wet conditions</a:t>
            </a:r>
          </a:p>
          <a:p>
            <a:pPr lvl="1"/>
            <a:r>
              <a:rPr lang="en-US" dirty="0" smtClean="0"/>
              <a:t>If one MUST work in a wet area (recently watered) </a:t>
            </a:r>
            <a:r>
              <a:rPr lang="en-US" dirty="0" smtClean="0"/>
              <a:t>make </a:t>
            </a:r>
            <a:r>
              <a:rPr lang="en-US" dirty="0" smtClean="0"/>
              <a:t>sure </a:t>
            </a:r>
            <a:r>
              <a:rPr lang="en-US" dirty="0" smtClean="0"/>
              <a:t>to keep </a:t>
            </a:r>
            <a:r>
              <a:rPr lang="en-US" dirty="0" smtClean="0"/>
              <a:t>the contact (male/female) portions of the extension cord dry</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467600" cy="1143000"/>
          </a:xfrm>
        </p:spPr>
        <p:txBody>
          <a:bodyPr>
            <a:normAutofit fontScale="90000"/>
          </a:bodyPr>
          <a:lstStyle/>
          <a:p>
            <a:pPr algn="ctr"/>
            <a:r>
              <a:rPr lang="en-US" b="1" dirty="0" smtClean="0">
                <a:solidFill>
                  <a:srgbClr val="FFFF00"/>
                </a:solidFill>
                <a:latin typeface="+mn-lt"/>
              </a:rPr>
              <a:t>Carbon Monoxide Poisoning</a:t>
            </a:r>
            <a:endParaRPr lang="en-US" b="1" dirty="0">
              <a:solidFill>
                <a:srgbClr val="FFFF00"/>
              </a:solidFill>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t>Hedge trimmers release carbon monoxide, much like any other </a:t>
            </a:r>
            <a:r>
              <a:rPr lang="en-US" dirty="0" smtClean="0"/>
              <a:t>gas-powered </a:t>
            </a:r>
            <a:r>
              <a:rPr lang="en-US" dirty="0" smtClean="0"/>
              <a:t>lawn equipment. The amount released generally is</a:t>
            </a:r>
            <a:r>
              <a:rPr lang="en-US" sz="4300" dirty="0" smtClean="0">
                <a:solidFill>
                  <a:srgbClr val="FF0000"/>
                </a:solidFill>
              </a:rPr>
              <a:t> </a:t>
            </a:r>
            <a:r>
              <a:rPr lang="en-US" dirty="0" smtClean="0"/>
              <a:t>not very harmful.</a:t>
            </a:r>
          </a:p>
          <a:p>
            <a:r>
              <a:rPr lang="en-US" dirty="0" smtClean="0"/>
              <a:t>The real danger arises if the operator uses the trimmer indoors, where the carbon monoxide levels can raise to dangerously high levels. Its effects on the human body are almost unnoticeable until the user becomes unconscious, making it extremely dangerous.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76600"/>
            <a:ext cx="6480048" cy="701040"/>
          </a:xfrm>
        </p:spPr>
        <p:txBody>
          <a:bodyPr>
            <a:normAutofit/>
          </a:bodyPr>
          <a:lstStyle/>
          <a:p>
            <a:pPr algn="l"/>
            <a:r>
              <a:rPr lang="en-US" sz="1200" dirty="0" smtClean="0"/>
              <a:t>Source: Extracted from OSHA Accident Investigation Data 1990-2009</a:t>
            </a:r>
            <a:endParaRPr lang="en-US" sz="1200" dirty="0">
              <a:latin typeface="+mn-lt"/>
            </a:endParaRPr>
          </a:p>
        </p:txBody>
      </p:sp>
      <p:sp>
        <p:nvSpPr>
          <p:cNvPr id="3" name="Subtitle 2"/>
          <p:cNvSpPr>
            <a:spLocks noGrp="1"/>
          </p:cNvSpPr>
          <p:nvPr>
            <p:ph type="subTitle" idx="1"/>
          </p:nvPr>
        </p:nvSpPr>
        <p:spPr>
          <a:xfrm>
            <a:off x="1371600" y="2133600"/>
            <a:ext cx="6480048" cy="838200"/>
          </a:xfrm>
        </p:spPr>
        <p:txBody>
          <a:bodyPr>
            <a:noAutofit/>
          </a:bodyPr>
          <a:lstStyle/>
          <a:p>
            <a:pPr algn="l"/>
            <a:r>
              <a:rPr lang="en-US" sz="3200" dirty="0" smtClean="0">
                <a:solidFill>
                  <a:srgbClr val="FFFF00"/>
                </a:solidFill>
              </a:rPr>
              <a:t>There were 0 construction worker fatalities that were investigated by OSHA from 1990 to 2009  </a:t>
            </a:r>
            <a:endParaRPr lang="en-US" sz="3200"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56760"/>
            <a:ext cx="6480048" cy="2301240"/>
          </a:xfrm>
        </p:spPr>
        <p:txBody>
          <a:bodyPr>
            <a:normAutofit/>
          </a:bodyPr>
          <a:lstStyle/>
          <a:p>
            <a:endParaRPr lang="en-US" dirty="0"/>
          </a:p>
        </p:txBody>
      </p:sp>
      <p:sp>
        <p:nvSpPr>
          <p:cNvPr id="3" name="Subtitle 2"/>
          <p:cNvSpPr>
            <a:spLocks noGrp="1"/>
          </p:cNvSpPr>
          <p:nvPr>
            <p:ph type="subTitle" idx="1"/>
          </p:nvPr>
        </p:nvSpPr>
        <p:spPr>
          <a:xfrm>
            <a:off x="1219200" y="2057400"/>
            <a:ext cx="6480048" cy="1752600"/>
          </a:xfrm>
        </p:spPr>
        <p:txBody>
          <a:bodyPr>
            <a:noAutofit/>
          </a:bodyPr>
          <a:lstStyle/>
          <a:p>
            <a:pPr algn="l"/>
            <a:r>
              <a:rPr lang="en-US" sz="3200" b="1" dirty="0" smtClean="0">
                <a:solidFill>
                  <a:srgbClr val="FFFF00"/>
                </a:solidFill>
              </a:rPr>
              <a:t>There are no OSHA regulations that specifically mention or address the safe use of hedge trimmers</a:t>
            </a:r>
            <a:endParaRPr lang="en-US" sz="3200" b="1"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FFFF00"/>
                </a:solidFill>
              </a:rPr>
              <a:t>Safe Work Practices</a:t>
            </a:r>
            <a:r>
              <a:rPr lang="en-US" dirty="0" smtClean="0"/>
              <a:t/>
            </a:r>
            <a:br>
              <a:rPr lang="en-US" dirty="0" smtClean="0"/>
            </a:br>
            <a:r>
              <a:rPr lang="en-US" dirty="0" smtClean="0">
                <a:solidFill>
                  <a:srgbClr val="FF0000"/>
                </a:solidFill>
              </a:rPr>
              <a:t>Personal Protection Equipment</a:t>
            </a:r>
            <a:endParaRPr lang="en-US" dirty="0">
              <a:solidFill>
                <a:srgbClr val="FF0000"/>
              </a:solidFill>
            </a:endParaRPr>
          </a:p>
        </p:txBody>
      </p:sp>
      <p:sp>
        <p:nvSpPr>
          <p:cNvPr id="3" name="Content Placeholder 2"/>
          <p:cNvSpPr>
            <a:spLocks noGrp="1"/>
          </p:cNvSpPr>
          <p:nvPr>
            <p:ph idx="1"/>
          </p:nvPr>
        </p:nvSpPr>
        <p:spPr>
          <a:xfrm>
            <a:off x="609600" y="1828800"/>
            <a:ext cx="7467600" cy="4525963"/>
          </a:xfrm>
        </p:spPr>
        <p:txBody>
          <a:bodyPr/>
          <a:lstStyle/>
          <a:p>
            <a:r>
              <a:rPr lang="en-US" dirty="0" smtClean="0"/>
              <a:t>When hedge trimming, the following equipment should always be worn</a:t>
            </a:r>
          </a:p>
        </p:txBody>
      </p:sp>
      <p:pic>
        <p:nvPicPr>
          <p:cNvPr id="2050" name="Picture 2"/>
          <p:cNvPicPr>
            <a:picLocks noChangeAspect="1" noChangeArrowheads="1"/>
          </p:cNvPicPr>
          <p:nvPr/>
        </p:nvPicPr>
        <p:blipFill>
          <a:blip r:embed="rId3" cstate="print"/>
          <a:srcRect/>
          <a:stretch>
            <a:fillRect/>
          </a:stretch>
        </p:blipFill>
        <p:spPr bwMode="auto">
          <a:xfrm>
            <a:off x="609600" y="2971800"/>
            <a:ext cx="2438400" cy="2085975"/>
          </a:xfrm>
          <a:prstGeom prst="rect">
            <a:avLst/>
          </a:prstGeom>
          <a:noFill/>
          <a:ln w="9525">
            <a:noFill/>
            <a:miter lim="800000"/>
            <a:headEnd/>
            <a:tailEnd/>
          </a:ln>
        </p:spPr>
      </p:pic>
      <p:sp>
        <p:nvSpPr>
          <p:cNvPr id="5" name="TextBox 4"/>
          <p:cNvSpPr txBox="1"/>
          <p:nvPr/>
        </p:nvSpPr>
        <p:spPr>
          <a:xfrm>
            <a:off x="609600" y="5181600"/>
            <a:ext cx="2428870" cy="646331"/>
          </a:xfrm>
          <a:prstGeom prst="rect">
            <a:avLst/>
          </a:prstGeom>
          <a:noFill/>
        </p:spPr>
        <p:txBody>
          <a:bodyPr wrap="none" rtlCol="0">
            <a:spAutoFit/>
          </a:bodyPr>
          <a:lstStyle/>
          <a:p>
            <a:r>
              <a:rPr lang="en-US" dirty="0" smtClean="0"/>
              <a:t>Safety Glasses (Clear</a:t>
            </a:r>
          </a:p>
          <a:p>
            <a:r>
              <a:rPr lang="en-US" dirty="0" smtClean="0"/>
              <a:t>or UV protection)</a:t>
            </a:r>
            <a:endParaRPr lang="en-US" dirty="0"/>
          </a:p>
        </p:txBody>
      </p:sp>
      <p:pic>
        <p:nvPicPr>
          <p:cNvPr id="2051" name="Picture 3"/>
          <p:cNvPicPr>
            <a:picLocks noChangeAspect="1" noChangeArrowheads="1"/>
          </p:cNvPicPr>
          <p:nvPr/>
        </p:nvPicPr>
        <p:blipFill>
          <a:blip r:embed="rId4"/>
          <a:srcRect/>
          <a:stretch>
            <a:fillRect/>
          </a:stretch>
        </p:blipFill>
        <p:spPr bwMode="auto">
          <a:xfrm>
            <a:off x="4567238" y="3424238"/>
            <a:ext cx="461962" cy="461962"/>
          </a:xfrm>
          <a:prstGeom prst="rect">
            <a:avLst/>
          </a:prstGeom>
          <a:noFill/>
          <a:ln w="9525">
            <a:noFill/>
            <a:miter lim="800000"/>
            <a:headEnd/>
            <a:tailEnd/>
          </a:ln>
        </p:spPr>
      </p:pic>
      <p:pic>
        <p:nvPicPr>
          <p:cNvPr id="2052" name="Picture 4"/>
          <p:cNvPicPr>
            <a:picLocks noChangeAspect="1" noChangeArrowheads="1"/>
          </p:cNvPicPr>
          <p:nvPr/>
        </p:nvPicPr>
        <p:blipFill>
          <a:blip r:embed="rId4"/>
          <a:srcRect/>
          <a:stretch>
            <a:fillRect/>
          </a:stretch>
        </p:blipFill>
        <p:spPr bwMode="auto">
          <a:xfrm>
            <a:off x="4567238" y="3424238"/>
            <a:ext cx="919162" cy="919162"/>
          </a:xfrm>
          <a:prstGeom prst="rect">
            <a:avLst/>
          </a:prstGeom>
          <a:noFill/>
          <a:ln w="9525">
            <a:noFill/>
            <a:miter lim="800000"/>
            <a:headEnd/>
            <a:tailEnd/>
          </a:ln>
        </p:spPr>
      </p:pic>
      <p:pic>
        <p:nvPicPr>
          <p:cNvPr id="2056" name="Picture 8"/>
          <p:cNvPicPr>
            <a:picLocks noChangeAspect="1" noChangeArrowheads="1"/>
          </p:cNvPicPr>
          <p:nvPr/>
        </p:nvPicPr>
        <p:blipFill>
          <a:blip r:embed="rId5" cstate="print"/>
          <a:srcRect/>
          <a:stretch>
            <a:fillRect/>
          </a:stretch>
        </p:blipFill>
        <p:spPr bwMode="auto">
          <a:xfrm>
            <a:off x="3352800" y="2819400"/>
            <a:ext cx="2381250" cy="2381250"/>
          </a:xfrm>
          <a:prstGeom prst="rect">
            <a:avLst/>
          </a:prstGeom>
          <a:noFill/>
          <a:ln w="9525">
            <a:noFill/>
            <a:miter lim="800000"/>
            <a:headEnd/>
            <a:tailEnd/>
          </a:ln>
        </p:spPr>
      </p:pic>
      <p:sp>
        <p:nvSpPr>
          <p:cNvPr id="12" name="TextBox 11"/>
          <p:cNvSpPr txBox="1"/>
          <p:nvPr/>
        </p:nvSpPr>
        <p:spPr>
          <a:xfrm>
            <a:off x="3429000" y="5257800"/>
            <a:ext cx="2296463" cy="369332"/>
          </a:xfrm>
          <a:prstGeom prst="rect">
            <a:avLst/>
          </a:prstGeom>
          <a:noFill/>
        </p:spPr>
        <p:txBody>
          <a:bodyPr wrap="none" rtlCol="0">
            <a:spAutoFit/>
          </a:bodyPr>
          <a:lstStyle/>
          <a:p>
            <a:r>
              <a:rPr lang="en-US" dirty="0" smtClean="0"/>
              <a:t>Work Gloves w/ Grip</a:t>
            </a:r>
            <a:endParaRPr lang="en-US" dirty="0"/>
          </a:p>
        </p:txBody>
      </p:sp>
      <p:pic>
        <p:nvPicPr>
          <p:cNvPr id="2057" name="Picture 9"/>
          <p:cNvPicPr>
            <a:picLocks noChangeAspect="1" noChangeArrowheads="1"/>
          </p:cNvPicPr>
          <p:nvPr/>
        </p:nvPicPr>
        <p:blipFill>
          <a:blip r:embed="rId6" cstate="print"/>
          <a:srcRect/>
          <a:stretch>
            <a:fillRect/>
          </a:stretch>
        </p:blipFill>
        <p:spPr bwMode="auto">
          <a:xfrm>
            <a:off x="5943600" y="2971800"/>
            <a:ext cx="2590800" cy="2133600"/>
          </a:xfrm>
          <a:prstGeom prst="rect">
            <a:avLst/>
          </a:prstGeom>
          <a:noFill/>
          <a:ln w="9525">
            <a:noFill/>
            <a:miter lim="800000"/>
            <a:headEnd/>
            <a:tailEnd/>
          </a:ln>
        </p:spPr>
      </p:pic>
      <p:sp>
        <p:nvSpPr>
          <p:cNvPr id="14" name="TextBox 13"/>
          <p:cNvSpPr txBox="1"/>
          <p:nvPr/>
        </p:nvSpPr>
        <p:spPr>
          <a:xfrm>
            <a:off x="6324600" y="5275984"/>
            <a:ext cx="2069797" cy="369332"/>
          </a:xfrm>
          <a:prstGeom prst="rect">
            <a:avLst/>
          </a:prstGeom>
          <a:noFill/>
        </p:spPr>
        <p:txBody>
          <a:bodyPr wrap="none" rtlCol="0">
            <a:spAutoFit/>
          </a:bodyPr>
          <a:lstStyle/>
          <a:p>
            <a:r>
              <a:rPr lang="en-US" dirty="0" smtClean="0"/>
              <a:t>Hearing </a:t>
            </a:r>
            <a:r>
              <a:rPr lang="en-US" dirty="0" smtClean="0"/>
              <a:t>protection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467600" cy="1143000"/>
          </a:xfrm>
        </p:spPr>
        <p:txBody>
          <a:bodyPr>
            <a:normAutofit fontScale="90000"/>
          </a:bodyPr>
          <a:lstStyle/>
          <a:p>
            <a:r>
              <a:rPr lang="en-US" dirty="0" smtClean="0">
                <a:solidFill>
                  <a:srgbClr val="FF0000"/>
                </a:solidFill>
                <a:latin typeface="+mn-lt"/>
              </a:rPr>
              <a:t>Personal Protective Equipment</a:t>
            </a:r>
            <a:endParaRPr lang="en-US" dirty="0">
              <a:solidFill>
                <a:srgbClr val="FF0000"/>
              </a:solidFill>
              <a:latin typeface="+mn-lt"/>
            </a:endParaRPr>
          </a:p>
        </p:txBody>
      </p:sp>
      <p:sp>
        <p:nvSpPr>
          <p:cNvPr id="3" name="Content Placeholder 2"/>
          <p:cNvSpPr>
            <a:spLocks noGrp="1"/>
          </p:cNvSpPr>
          <p:nvPr>
            <p:ph idx="1"/>
          </p:nvPr>
        </p:nvSpPr>
        <p:spPr>
          <a:xfrm>
            <a:off x="685800" y="1447800"/>
            <a:ext cx="8153400" cy="4525963"/>
          </a:xfrm>
        </p:spPr>
        <p:txBody>
          <a:bodyPr>
            <a:normAutofit lnSpcReduction="10000"/>
          </a:bodyPr>
          <a:lstStyle/>
          <a:p>
            <a:r>
              <a:rPr lang="en-US" sz="2800" dirty="0" smtClean="0"/>
              <a:t>Wear long pants (preferably jeans) </a:t>
            </a:r>
          </a:p>
          <a:p>
            <a:pPr>
              <a:buNone/>
            </a:pPr>
            <a:r>
              <a:rPr lang="en-US" sz="2800" dirty="0" smtClean="0"/>
              <a:t>to protect against airborne debris and </a:t>
            </a:r>
          </a:p>
          <a:p>
            <a:pPr>
              <a:buNone/>
            </a:pPr>
            <a:r>
              <a:rPr lang="en-US" sz="2800" dirty="0" smtClean="0"/>
              <a:t>to help protect against hedge trimmer </a:t>
            </a:r>
          </a:p>
          <a:p>
            <a:pPr>
              <a:buNone/>
            </a:pPr>
            <a:r>
              <a:rPr lang="en-US" sz="2800" dirty="0" smtClean="0"/>
              <a:t>blades</a:t>
            </a:r>
          </a:p>
          <a:p>
            <a:r>
              <a:rPr lang="en-US" sz="2800" dirty="0" smtClean="0"/>
              <a:t>Wear closed toe shoes </a:t>
            </a:r>
          </a:p>
          <a:p>
            <a:pPr>
              <a:buNone/>
            </a:pPr>
            <a:r>
              <a:rPr lang="en-US" sz="2800" dirty="0" smtClean="0"/>
              <a:t>(preferably boots)</a:t>
            </a:r>
          </a:p>
          <a:p>
            <a:r>
              <a:rPr lang="en-US" sz="2800" dirty="0" smtClean="0"/>
              <a:t>Wear a respirator mask</a:t>
            </a:r>
          </a:p>
          <a:p>
            <a:pPr>
              <a:buNone/>
            </a:pPr>
            <a:r>
              <a:rPr lang="en-US" sz="2800" dirty="0" smtClean="0"/>
              <a:t>to prevent dust inhalation,</a:t>
            </a:r>
          </a:p>
          <a:p>
            <a:pPr>
              <a:buNone/>
            </a:pPr>
            <a:r>
              <a:rPr lang="en-US" sz="2800" dirty="0" smtClean="0"/>
              <a:t>when applicable</a:t>
            </a:r>
          </a:p>
          <a:p>
            <a:pPr>
              <a:buNone/>
            </a:pPr>
            <a:endParaRPr lang="en-US" sz="2800" dirty="0"/>
          </a:p>
        </p:txBody>
      </p:sp>
      <p:pic>
        <p:nvPicPr>
          <p:cNvPr id="3074" name="Picture 2"/>
          <p:cNvPicPr>
            <a:picLocks noChangeAspect="1" noChangeArrowheads="1"/>
          </p:cNvPicPr>
          <p:nvPr/>
        </p:nvPicPr>
        <p:blipFill>
          <a:blip r:embed="rId2" cstate="print"/>
          <a:srcRect/>
          <a:stretch>
            <a:fillRect/>
          </a:stretch>
        </p:blipFill>
        <p:spPr bwMode="auto">
          <a:xfrm>
            <a:off x="7467600" y="685800"/>
            <a:ext cx="1533525" cy="25908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953000" y="2971800"/>
            <a:ext cx="2053893" cy="1724025"/>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5181600" y="4876800"/>
            <a:ext cx="16764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467600" cy="1143000"/>
          </a:xfrm>
        </p:spPr>
        <p:txBody>
          <a:bodyPr/>
          <a:lstStyle/>
          <a:p>
            <a:r>
              <a:rPr lang="en-US" b="1" dirty="0" smtClean="0">
                <a:solidFill>
                  <a:srgbClr val="FFFF00"/>
                </a:solidFill>
                <a:latin typeface="+mn-lt"/>
              </a:rPr>
              <a:t>Types of Hedge Trimmers</a:t>
            </a:r>
            <a:endParaRPr lang="en-US" b="1" dirty="0">
              <a:solidFill>
                <a:srgbClr val="FFFF00"/>
              </a:solidFill>
              <a:latin typeface="+mn-lt"/>
            </a:endParaRPr>
          </a:p>
        </p:txBody>
      </p:sp>
      <p:pic>
        <p:nvPicPr>
          <p:cNvPr id="2051" name="Picture 3"/>
          <p:cNvPicPr>
            <a:picLocks noGrp="1" noChangeAspect="1" noChangeArrowheads="1"/>
          </p:cNvPicPr>
          <p:nvPr>
            <p:ph idx="1"/>
          </p:nvPr>
        </p:nvPicPr>
        <p:blipFill>
          <a:blip r:embed="rId2" cstate="print"/>
          <a:srcRect/>
          <a:stretch>
            <a:fillRect/>
          </a:stretch>
        </p:blipFill>
        <p:spPr bwMode="auto">
          <a:xfrm>
            <a:off x="1066800" y="1676400"/>
            <a:ext cx="3505200" cy="10668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1066800" y="3352800"/>
            <a:ext cx="3505200" cy="1590675"/>
          </a:xfrm>
          <a:prstGeom prst="rect">
            <a:avLst/>
          </a:prstGeom>
          <a:noFill/>
          <a:ln w="9525">
            <a:noFill/>
            <a:miter lim="800000"/>
            <a:headEnd/>
            <a:tailEnd/>
          </a:ln>
        </p:spPr>
      </p:pic>
      <p:sp>
        <p:nvSpPr>
          <p:cNvPr id="8" name="TextBox 7"/>
          <p:cNvSpPr txBox="1"/>
          <p:nvPr/>
        </p:nvSpPr>
        <p:spPr>
          <a:xfrm>
            <a:off x="1066800" y="2819400"/>
            <a:ext cx="2775183" cy="369332"/>
          </a:xfrm>
          <a:prstGeom prst="rect">
            <a:avLst/>
          </a:prstGeom>
          <a:noFill/>
        </p:spPr>
        <p:txBody>
          <a:bodyPr wrap="none" rtlCol="0">
            <a:spAutoFit/>
          </a:bodyPr>
          <a:lstStyle/>
          <a:p>
            <a:r>
              <a:rPr lang="en-US" dirty="0" smtClean="0"/>
              <a:t>Standard Hedge Trimmer</a:t>
            </a:r>
            <a:endParaRPr lang="en-US" dirty="0"/>
          </a:p>
        </p:txBody>
      </p:sp>
      <p:sp>
        <p:nvSpPr>
          <p:cNvPr id="9" name="TextBox 8"/>
          <p:cNvSpPr txBox="1"/>
          <p:nvPr/>
        </p:nvSpPr>
        <p:spPr>
          <a:xfrm>
            <a:off x="1066800" y="5029200"/>
            <a:ext cx="3583097" cy="369332"/>
          </a:xfrm>
          <a:prstGeom prst="rect">
            <a:avLst/>
          </a:prstGeom>
          <a:noFill/>
        </p:spPr>
        <p:txBody>
          <a:bodyPr wrap="none" rtlCol="0">
            <a:spAutoFit/>
          </a:bodyPr>
          <a:lstStyle/>
          <a:p>
            <a:r>
              <a:rPr lang="en-US" dirty="0" smtClean="0"/>
              <a:t>Extended Length Hedge Trimmer</a:t>
            </a:r>
            <a:endParaRPr lang="en-US" dirty="0"/>
          </a:p>
        </p:txBody>
      </p:sp>
      <p:sp>
        <p:nvSpPr>
          <p:cNvPr id="10" name="TextBox 9"/>
          <p:cNvSpPr txBox="1"/>
          <p:nvPr/>
        </p:nvSpPr>
        <p:spPr>
          <a:xfrm>
            <a:off x="4953000" y="1676400"/>
            <a:ext cx="3586238" cy="646331"/>
          </a:xfrm>
          <a:prstGeom prst="rect">
            <a:avLst/>
          </a:prstGeom>
          <a:noFill/>
        </p:spPr>
        <p:txBody>
          <a:bodyPr wrap="none" rtlCol="0">
            <a:spAutoFit/>
          </a:bodyPr>
          <a:lstStyle/>
          <a:p>
            <a:pPr>
              <a:buFont typeface="Arial" pitchFamily="34" charset="0"/>
              <a:buChar char="•"/>
            </a:pPr>
            <a:r>
              <a:rPr lang="en-US" dirty="0" smtClean="0"/>
              <a:t> Used for shrubs and small trees</a:t>
            </a:r>
          </a:p>
          <a:p>
            <a:pPr>
              <a:buFont typeface="Arial" pitchFamily="34" charset="0"/>
              <a:buChar char="•"/>
            </a:pPr>
            <a:r>
              <a:rPr lang="en-US" dirty="0"/>
              <a:t> </a:t>
            </a:r>
            <a:r>
              <a:rPr lang="en-US" dirty="0" smtClean="0"/>
              <a:t>Generally 30- 40” Blades</a:t>
            </a:r>
          </a:p>
        </p:txBody>
      </p:sp>
      <p:sp>
        <p:nvSpPr>
          <p:cNvPr id="11" name="TextBox 10"/>
          <p:cNvSpPr txBox="1"/>
          <p:nvPr/>
        </p:nvSpPr>
        <p:spPr>
          <a:xfrm>
            <a:off x="5029200" y="3352800"/>
            <a:ext cx="3778599" cy="1200329"/>
          </a:xfrm>
          <a:prstGeom prst="rect">
            <a:avLst/>
          </a:prstGeom>
          <a:noFill/>
        </p:spPr>
        <p:txBody>
          <a:bodyPr wrap="none" rtlCol="0">
            <a:spAutoFit/>
          </a:bodyPr>
          <a:lstStyle/>
          <a:p>
            <a:pPr>
              <a:buFont typeface="Arial" pitchFamily="34" charset="0"/>
              <a:buChar char="•"/>
            </a:pPr>
            <a:r>
              <a:rPr lang="en-US" dirty="0" smtClean="0"/>
              <a:t> Used for trimming tall shrubs and </a:t>
            </a:r>
          </a:p>
          <a:p>
            <a:r>
              <a:rPr lang="en-US" dirty="0"/>
              <a:t>s</a:t>
            </a:r>
            <a:r>
              <a:rPr lang="en-US" dirty="0" smtClean="0"/>
              <a:t>mall- mid size trees</a:t>
            </a:r>
          </a:p>
          <a:p>
            <a:pPr>
              <a:buFont typeface="Arial" pitchFamily="34" charset="0"/>
              <a:buChar char="•"/>
            </a:pPr>
            <a:r>
              <a:rPr lang="en-US" dirty="0" smtClean="0"/>
              <a:t> Generally 20- 30” Blades</a:t>
            </a:r>
          </a:p>
          <a:p>
            <a:pPr>
              <a:buFont typeface="Arial" pitchFamily="34" charset="0"/>
              <a:buChar char="•"/>
            </a:pPr>
            <a:r>
              <a:rPr lang="en-US" dirty="0" smtClean="0"/>
              <a:t> 42” arm length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mn-lt"/>
              </a:rPr>
              <a:t>Safe Work Practices</a:t>
            </a:r>
            <a:endParaRPr lang="en-US" b="1" dirty="0">
              <a:solidFill>
                <a:srgbClr val="FFFF00"/>
              </a:solidFill>
              <a:latin typeface="+mn-lt"/>
            </a:endParaRPr>
          </a:p>
        </p:txBody>
      </p:sp>
      <p:sp>
        <p:nvSpPr>
          <p:cNvPr id="3" name="Content Placeholder 2"/>
          <p:cNvSpPr>
            <a:spLocks noGrp="1"/>
          </p:cNvSpPr>
          <p:nvPr>
            <p:ph idx="1"/>
          </p:nvPr>
        </p:nvSpPr>
        <p:spPr>
          <a:xfrm>
            <a:off x="533400" y="2332037"/>
            <a:ext cx="7467600" cy="4525963"/>
          </a:xfrm>
        </p:spPr>
        <p:txBody>
          <a:bodyPr/>
          <a:lstStyle/>
          <a:p>
            <a:r>
              <a:rPr lang="en-US" dirty="0" smtClean="0"/>
              <a:t>When using the hedge trimmers, it is the operator’s duty to make sure bystanders (including pets) are not within the range of the hedge trimmers.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rgbClr val="FFFF00"/>
                </a:solidFill>
                <a:latin typeface="+mn-lt"/>
              </a:rPr>
              <a:t>Safe Work Practices</a:t>
            </a:r>
            <a:endParaRPr lang="en-US" b="1" dirty="0">
              <a:solidFill>
                <a:srgbClr val="FFFF00"/>
              </a:solidFill>
              <a:latin typeface="+mn-lt"/>
            </a:endParaRPr>
          </a:p>
        </p:txBody>
      </p:sp>
      <p:sp>
        <p:nvSpPr>
          <p:cNvPr id="3" name="Content Placeholder 2"/>
          <p:cNvSpPr>
            <a:spLocks noGrp="1"/>
          </p:cNvSpPr>
          <p:nvPr>
            <p:ph idx="1"/>
          </p:nvPr>
        </p:nvSpPr>
        <p:spPr>
          <a:xfrm>
            <a:off x="457200" y="1600200"/>
            <a:ext cx="7467600" cy="5029200"/>
          </a:xfrm>
        </p:spPr>
        <p:txBody>
          <a:bodyPr>
            <a:normAutofit/>
          </a:bodyPr>
          <a:lstStyle/>
          <a:p>
            <a:r>
              <a:rPr lang="en-US" dirty="0" smtClean="0"/>
              <a:t>Precautions must also be taken when filling </a:t>
            </a:r>
            <a:r>
              <a:rPr lang="en-US" dirty="0" smtClean="0"/>
              <a:t>gas-powered trimmers with gas</a:t>
            </a:r>
            <a:r>
              <a:rPr lang="en-US" dirty="0" smtClean="0"/>
              <a:t>. The user should only fill the </a:t>
            </a:r>
            <a:r>
              <a:rPr lang="en-US" dirty="0" smtClean="0"/>
              <a:t>tank about </a:t>
            </a:r>
            <a:r>
              <a:rPr lang="en-US" dirty="0" smtClean="0"/>
              <a:t>¾ </a:t>
            </a:r>
            <a:r>
              <a:rPr lang="en-US" dirty="0" smtClean="0"/>
              <a:t>full </a:t>
            </a:r>
            <a:r>
              <a:rPr lang="en-US" dirty="0" smtClean="0"/>
              <a:t>to avoid spilling gas around the </a:t>
            </a:r>
            <a:r>
              <a:rPr lang="en-US" dirty="0" smtClean="0"/>
              <a:t>equipment.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467600" cy="1143000"/>
          </a:xfrm>
        </p:spPr>
        <p:txBody>
          <a:bodyPr/>
          <a:lstStyle/>
          <a:p>
            <a:r>
              <a:rPr lang="en-US" b="1" dirty="0" smtClean="0">
                <a:solidFill>
                  <a:srgbClr val="FFFF00"/>
                </a:solidFill>
                <a:latin typeface="+mn-lt"/>
              </a:rPr>
              <a:t>Equipment Inspections</a:t>
            </a:r>
            <a:endParaRPr lang="en-US" b="1" dirty="0">
              <a:solidFill>
                <a:srgbClr val="FFFF00"/>
              </a:solidFill>
              <a:latin typeface="+mn-lt"/>
            </a:endParaRPr>
          </a:p>
        </p:txBody>
      </p:sp>
      <p:sp>
        <p:nvSpPr>
          <p:cNvPr id="3" name="Content Placeholder 2"/>
          <p:cNvSpPr>
            <a:spLocks noGrp="1"/>
          </p:cNvSpPr>
          <p:nvPr>
            <p:ph idx="1"/>
          </p:nvPr>
        </p:nvSpPr>
        <p:spPr>
          <a:xfrm>
            <a:off x="381000" y="1066800"/>
            <a:ext cx="7467600" cy="4525963"/>
          </a:xfrm>
        </p:spPr>
        <p:txBody>
          <a:bodyPr/>
          <a:lstStyle/>
          <a:p>
            <a:r>
              <a:rPr lang="en-US" dirty="0" smtClean="0"/>
              <a:t>The hedge trimmers should be inspected periodically to check for loose parts and screws</a:t>
            </a:r>
          </a:p>
          <a:p>
            <a:r>
              <a:rPr lang="en-US" dirty="0" smtClean="0"/>
              <a:t>If there are any signs of rattling noises inside the engine, the equipment should be taken to a certified repair specialist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467600" cy="4525963"/>
          </a:xfrm>
        </p:spPr>
        <p:txBody>
          <a:bodyPr/>
          <a:lstStyle/>
          <a:p>
            <a:endParaRPr lang="en-US" dirty="0" smtClean="0"/>
          </a:p>
          <a:p>
            <a:endParaRPr lang="en-US" dirty="0" smtClean="0"/>
          </a:p>
          <a:p>
            <a:pPr algn="ctr">
              <a:buNone/>
            </a:pPr>
            <a:r>
              <a:rPr lang="en-US" sz="5400" b="1" dirty="0" smtClean="0">
                <a:solidFill>
                  <a:srgbClr val="FFFF00"/>
                </a:solidFill>
              </a:rPr>
              <a:t>Think Safety</a:t>
            </a:r>
          </a:p>
          <a:p>
            <a:pPr algn="ctr">
              <a:buNone/>
            </a:pPr>
            <a:r>
              <a:rPr lang="en-US" sz="5400" b="1" dirty="0" smtClean="0">
                <a:solidFill>
                  <a:srgbClr val="FFFF00"/>
                </a:solidFill>
              </a:rPr>
              <a:t>Work Safely</a:t>
            </a:r>
            <a:endParaRPr lang="en-US" sz="5400"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67600" cy="1143000"/>
          </a:xfrm>
        </p:spPr>
        <p:txBody>
          <a:bodyPr>
            <a:normAutofit fontScale="90000"/>
          </a:bodyPr>
          <a:lstStyle/>
          <a:p>
            <a:r>
              <a:rPr lang="en-US" b="1" dirty="0" smtClean="0">
                <a:solidFill>
                  <a:srgbClr val="FFFF00"/>
                </a:solidFill>
                <a:latin typeface="+mn-lt"/>
              </a:rPr>
              <a:t>History of Hedge Trimmers</a:t>
            </a:r>
            <a:endParaRPr lang="en-US" b="1" dirty="0">
              <a:solidFill>
                <a:srgbClr val="FFFF00"/>
              </a:solidFill>
              <a:latin typeface="+mn-lt"/>
            </a:endParaRPr>
          </a:p>
        </p:txBody>
      </p:sp>
      <p:sp>
        <p:nvSpPr>
          <p:cNvPr id="3" name="Content Placeholder 2"/>
          <p:cNvSpPr>
            <a:spLocks noGrp="1"/>
          </p:cNvSpPr>
          <p:nvPr>
            <p:ph idx="1"/>
          </p:nvPr>
        </p:nvSpPr>
        <p:spPr>
          <a:xfrm>
            <a:off x="0" y="1295400"/>
            <a:ext cx="9144000" cy="5029200"/>
          </a:xfrm>
        </p:spPr>
        <p:txBody>
          <a:bodyPr>
            <a:normAutofit/>
          </a:bodyPr>
          <a:lstStyle/>
          <a:p>
            <a:r>
              <a:rPr lang="en-US" dirty="0" smtClean="0"/>
              <a:t>In the past, garden </a:t>
            </a:r>
            <a:r>
              <a:rPr lang="en-US" dirty="0" smtClean="0"/>
              <a:t>shrubs and hedges </a:t>
            </a:r>
            <a:r>
              <a:rPr lang="en-US" dirty="0" smtClean="0"/>
              <a:t>were cut </a:t>
            </a:r>
            <a:r>
              <a:rPr lang="en-US" dirty="0" smtClean="0"/>
              <a:t>with </a:t>
            </a:r>
            <a:r>
              <a:rPr lang="en-US" dirty="0" smtClean="0"/>
              <a:t>manually-operated </a:t>
            </a:r>
            <a:r>
              <a:rPr lang="en-US" dirty="0" smtClean="0"/>
              <a:t>hand pruners and clippers. </a:t>
            </a:r>
            <a:r>
              <a:rPr lang="en-US" dirty="0" smtClean="0"/>
              <a:t>Gas/electric </a:t>
            </a:r>
            <a:r>
              <a:rPr lang="en-US" dirty="0" smtClean="0"/>
              <a:t>hedge trimmers were created to </a:t>
            </a:r>
            <a:r>
              <a:rPr lang="en-US" dirty="0" smtClean="0"/>
              <a:t>dramatically speed </a:t>
            </a:r>
            <a:r>
              <a:rPr lang="en-US" dirty="0" smtClean="0"/>
              <a:t>up the process of hedge </a:t>
            </a:r>
            <a:r>
              <a:rPr lang="en-US" dirty="0" smtClean="0"/>
              <a:t>trimming.</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276600" y="3352800"/>
            <a:ext cx="512445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610600" cy="1143000"/>
          </a:xfrm>
        </p:spPr>
        <p:txBody>
          <a:bodyPr>
            <a:normAutofit fontScale="90000"/>
          </a:bodyPr>
          <a:lstStyle/>
          <a:p>
            <a:r>
              <a:rPr lang="en-US" b="1" dirty="0" smtClean="0">
                <a:solidFill>
                  <a:srgbClr val="FFFF00"/>
                </a:solidFill>
                <a:latin typeface="+mn-lt"/>
              </a:rPr>
              <a:t>Standard Hedge Trimmers Safety</a:t>
            </a:r>
            <a:endParaRPr lang="en-US" b="1" dirty="0">
              <a:solidFill>
                <a:srgbClr val="FFFF00"/>
              </a:solidFill>
              <a:latin typeface="+mn-lt"/>
            </a:endParaRPr>
          </a:p>
        </p:txBody>
      </p:sp>
      <p:sp>
        <p:nvSpPr>
          <p:cNvPr id="3" name="Content Placeholder 2"/>
          <p:cNvSpPr>
            <a:spLocks noGrp="1"/>
          </p:cNvSpPr>
          <p:nvPr>
            <p:ph idx="1"/>
          </p:nvPr>
        </p:nvSpPr>
        <p:spPr/>
        <p:txBody>
          <a:bodyPr>
            <a:normAutofit/>
          </a:bodyPr>
          <a:lstStyle/>
          <a:p>
            <a:r>
              <a:rPr lang="en-US" dirty="0" smtClean="0"/>
              <a:t>Hedge </a:t>
            </a:r>
            <a:r>
              <a:rPr lang="en-US" dirty="0" smtClean="0"/>
              <a:t>Trimmers have a safety button that must be </a:t>
            </a:r>
            <a:r>
              <a:rPr lang="en-US" dirty="0" smtClean="0"/>
              <a:t>depressed</a:t>
            </a:r>
            <a:endParaRPr lang="en-US" dirty="0" smtClean="0"/>
          </a:p>
          <a:p>
            <a:pPr>
              <a:buNone/>
            </a:pPr>
            <a:r>
              <a:rPr lang="en-US" dirty="0" smtClean="0"/>
              <a:t> </a:t>
            </a:r>
            <a:r>
              <a:rPr lang="en-US" dirty="0" smtClean="0"/>
              <a:t>   before </a:t>
            </a:r>
            <a:r>
              <a:rPr lang="en-US" dirty="0" smtClean="0"/>
              <a:t>the trigger is “live”</a:t>
            </a:r>
          </a:p>
          <a:p>
            <a:pPr lvl="1"/>
            <a:r>
              <a:rPr lang="en-US" dirty="0" smtClean="0"/>
              <a:t>This helps prevent misfires </a:t>
            </a:r>
          </a:p>
          <a:p>
            <a:pPr lvl="1">
              <a:buNone/>
            </a:pPr>
            <a:r>
              <a:rPr lang="en-US" dirty="0" smtClean="0"/>
              <a:t>and careless injuries</a:t>
            </a:r>
          </a:p>
          <a:p>
            <a:r>
              <a:rPr lang="en-US" dirty="0" smtClean="0"/>
              <a:t>Potential hazard- </a:t>
            </a:r>
            <a:r>
              <a:rPr lang="en-US" dirty="0" smtClean="0"/>
              <a:t>The distance between blade prongs is about ¾ -1” wide</a:t>
            </a:r>
          </a:p>
          <a:p>
            <a:pPr lvl="1"/>
            <a:r>
              <a:rPr lang="en-US" dirty="0" smtClean="0"/>
              <a:t>This distance is large enough to amputate a finger or lacerate a body part</a:t>
            </a:r>
          </a:p>
          <a:p>
            <a:endParaRPr lang="en-US" dirty="0" smtClean="0"/>
          </a:p>
          <a:p>
            <a:pPr>
              <a:buNone/>
            </a:pPr>
            <a:endParaRPr lang="en-US" dirty="0" smtClean="0"/>
          </a:p>
          <a:p>
            <a:pPr>
              <a:buNone/>
            </a:pP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257800" y="2057400"/>
            <a:ext cx="3505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915400" cy="1143000"/>
          </a:xfrm>
        </p:spPr>
        <p:txBody>
          <a:bodyPr>
            <a:normAutofit fontScale="90000"/>
          </a:bodyPr>
          <a:lstStyle/>
          <a:p>
            <a:r>
              <a:rPr lang="en-US" b="1" dirty="0" smtClean="0">
                <a:solidFill>
                  <a:srgbClr val="FFFF00"/>
                </a:solidFill>
                <a:latin typeface="+mn-lt"/>
              </a:rPr>
              <a:t>Extended-Length </a:t>
            </a:r>
            <a:r>
              <a:rPr lang="en-US" b="1" dirty="0" smtClean="0">
                <a:solidFill>
                  <a:srgbClr val="FFFF00"/>
                </a:solidFill>
                <a:latin typeface="+mn-lt"/>
              </a:rPr>
              <a:t>Hedge </a:t>
            </a:r>
            <a:r>
              <a:rPr lang="en-US" b="1" dirty="0" smtClean="0">
                <a:solidFill>
                  <a:srgbClr val="FFFF00"/>
                </a:solidFill>
                <a:latin typeface="+mn-lt"/>
              </a:rPr>
              <a:t>Trimmer</a:t>
            </a:r>
            <a:endParaRPr lang="en-US" b="1" dirty="0">
              <a:solidFill>
                <a:srgbClr val="FFFF00"/>
              </a:solidFill>
              <a:latin typeface="+mn-lt"/>
            </a:endParaRPr>
          </a:p>
        </p:txBody>
      </p:sp>
      <p:sp>
        <p:nvSpPr>
          <p:cNvPr id="3" name="Content Placeholder 2"/>
          <p:cNvSpPr>
            <a:spLocks noGrp="1"/>
          </p:cNvSpPr>
          <p:nvPr>
            <p:ph idx="1"/>
          </p:nvPr>
        </p:nvSpPr>
        <p:spPr>
          <a:xfrm>
            <a:off x="533400" y="2133600"/>
            <a:ext cx="7467600" cy="4525963"/>
          </a:xfrm>
        </p:spPr>
        <p:txBody>
          <a:bodyPr>
            <a:normAutofit fontScale="85000" lnSpcReduction="20000"/>
          </a:bodyPr>
          <a:lstStyle/>
          <a:p>
            <a:pPr>
              <a:buFont typeface="Arial" pitchFamily="34" charset="0"/>
              <a:buChar char="•"/>
            </a:pPr>
            <a:r>
              <a:rPr lang="en-US" dirty="0" smtClean="0"/>
              <a:t>Pro- Longer reach allows </a:t>
            </a:r>
          </a:p>
          <a:p>
            <a:pPr>
              <a:buNone/>
            </a:pPr>
            <a:r>
              <a:rPr lang="en-US" dirty="0" smtClean="0"/>
              <a:t>user to prune hard to </a:t>
            </a:r>
          </a:p>
          <a:p>
            <a:pPr>
              <a:buNone/>
            </a:pPr>
            <a:r>
              <a:rPr lang="en-US" dirty="0" smtClean="0"/>
              <a:t>reach places</a:t>
            </a:r>
          </a:p>
          <a:p>
            <a:pPr>
              <a:buFont typeface="Arial" pitchFamily="34" charset="0"/>
              <a:buChar char="•"/>
            </a:pPr>
            <a:r>
              <a:rPr lang="en-US" dirty="0" smtClean="0"/>
              <a:t>Pro- Head pivots at 90 </a:t>
            </a:r>
          </a:p>
          <a:p>
            <a:pPr>
              <a:buNone/>
            </a:pPr>
            <a:r>
              <a:rPr lang="en-US" dirty="0" smtClean="0"/>
              <a:t>degree angle for easier</a:t>
            </a:r>
          </a:p>
          <a:p>
            <a:pPr>
              <a:buNone/>
            </a:pPr>
            <a:r>
              <a:rPr lang="en-US" dirty="0" smtClean="0"/>
              <a:t>straight-edge trimming</a:t>
            </a:r>
          </a:p>
          <a:p>
            <a:pPr>
              <a:buFont typeface="Arial" pitchFamily="34" charset="0"/>
              <a:buChar char="•"/>
            </a:pPr>
            <a:r>
              <a:rPr lang="en-US" dirty="0" smtClean="0"/>
              <a:t>Pro- Reduces the need for step-ladders;</a:t>
            </a:r>
          </a:p>
          <a:p>
            <a:pPr>
              <a:buNone/>
            </a:pPr>
            <a:r>
              <a:rPr lang="en-US" dirty="0" smtClean="0"/>
              <a:t>creating a safer work environment</a:t>
            </a:r>
          </a:p>
          <a:p>
            <a:r>
              <a:rPr lang="en-US" dirty="0" smtClean="0"/>
              <a:t>Con- Can be dangerous if an inexperienced worker cannot safely manage the “top heavy” weight of </a:t>
            </a:r>
            <a:r>
              <a:rPr lang="en-US" dirty="0" smtClean="0"/>
              <a:t>the blade</a:t>
            </a:r>
            <a:endParaRPr lang="en-US" dirty="0" smtClean="0"/>
          </a:p>
          <a:p>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4876800" y="1905000"/>
            <a:ext cx="34290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067800" cy="1143000"/>
          </a:xfrm>
        </p:spPr>
        <p:txBody>
          <a:bodyPr>
            <a:normAutofit fontScale="90000"/>
          </a:bodyPr>
          <a:lstStyle/>
          <a:p>
            <a:r>
              <a:rPr lang="en-US" b="1" dirty="0" smtClean="0">
                <a:solidFill>
                  <a:srgbClr val="FFFF00"/>
                </a:solidFill>
                <a:latin typeface="+mn-lt"/>
              </a:rPr>
              <a:t>Types of Standard Hedge Trimmers</a:t>
            </a:r>
            <a:endParaRPr lang="en-US" b="1" dirty="0">
              <a:solidFill>
                <a:srgbClr val="FFFF00"/>
              </a:solidFill>
              <a:latin typeface="+mn-lt"/>
            </a:endParaRPr>
          </a:p>
        </p:txBody>
      </p:sp>
      <p:sp>
        <p:nvSpPr>
          <p:cNvPr id="3" name="Content Placeholder 2"/>
          <p:cNvSpPr>
            <a:spLocks noGrp="1"/>
          </p:cNvSpPr>
          <p:nvPr>
            <p:ph idx="1"/>
          </p:nvPr>
        </p:nvSpPr>
        <p:spPr>
          <a:xfrm>
            <a:off x="457200" y="914400"/>
            <a:ext cx="7467600" cy="4525963"/>
          </a:xfrm>
        </p:spPr>
        <p:txBody>
          <a:bodyPr/>
          <a:lstStyle/>
          <a:p>
            <a:endParaRPr lang="en-US" sz="2800" dirty="0" smtClean="0"/>
          </a:p>
          <a:p>
            <a:endParaRPr lang="en-US" sz="2800" dirty="0" smtClean="0"/>
          </a:p>
          <a:p>
            <a:endParaRPr lang="en-US" sz="2800" dirty="0" smtClean="0"/>
          </a:p>
          <a:p>
            <a:r>
              <a:rPr lang="en-US" sz="2400" dirty="0" smtClean="0"/>
              <a:t>Electric Hedge Trimmer- Lighter than </a:t>
            </a:r>
            <a:r>
              <a:rPr lang="en-US" sz="2400" dirty="0" smtClean="0"/>
              <a:t>gasoline-operated </a:t>
            </a:r>
            <a:r>
              <a:rPr lang="en-US" sz="2400" dirty="0" smtClean="0"/>
              <a:t>hedge trimmers, but users risk </a:t>
            </a:r>
            <a:r>
              <a:rPr lang="en-US" sz="2400" dirty="0" smtClean="0"/>
              <a:t>electrocution</a:t>
            </a:r>
            <a:r>
              <a:rPr lang="en-US" sz="2400" dirty="0" smtClean="0"/>
              <a:t>.</a:t>
            </a:r>
          </a:p>
          <a:p>
            <a:pPr>
              <a:buNone/>
            </a:pP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838200" y="914400"/>
            <a:ext cx="3581400" cy="16002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953000" y="3352800"/>
            <a:ext cx="3581400" cy="1752600"/>
          </a:xfrm>
          <a:prstGeom prst="rect">
            <a:avLst/>
          </a:prstGeom>
          <a:noFill/>
          <a:ln w="9525">
            <a:noFill/>
            <a:miter lim="800000"/>
            <a:headEnd/>
            <a:tailEnd/>
          </a:ln>
        </p:spPr>
      </p:pic>
      <p:sp>
        <p:nvSpPr>
          <p:cNvPr id="8" name="TextBox 7"/>
          <p:cNvSpPr txBox="1"/>
          <p:nvPr/>
        </p:nvSpPr>
        <p:spPr>
          <a:xfrm>
            <a:off x="381000" y="5334000"/>
            <a:ext cx="8340809" cy="1323439"/>
          </a:xfrm>
          <a:prstGeom prst="rect">
            <a:avLst/>
          </a:prstGeom>
          <a:noFill/>
        </p:spPr>
        <p:txBody>
          <a:bodyPr wrap="square" rtlCol="0">
            <a:spAutoFit/>
          </a:bodyPr>
          <a:lstStyle/>
          <a:p>
            <a:pPr>
              <a:buFont typeface="Arial" pitchFamily="34" charset="0"/>
              <a:buChar char="•"/>
            </a:pPr>
            <a:r>
              <a:rPr lang="en-US" sz="2000" dirty="0" smtClean="0"/>
              <a:t> </a:t>
            </a:r>
            <a:r>
              <a:rPr lang="en-US" sz="2000" dirty="0" smtClean="0"/>
              <a:t>Battery-powered </a:t>
            </a:r>
            <a:r>
              <a:rPr lang="en-US" sz="2000" dirty="0" smtClean="0"/>
              <a:t>Hedge Trimmer- Lighter than gas powered but limited time use between battery recharges. Lithium batteries have helped to improve battery life but this type of hedge trimmer is still not practical for professional use.</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143000"/>
          </a:xfrm>
        </p:spPr>
        <p:txBody>
          <a:bodyPr>
            <a:normAutofit fontScale="90000"/>
          </a:bodyPr>
          <a:lstStyle/>
          <a:p>
            <a:r>
              <a:rPr lang="en-US" b="1" dirty="0" smtClean="0">
                <a:solidFill>
                  <a:srgbClr val="FFFF00"/>
                </a:solidFill>
                <a:latin typeface="+mn-lt"/>
              </a:rPr>
              <a:t>Types of Standard Hedge Trimmers</a:t>
            </a:r>
            <a:endParaRPr lang="en-US" b="1" dirty="0">
              <a:solidFill>
                <a:srgbClr val="FFFF00"/>
              </a:solidFill>
              <a:latin typeface="+mn-lt"/>
            </a:endParaRP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Font typeface="Courier New" pitchFamily="49" charset="0"/>
              <a:buChar char="o"/>
            </a:pPr>
            <a:endParaRPr lang="en-US" dirty="0" smtClean="0"/>
          </a:p>
        </p:txBody>
      </p:sp>
      <p:pic>
        <p:nvPicPr>
          <p:cNvPr id="2051" name="Picture 3"/>
          <p:cNvPicPr>
            <a:picLocks noChangeAspect="1" noChangeArrowheads="1"/>
          </p:cNvPicPr>
          <p:nvPr/>
        </p:nvPicPr>
        <p:blipFill>
          <a:blip r:embed="rId2" cstate="print"/>
          <a:srcRect/>
          <a:stretch>
            <a:fillRect/>
          </a:stretch>
        </p:blipFill>
        <p:spPr bwMode="auto">
          <a:xfrm>
            <a:off x="609600" y="1676400"/>
            <a:ext cx="4245429" cy="1371600"/>
          </a:xfrm>
          <a:prstGeom prst="rect">
            <a:avLst/>
          </a:prstGeom>
          <a:noFill/>
          <a:ln w="9525">
            <a:noFill/>
            <a:miter lim="800000"/>
            <a:headEnd/>
            <a:tailEnd/>
          </a:ln>
        </p:spPr>
      </p:pic>
      <p:sp>
        <p:nvSpPr>
          <p:cNvPr id="6" name="TextBox 5"/>
          <p:cNvSpPr txBox="1"/>
          <p:nvPr/>
        </p:nvSpPr>
        <p:spPr>
          <a:xfrm>
            <a:off x="304800" y="3276600"/>
            <a:ext cx="8927097" cy="2677656"/>
          </a:xfrm>
          <a:prstGeom prst="rect">
            <a:avLst/>
          </a:prstGeom>
          <a:noFill/>
        </p:spPr>
        <p:txBody>
          <a:bodyPr wrap="square" rtlCol="0">
            <a:spAutoFit/>
          </a:bodyPr>
          <a:lstStyle/>
          <a:p>
            <a:pPr>
              <a:buFont typeface="Courier New" pitchFamily="49" charset="0"/>
              <a:buChar char="o"/>
            </a:pPr>
            <a:r>
              <a:rPr lang="en-US" sz="2800" dirty="0" smtClean="0"/>
              <a:t> Heavy-duty hedge </a:t>
            </a:r>
            <a:r>
              <a:rPr lang="en-US" sz="2800" dirty="0" smtClean="0"/>
              <a:t>trimmer: </a:t>
            </a:r>
            <a:r>
              <a:rPr lang="en-US" sz="2800" dirty="0" smtClean="0"/>
              <a:t>Chain spins at </a:t>
            </a:r>
          </a:p>
          <a:p>
            <a:r>
              <a:rPr lang="en-US" sz="2800" dirty="0" smtClean="0"/>
              <a:t>maximum RPM to produce high torque, which</a:t>
            </a:r>
          </a:p>
          <a:p>
            <a:r>
              <a:rPr lang="en-US" sz="2800" dirty="0" smtClean="0"/>
              <a:t>creates a hazard for users. While using </a:t>
            </a:r>
            <a:r>
              <a:rPr lang="en-US" sz="2800" dirty="0" smtClean="0"/>
              <a:t>a hedge</a:t>
            </a:r>
          </a:p>
          <a:p>
            <a:r>
              <a:rPr lang="en-US" sz="2800" dirty="0" smtClean="0"/>
              <a:t>trimmer </a:t>
            </a:r>
            <a:r>
              <a:rPr lang="en-US" sz="2800" dirty="0" smtClean="0"/>
              <a:t>at </a:t>
            </a:r>
            <a:r>
              <a:rPr lang="en-US" sz="2800" dirty="0" smtClean="0"/>
              <a:t>his professional </a:t>
            </a:r>
            <a:r>
              <a:rPr lang="en-US" sz="2800" dirty="0" smtClean="0"/>
              <a:t>lawn business, a </a:t>
            </a:r>
            <a:endParaRPr lang="en-US" sz="2800" dirty="0" smtClean="0"/>
          </a:p>
          <a:p>
            <a:r>
              <a:rPr lang="en-US" sz="2800" dirty="0" smtClean="0"/>
              <a:t>business </a:t>
            </a:r>
            <a:r>
              <a:rPr lang="en-US" sz="2800" dirty="0" smtClean="0"/>
              <a:t>owner </a:t>
            </a:r>
            <a:r>
              <a:rPr lang="en-US" sz="2800" dirty="0" smtClean="0"/>
              <a:t>accidently </a:t>
            </a:r>
            <a:r>
              <a:rPr lang="en-US" sz="2800" dirty="0" smtClean="0"/>
              <a:t>hit his leg with </a:t>
            </a:r>
            <a:r>
              <a:rPr lang="en-US" sz="2800" dirty="0" smtClean="0"/>
              <a:t>the</a:t>
            </a:r>
          </a:p>
          <a:p>
            <a:r>
              <a:rPr lang="en-US" sz="2800" dirty="0" smtClean="0"/>
              <a:t>trimmer</a:t>
            </a:r>
            <a:r>
              <a:rPr lang="en-US" sz="2800" dirty="0" smtClean="0"/>
              <a:t>, and </a:t>
            </a:r>
            <a:r>
              <a:rPr lang="en-US" sz="2800" dirty="0" smtClean="0"/>
              <a:t>required12 </a:t>
            </a:r>
            <a:r>
              <a:rPr lang="en-US" sz="2800" dirty="0" smtClean="0"/>
              <a:t>stitches to close the wound.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991600" cy="1143000"/>
          </a:xfrm>
        </p:spPr>
        <p:txBody>
          <a:bodyPr>
            <a:normAutofit fontScale="90000"/>
          </a:bodyPr>
          <a:lstStyle/>
          <a:p>
            <a:r>
              <a:rPr lang="en-US" b="1" dirty="0" smtClean="0">
                <a:solidFill>
                  <a:srgbClr val="FFFF00"/>
                </a:solidFill>
                <a:latin typeface="+mn-lt"/>
              </a:rPr>
              <a:t>Hedge Trimmers in Construction</a:t>
            </a:r>
            <a:endParaRPr lang="en-US" b="1" dirty="0">
              <a:solidFill>
                <a:srgbClr val="FFFF00"/>
              </a:solidFill>
              <a:latin typeface="+mn-lt"/>
            </a:endParaRPr>
          </a:p>
        </p:txBody>
      </p:sp>
      <p:sp>
        <p:nvSpPr>
          <p:cNvPr id="3" name="Content Placeholder 2"/>
          <p:cNvSpPr>
            <a:spLocks noGrp="1"/>
          </p:cNvSpPr>
          <p:nvPr>
            <p:ph idx="1"/>
          </p:nvPr>
        </p:nvSpPr>
        <p:spPr/>
        <p:txBody>
          <a:bodyPr/>
          <a:lstStyle/>
          <a:p>
            <a:r>
              <a:rPr lang="en-US" dirty="0" smtClean="0"/>
              <a:t>Used in landscaping</a:t>
            </a:r>
          </a:p>
          <a:p>
            <a:r>
              <a:rPr lang="en-US" dirty="0" smtClean="0"/>
              <a:t>Landscaping does not occur until after construction is </a:t>
            </a:r>
            <a:r>
              <a:rPr lang="en-US" dirty="0" smtClean="0"/>
              <a:t>nearing completion, </a:t>
            </a:r>
            <a:r>
              <a:rPr lang="en-US" dirty="0" smtClean="0"/>
              <a:t>so hedge trimmers are usually not used until the </a:t>
            </a:r>
            <a:r>
              <a:rPr lang="en-US" dirty="0" smtClean="0"/>
              <a:t>post-construction </a:t>
            </a:r>
            <a:r>
              <a:rPr lang="en-US" dirty="0" smtClean="0"/>
              <a:t>process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FF00"/>
                </a:solidFill>
                <a:latin typeface="+mn-lt"/>
              </a:rPr>
              <a:t>Safety Concerns</a:t>
            </a:r>
            <a:endParaRPr lang="en-US" b="1" dirty="0">
              <a:solidFill>
                <a:srgbClr val="FFFF00"/>
              </a:solidFill>
              <a:latin typeface="+mn-lt"/>
            </a:endParaRPr>
          </a:p>
        </p:txBody>
      </p:sp>
      <p:sp>
        <p:nvSpPr>
          <p:cNvPr id="3" name="Content Placeholder 2"/>
          <p:cNvSpPr>
            <a:spLocks noGrp="1"/>
          </p:cNvSpPr>
          <p:nvPr>
            <p:ph idx="1"/>
          </p:nvPr>
        </p:nvSpPr>
        <p:spPr/>
        <p:txBody>
          <a:bodyPr/>
          <a:lstStyle/>
          <a:p>
            <a:r>
              <a:rPr lang="en-US" dirty="0" smtClean="0"/>
              <a:t>Like with any automatic lawn tool, precautions must be taken when handling this tool. While its main purpose is to trim flora, if misused it can cause serious harm to the user.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952</TotalTime>
  <Words>874</Words>
  <Application>Microsoft Office PowerPoint</Application>
  <PresentationFormat>On-screen Show (4:3)</PresentationFormat>
  <Paragraphs>100</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Technic</vt:lpstr>
      <vt:lpstr>Hedge Trimmer Safety</vt:lpstr>
      <vt:lpstr>Types of Hedge Trimmers</vt:lpstr>
      <vt:lpstr>History of Hedge Trimmers</vt:lpstr>
      <vt:lpstr>Standard Hedge Trimmers Safety</vt:lpstr>
      <vt:lpstr>Extended-Length Hedge Trimmer</vt:lpstr>
      <vt:lpstr>Types of Standard Hedge Trimmers</vt:lpstr>
      <vt:lpstr>Types of Standard Hedge Trimmers</vt:lpstr>
      <vt:lpstr>Hedge Trimmers in Construction</vt:lpstr>
      <vt:lpstr>Safety Concerns</vt:lpstr>
      <vt:lpstr>Hazards Associated with Gas Powered Trimmers</vt:lpstr>
      <vt:lpstr>Hazards Associated with Gas-Powered Trimmers</vt:lpstr>
      <vt:lpstr>Hazards Associated with Electric-powered Trimmers</vt:lpstr>
      <vt:lpstr>Hazards Associated with Electric-powered Trimmers</vt:lpstr>
      <vt:lpstr>Hazards Associated with Electric-powered Trimmers </vt:lpstr>
      <vt:lpstr>Carbon Monoxide Poisoning</vt:lpstr>
      <vt:lpstr>Source: Extracted from OSHA Accident Investigation Data 1990-2009</vt:lpstr>
      <vt:lpstr>PowerPoint Presentation</vt:lpstr>
      <vt:lpstr>Safe Work Practices Personal Protection Equipment</vt:lpstr>
      <vt:lpstr>Personal Protective Equipment</vt:lpstr>
      <vt:lpstr>Safe Work Practices</vt:lpstr>
      <vt:lpstr>Safe Work Practices</vt:lpstr>
      <vt:lpstr>Equipment Inspections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Hedge Trimmer Safety</dc:title>
  <dc:creator>Zachary Ford Holzworth</dc:creator>
  <cp:lastModifiedBy>Jimmie</cp:lastModifiedBy>
  <cp:revision>79</cp:revision>
  <dcterms:created xsi:type="dcterms:W3CDTF">2011-04-04T02:32:05Z</dcterms:created>
  <dcterms:modified xsi:type="dcterms:W3CDTF">2013-03-04T20:48:41Z</dcterms:modified>
</cp:coreProperties>
</file>