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8"/>
  </p:notesMasterIdLst>
  <p:sldIdLst>
    <p:sldId id="256" r:id="rId2"/>
    <p:sldId id="266" r:id="rId3"/>
    <p:sldId id="265" r:id="rId4"/>
    <p:sldId id="257" r:id="rId5"/>
    <p:sldId id="258" r:id="rId6"/>
    <p:sldId id="259" r:id="rId7"/>
    <p:sldId id="260" r:id="rId8"/>
    <p:sldId id="263" r:id="rId9"/>
    <p:sldId id="262" r:id="rId10"/>
    <p:sldId id="264" r:id="rId11"/>
    <p:sldId id="271" r:id="rId12"/>
    <p:sldId id="267" r:id="rId13"/>
    <p:sldId id="268" r:id="rId14"/>
    <p:sldId id="269" r:id="rId15"/>
    <p:sldId id="270" r:id="rId16"/>
    <p:sldId id="26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896" y="-9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F96AF-E2E4-4660-96C8-B128AC9E62B4}" type="datetimeFigureOut">
              <a:rPr lang="en-US" smtClean="0"/>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DF761-A593-4EEE-B503-E20D26D233DD}" type="slidenum">
              <a:rPr lang="en-US" smtClean="0"/>
              <a:t>‹#›</a:t>
            </a:fld>
            <a:endParaRPr lang="en-US"/>
          </a:p>
        </p:txBody>
      </p:sp>
    </p:spTree>
    <p:extLst>
      <p:ext uri="{BB962C8B-B14F-4D97-AF65-F5344CB8AC3E}">
        <p14:creationId xmlns:p14="http://schemas.microsoft.com/office/powerpoint/2010/main" val="5952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7DBB7B-2AEE-4EF8-AA67-BB51036DA41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FB4EA0-F3BA-48D0-9440-66A46B47AE4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768E2B-62AF-475C-8A5C-FE29650C4D0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DD4164-1FE7-4E5B-BA7F-C8B01C672D4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806034-464E-4886-8FD7-45CDB81F003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EF308AA-4A74-410D-B3D0-1C6D00FCA5B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396C124-9360-4975-812C-6599D8BA057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E2C3DFF-50B6-4F86-A1A1-A0CE52D349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1FA9A6E-EC4D-4F7B-86EF-4C28893000F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B766F5-9794-4FFF-A3D3-5F07BC1B068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E77FC4-F1C8-4CB5-B098-1BD8F90653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A12F0F1-F550-414C-8B2A-ACD267B4ACD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eb.dcp.ufl.edu/hinze/Short-Talk-Call-Before-You-Dig.pp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2400"/>
            <a:ext cx="7772400" cy="1470025"/>
          </a:xfrm>
        </p:spPr>
        <p:txBody>
          <a:bodyPr/>
          <a:lstStyle/>
          <a:p>
            <a:pPr eaLnBrk="1" hangingPunct="1"/>
            <a:r>
              <a:rPr lang="en-US" sz="5400" b="1" smtClean="0">
                <a:solidFill>
                  <a:srgbClr val="FFFF00"/>
                </a:solidFill>
                <a:ea typeface="ＭＳ Ｐゴシック" pitchFamily="34" charset="-128"/>
              </a:rPr>
              <a:t>Hand Shovels</a:t>
            </a:r>
          </a:p>
        </p:txBody>
      </p:sp>
      <p:pic>
        <p:nvPicPr>
          <p:cNvPr id="13315" name="Picture 1"/>
          <p:cNvPicPr>
            <a:picLocks noChangeAspect="1"/>
          </p:cNvPicPr>
          <p:nvPr/>
        </p:nvPicPr>
        <p:blipFill>
          <a:blip r:embed="rId2" cstate="print"/>
          <a:srcRect/>
          <a:stretch>
            <a:fillRect/>
          </a:stretch>
        </p:blipFill>
        <p:spPr bwMode="auto">
          <a:xfrm>
            <a:off x="381000" y="1524000"/>
            <a:ext cx="8375650" cy="4533900"/>
          </a:xfrm>
          <a:prstGeom prst="rect">
            <a:avLst/>
          </a:prstGeom>
          <a:noFill/>
          <a:ln w="9525">
            <a:noFill/>
            <a:miter lim="800000"/>
            <a:headEnd/>
            <a:tailEnd/>
          </a:ln>
        </p:spPr>
      </p:pic>
      <p:sp>
        <p:nvSpPr>
          <p:cNvPr id="13316" name="Rectangle 3"/>
          <p:cNvSpPr>
            <a:spLocks noChangeArrowheads="1"/>
          </p:cNvSpPr>
          <p:nvPr/>
        </p:nvSpPr>
        <p:spPr bwMode="auto">
          <a:xfrm>
            <a:off x="7391400" y="6553200"/>
            <a:ext cx="1544638" cy="215900"/>
          </a:xfrm>
          <a:prstGeom prst="rect">
            <a:avLst/>
          </a:prstGeom>
          <a:noFill/>
          <a:ln w="9525">
            <a:noFill/>
            <a:miter lim="800000"/>
            <a:headEnd/>
            <a:tailEnd/>
          </a:ln>
        </p:spPr>
        <p:txBody>
          <a:bodyPr wrap="none">
            <a:spAutoFit/>
          </a:bodyPr>
          <a:lstStyle/>
          <a:p>
            <a:r>
              <a:rPr lang="en-US" sz="800">
                <a:solidFill>
                  <a:srgbClr val="FFFFFF"/>
                </a:solidFill>
              </a:rPr>
              <a:t>highfillperformancegroup.com</a:t>
            </a:r>
          </a:p>
        </p:txBody>
      </p:sp>
      <p:sp>
        <p:nvSpPr>
          <p:cNvPr id="2" name="Slide Number Placeholder 1"/>
          <p:cNvSpPr>
            <a:spLocks noGrp="1"/>
          </p:cNvSpPr>
          <p:nvPr>
            <p:ph type="sldNum" sz="quarter" idx="12"/>
          </p:nvPr>
        </p:nvSpPr>
        <p:spPr/>
        <p:txBody>
          <a:bodyPr/>
          <a:lstStyle/>
          <a:p>
            <a:fld id="{CD7DBB7B-2AEE-4EF8-AA67-BB51036DA41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solidFill>
                  <a:srgbClr val="FFFF00"/>
                </a:solidFill>
                <a:ea typeface="ＭＳ Ｐゴシック" pitchFamily="34" charset="-128"/>
              </a:rPr>
              <a:t>How to Avoid Cutting Utilities</a:t>
            </a:r>
          </a:p>
        </p:txBody>
      </p:sp>
      <p:sp>
        <p:nvSpPr>
          <p:cNvPr id="22530" name="Rectangle 3"/>
          <p:cNvSpPr>
            <a:spLocks noGrp="1" noChangeArrowheads="1"/>
          </p:cNvSpPr>
          <p:nvPr>
            <p:ph type="body" idx="1"/>
          </p:nvPr>
        </p:nvSpPr>
        <p:spPr>
          <a:xfrm>
            <a:off x="457200" y="1295400"/>
            <a:ext cx="8229600" cy="5257800"/>
          </a:xfrm>
        </p:spPr>
        <p:txBody>
          <a:bodyPr/>
          <a:lstStyle/>
          <a:p>
            <a:pPr eaLnBrk="1" hangingPunct="1">
              <a:lnSpc>
                <a:spcPct val="80000"/>
              </a:lnSpc>
              <a:defRPr/>
            </a:pPr>
            <a:r>
              <a:rPr lang="en-US" sz="2400" b="1" dirty="0"/>
              <a:t>Call </a:t>
            </a:r>
            <a:r>
              <a:rPr lang="en-US" sz="2400" b="1" dirty="0" smtClean="0"/>
              <a:t>before Digging:</a:t>
            </a:r>
            <a:endParaRPr lang="en-US" sz="2000" b="1" dirty="0" smtClean="0"/>
          </a:p>
          <a:p>
            <a:pPr lvl="1" eaLnBrk="1" hangingPunct="1">
              <a:lnSpc>
                <a:spcPct val="80000"/>
              </a:lnSpc>
              <a:defRPr/>
            </a:pPr>
            <a:r>
              <a:rPr lang="en-US" sz="2000" b="1" dirty="0" smtClean="0"/>
              <a:t> </a:t>
            </a:r>
            <a:r>
              <a:rPr lang="en-US" sz="2000" u="sng" dirty="0" smtClean="0"/>
              <a:t>811</a:t>
            </a:r>
            <a:r>
              <a:rPr lang="en-US" sz="2000" dirty="0" smtClean="0"/>
              <a:t> (Free Service, will mark out utilities within 48 hours)</a:t>
            </a:r>
          </a:p>
          <a:p>
            <a:pPr lvl="1" eaLnBrk="1" hangingPunct="1">
              <a:lnSpc>
                <a:spcPct val="80000"/>
              </a:lnSpc>
              <a:defRPr/>
            </a:pPr>
            <a:r>
              <a:rPr lang="en-US" sz="2000" dirty="0" smtClean="0"/>
              <a:t>Be sure to call </a:t>
            </a:r>
            <a:r>
              <a:rPr lang="en-US" sz="2000" u="sng" dirty="0" smtClean="0"/>
              <a:t>no less than 2 days before, but no more than 5 days</a:t>
            </a:r>
            <a:r>
              <a:rPr lang="en-US" sz="2000" dirty="0" smtClean="0"/>
              <a:t>.</a:t>
            </a:r>
          </a:p>
          <a:p>
            <a:pPr marL="0" indent="0" eaLnBrk="1" hangingPunct="1">
              <a:lnSpc>
                <a:spcPct val="80000"/>
              </a:lnSpc>
              <a:buFontTx/>
              <a:buNone/>
              <a:defRPr/>
            </a:pPr>
            <a:endParaRPr lang="en-US" sz="2400" dirty="0"/>
          </a:p>
          <a:p>
            <a:pPr eaLnBrk="1" hangingPunct="1">
              <a:lnSpc>
                <a:spcPct val="80000"/>
              </a:lnSpc>
              <a:defRPr/>
            </a:pPr>
            <a:r>
              <a:rPr lang="en-US" sz="2400" b="1" dirty="0" smtClean="0"/>
              <a:t>This will reduce the risk of damaging the following utilities:</a:t>
            </a:r>
          </a:p>
          <a:p>
            <a:pPr marL="457200" lvl="1" indent="0" eaLnBrk="1" hangingPunct="1">
              <a:lnSpc>
                <a:spcPct val="80000"/>
              </a:lnSpc>
              <a:buFontTx/>
              <a:buNone/>
              <a:defRPr/>
            </a:pPr>
            <a:endParaRPr lang="en-US" sz="2000" b="1" dirty="0" smtClean="0"/>
          </a:p>
          <a:p>
            <a:pPr lvl="1" eaLnBrk="1" hangingPunct="1">
              <a:lnSpc>
                <a:spcPct val="80000"/>
              </a:lnSpc>
              <a:defRPr/>
            </a:pPr>
            <a:r>
              <a:rPr lang="en-US" sz="2000" b="1" dirty="0" smtClean="0"/>
              <a:t>Natural gas</a:t>
            </a:r>
            <a:endParaRPr lang="en-US" sz="2000" b="1" dirty="0"/>
          </a:p>
          <a:p>
            <a:pPr lvl="1" eaLnBrk="1" hangingPunct="1">
              <a:lnSpc>
                <a:spcPct val="80000"/>
              </a:lnSpc>
              <a:defRPr/>
            </a:pPr>
            <a:r>
              <a:rPr lang="en-US" sz="2000" b="1" dirty="0" smtClean="0"/>
              <a:t>Electrical</a:t>
            </a:r>
            <a:endParaRPr lang="en-US" sz="2000" b="1" dirty="0"/>
          </a:p>
          <a:p>
            <a:pPr lvl="1" eaLnBrk="1" hangingPunct="1">
              <a:lnSpc>
                <a:spcPct val="80000"/>
              </a:lnSpc>
              <a:defRPr/>
            </a:pPr>
            <a:r>
              <a:rPr lang="en-US" sz="2000" b="1" dirty="0" smtClean="0"/>
              <a:t>Water</a:t>
            </a:r>
            <a:endParaRPr lang="en-US" sz="2000" b="1" dirty="0"/>
          </a:p>
          <a:p>
            <a:pPr lvl="1" eaLnBrk="1" hangingPunct="1">
              <a:lnSpc>
                <a:spcPct val="80000"/>
              </a:lnSpc>
              <a:defRPr/>
            </a:pPr>
            <a:r>
              <a:rPr lang="en-US" sz="2000" b="1" dirty="0"/>
              <a:t>Wastewater </a:t>
            </a:r>
            <a:r>
              <a:rPr lang="en-US" sz="2000" b="1" dirty="0" smtClean="0"/>
              <a:t>service</a:t>
            </a:r>
            <a:endParaRPr lang="en-US" sz="2000" b="1" dirty="0"/>
          </a:p>
          <a:p>
            <a:pPr lvl="1" eaLnBrk="1" hangingPunct="1">
              <a:lnSpc>
                <a:spcPct val="80000"/>
              </a:lnSpc>
              <a:defRPr/>
            </a:pPr>
            <a:r>
              <a:rPr lang="en-US" sz="2000" b="1" dirty="0"/>
              <a:t>Telephone </a:t>
            </a:r>
            <a:r>
              <a:rPr lang="en-US" sz="2000" b="1" dirty="0" smtClean="0"/>
              <a:t>lines</a:t>
            </a:r>
            <a:endParaRPr lang="en-US" sz="2000" b="1" dirty="0"/>
          </a:p>
          <a:p>
            <a:pPr lvl="1" eaLnBrk="1" hangingPunct="1">
              <a:lnSpc>
                <a:spcPct val="80000"/>
              </a:lnSpc>
              <a:defRPr/>
            </a:pPr>
            <a:r>
              <a:rPr lang="en-US" sz="2000" b="1" dirty="0"/>
              <a:t>Cable television lines</a:t>
            </a:r>
            <a:endParaRPr lang="en-US" sz="2000" dirty="0"/>
          </a:p>
        </p:txBody>
      </p:sp>
      <p:sp>
        <p:nvSpPr>
          <p:cNvPr id="22531" name="Text Box 5"/>
          <p:cNvSpPr txBox="1">
            <a:spLocks noChangeArrowheads="1"/>
          </p:cNvSpPr>
          <p:nvPr/>
        </p:nvSpPr>
        <p:spPr bwMode="auto">
          <a:xfrm>
            <a:off x="6043613" y="6324600"/>
            <a:ext cx="3124200" cy="400050"/>
          </a:xfrm>
          <a:prstGeom prst="rect">
            <a:avLst/>
          </a:prstGeom>
          <a:noFill/>
          <a:ln w="9525">
            <a:noFill/>
            <a:miter lim="800000"/>
            <a:headEnd/>
            <a:tailEnd/>
          </a:ln>
        </p:spPr>
        <p:txBody>
          <a:bodyPr>
            <a:spAutoFit/>
          </a:bodyPr>
          <a:lstStyle/>
          <a:p>
            <a:pPr>
              <a:spcBef>
                <a:spcPct val="50000"/>
              </a:spcBef>
            </a:pPr>
            <a:r>
              <a:rPr lang="en-US" sz="800" dirty="0"/>
              <a:t>http://web.dcp.ufl.edu/hinze/Short-Talk-Call-Before-You-Dig.ppt</a:t>
            </a:r>
            <a:endParaRPr lang="en-US" sz="800" dirty="0">
              <a:hlinkClick r:id="rId2"/>
            </a:endParaRPr>
          </a:p>
          <a:p>
            <a:pPr>
              <a:spcBef>
                <a:spcPct val="50000"/>
              </a:spcBef>
            </a:pPr>
            <a:r>
              <a:rPr lang="en-US" sz="800" dirty="0"/>
              <a:t>brazosnet.com</a:t>
            </a:r>
          </a:p>
        </p:txBody>
      </p:sp>
      <p:pic>
        <p:nvPicPr>
          <p:cNvPr id="22532" name="Picture 1"/>
          <p:cNvPicPr>
            <a:picLocks noChangeAspect="1"/>
          </p:cNvPicPr>
          <p:nvPr/>
        </p:nvPicPr>
        <p:blipFill>
          <a:blip r:embed="rId3" cstate="print"/>
          <a:srcRect/>
          <a:stretch>
            <a:fillRect/>
          </a:stretch>
        </p:blipFill>
        <p:spPr bwMode="auto">
          <a:xfrm>
            <a:off x="5181600" y="3581400"/>
            <a:ext cx="3098800" cy="26130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6DD4164-1FE7-4E5B-BA7F-C8B01C672D4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solidFill>
                  <a:srgbClr val="FFFF00"/>
                </a:solidFill>
                <a:ea typeface="ＭＳ Ｐゴシック" pitchFamily="34" charset="-128"/>
              </a:rPr>
              <a:t>OSHA Regulations</a:t>
            </a:r>
          </a:p>
        </p:txBody>
      </p:sp>
      <p:sp>
        <p:nvSpPr>
          <p:cNvPr id="23554" name="Content Placeholder 2"/>
          <p:cNvSpPr>
            <a:spLocks noGrp="1"/>
          </p:cNvSpPr>
          <p:nvPr>
            <p:ph idx="1"/>
          </p:nvPr>
        </p:nvSpPr>
        <p:spPr>
          <a:xfrm>
            <a:off x="457200" y="1600200"/>
            <a:ext cx="5181600" cy="4525963"/>
          </a:xfrm>
        </p:spPr>
        <p:txBody>
          <a:bodyPr/>
          <a:lstStyle/>
          <a:p>
            <a:r>
              <a:rPr lang="en-US" sz="2800" smtClean="0">
                <a:ea typeface="ＭＳ Ｐゴシック" pitchFamily="34" charset="-128"/>
              </a:rPr>
              <a:t>Shovels are used regularly in the construction industry but are </a:t>
            </a:r>
            <a:r>
              <a:rPr lang="en-US" sz="2800" u="sng" smtClean="0">
                <a:ea typeface="ＭＳ Ｐゴシック" pitchFamily="34" charset="-128"/>
              </a:rPr>
              <a:t>not</a:t>
            </a:r>
            <a:r>
              <a:rPr lang="en-US" sz="2800" smtClean="0">
                <a:ea typeface="ＭＳ Ｐゴシック" pitchFamily="34" charset="-128"/>
              </a:rPr>
              <a:t> specifically mentioned in the OSHA Regulations</a:t>
            </a:r>
          </a:p>
          <a:p>
            <a:r>
              <a:rPr lang="en-US" sz="2800" smtClean="0">
                <a:ea typeface="ＭＳ Ｐゴシック" pitchFamily="34" charset="-128"/>
              </a:rPr>
              <a:t>Although activities which involve the use of shovels (e.g. trench excavation etc.) are mentioned.</a:t>
            </a:r>
          </a:p>
        </p:txBody>
      </p:sp>
      <p:pic>
        <p:nvPicPr>
          <p:cNvPr id="23555" name="Picture 3"/>
          <p:cNvPicPr>
            <a:picLocks noChangeAspect="1"/>
          </p:cNvPicPr>
          <p:nvPr/>
        </p:nvPicPr>
        <p:blipFill>
          <a:blip r:embed="rId2" cstate="print"/>
          <a:srcRect l="2" r="1717" b="4942"/>
          <a:stretch>
            <a:fillRect/>
          </a:stretch>
        </p:blipFill>
        <p:spPr bwMode="auto">
          <a:xfrm>
            <a:off x="5772150" y="2362200"/>
            <a:ext cx="3065463" cy="3352800"/>
          </a:xfrm>
          <a:prstGeom prst="rect">
            <a:avLst/>
          </a:prstGeom>
          <a:noFill/>
          <a:ln w="9525">
            <a:noFill/>
            <a:miter lim="800000"/>
            <a:headEnd/>
            <a:tailEnd/>
          </a:ln>
        </p:spPr>
      </p:pic>
      <p:sp>
        <p:nvSpPr>
          <p:cNvPr id="23556" name="TextBox 4"/>
          <p:cNvSpPr txBox="1">
            <a:spLocks noChangeArrowheads="1"/>
          </p:cNvSpPr>
          <p:nvPr/>
        </p:nvSpPr>
        <p:spPr bwMode="auto">
          <a:xfrm>
            <a:off x="8509000" y="6553200"/>
            <a:ext cx="600075" cy="215900"/>
          </a:xfrm>
          <a:prstGeom prst="rect">
            <a:avLst/>
          </a:prstGeom>
          <a:noFill/>
          <a:ln w="9525">
            <a:noFill/>
            <a:miter lim="800000"/>
            <a:headEnd/>
            <a:tailEnd/>
          </a:ln>
        </p:spPr>
        <p:txBody>
          <a:bodyPr wrap="none">
            <a:spAutoFit/>
          </a:bodyPr>
          <a:lstStyle/>
          <a:p>
            <a:r>
              <a:rPr lang="en-US" sz="800"/>
              <a:t>osha.gov</a:t>
            </a:r>
          </a:p>
        </p:txBody>
      </p:sp>
      <p:sp>
        <p:nvSpPr>
          <p:cNvPr id="2" name="Slide Number Placeholder 1"/>
          <p:cNvSpPr>
            <a:spLocks noGrp="1"/>
          </p:cNvSpPr>
          <p:nvPr>
            <p:ph type="sldNum" sz="quarter" idx="12"/>
          </p:nvPr>
        </p:nvSpPr>
        <p:spPr/>
        <p:txBody>
          <a:bodyPr/>
          <a:lstStyle/>
          <a:p>
            <a:fld id="{56DD4164-1FE7-4E5B-BA7F-C8B01C672D4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solidFill>
                  <a:srgbClr val="FFFF00"/>
                </a:solidFill>
                <a:ea typeface="ＭＳ Ｐゴシック" pitchFamily="34" charset="-128"/>
              </a:rPr>
              <a:t>Fatality Data</a:t>
            </a:r>
          </a:p>
        </p:txBody>
      </p:sp>
      <p:sp>
        <p:nvSpPr>
          <p:cNvPr id="3" name="Content Placeholder 2"/>
          <p:cNvSpPr>
            <a:spLocks noGrp="1"/>
          </p:cNvSpPr>
          <p:nvPr>
            <p:ph idx="1"/>
          </p:nvPr>
        </p:nvSpPr>
        <p:spPr>
          <a:xfrm>
            <a:off x="1447800" y="1905000"/>
            <a:ext cx="7239000" cy="4525963"/>
          </a:xfrm>
        </p:spPr>
        <p:txBody>
          <a:bodyPr/>
          <a:lstStyle/>
          <a:p>
            <a:pPr>
              <a:defRPr/>
            </a:pPr>
            <a:r>
              <a:rPr lang="en-US" sz="2800" dirty="0" smtClean="0">
                <a:cs typeface="+mn-cs"/>
              </a:rPr>
              <a:t>There were </a:t>
            </a:r>
            <a:r>
              <a:rPr lang="en-US" sz="2800" u="sng" dirty="0" smtClean="0">
                <a:cs typeface="+mn-cs"/>
              </a:rPr>
              <a:t>2</a:t>
            </a:r>
            <a:r>
              <a:rPr lang="en-US" sz="2800" dirty="0" smtClean="0">
                <a:cs typeface="+mn-cs"/>
              </a:rPr>
              <a:t>  fatalities investigated by OSHA from 1990 thru 2009.</a:t>
            </a:r>
          </a:p>
          <a:p>
            <a:pPr marL="0" indent="0">
              <a:buFontTx/>
              <a:buNone/>
              <a:defRPr/>
            </a:pPr>
            <a:endParaRPr lang="en-US" sz="2400" dirty="0">
              <a:cs typeface="+mn-cs"/>
            </a:endParaRPr>
          </a:p>
          <a:p>
            <a:pPr marL="0" indent="0">
              <a:buFontTx/>
              <a:buNone/>
              <a:defRPr/>
            </a:pPr>
            <a:endParaRPr lang="en-US" sz="2400" dirty="0" smtClean="0">
              <a:cs typeface="+mn-cs"/>
            </a:endParaRPr>
          </a:p>
          <a:p>
            <a:pPr marL="0" indent="0">
              <a:buFontTx/>
              <a:buNone/>
              <a:defRPr/>
            </a:pPr>
            <a:endParaRPr lang="en-US" sz="2400" dirty="0">
              <a:cs typeface="+mn-cs"/>
            </a:endParaRPr>
          </a:p>
        </p:txBody>
      </p:sp>
      <p:sp>
        <p:nvSpPr>
          <p:cNvPr id="24579" name="TextBox 3"/>
          <p:cNvSpPr txBox="1">
            <a:spLocks noChangeArrowheads="1"/>
          </p:cNvSpPr>
          <p:nvPr/>
        </p:nvSpPr>
        <p:spPr bwMode="auto">
          <a:xfrm>
            <a:off x="5740400" y="6553200"/>
            <a:ext cx="3403600" cy="215900"/>
          </a:xfrm>
          <a:prstGeom prst="rect">
            <a:avLst/>
          </a:prstGeom>
          <a:noFill/>
          <a:ln w="9525">
            <a:noFill/>
            <a:miter lim="800000"/>
            <a:headEnd/>
            <a:tailEnd/>
          </a:ln>
        </p:spPr>
        <p:txBody>
          <a:bodyPr wrap="none">
            <a:spAutoFit/>
          </a:bodyPr>
          <a:lstStyle/>
          <a:p>
            <a:r>
              <a:rPr lang="en-US" altLang="en-US" sz="800"/>
              <a:t>“</a:t>
            </a:r>
            <a:r>
              <a:rPr lang="en-US" sz="800"/>
              <a:t>Source: Extracted from OSHA Accident Investigation Data 1990-2009</a:t>
            </a:r>
            <a:r>
              <a:rPr lang="en-US" altLang="en-US" sz="800"/>
              <a:t>”</a:t>
            </a:r>
            <a:endParaRPr lang="en-US" sz="800"/>
          </a:p>
        </p:txBody>
      </p:sp>
      <p:pic>
        <p:nvPicPr>
          <p:cNvPr id="7" name="Picture 6"/>
          <p:cNvPicPr>
            <a:picLocks noChangeAspect="1"/>
          </p:cNvPicPr>
          <p:nvPr/>
        </p:nvPicPr>
        <p:blipFill>
          <a:blip r:embed="rId2" cstate="print"/>
          <a:stretch>
            <a:fillRect/>
          </a:stretch>
        </p:blipFill>
        <p:spPr>
          <a:xfrm>
            <a:off x="4038600" y="4343400"/>
            <a:ext cx="4191000" cy="1208405"/>
          </a:xfrm>
          <a:prstGeom prst="rect">
            <a:avLst/>
          </a:prstGeom>
          <a:solidFill>
            <a:srgbClr val="FFFFFF">
              <a:shade val="85000"/>
            </a:srgbClr>
          </a:solidFill>
          <a:ln w="88900" cap="sq">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fld id="{56DD4164-1FE7-4E5B-BA7F-C8B01C672D44}" type="slidenum">
              <a:rPr lang="en-US" smtClean="0"/>
              <a:pPr/>
              <a:t>12</a:t>
            </a:fld>
            <a:endParaRPr lang="en-US"/>
          </a:p>
        </p:txBody>
      </p:sp>
      <p:pic>
        <p:nvPicPr>
          <p:cNvPr id="8" name="Picture 5" descr="http://t2.gstatic.com/images?q=tbn:ANd9GcRqnw0YGAETKgNetwzLwtSLkYLeMJ9cGr6I-13R8WNenSmC3Zn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41" y="3124200"/>
            <a:ext cx="20574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solidFill>
                  <a:srgbClr val="FFFF00"/>
                </a:solidFill>
                <a:ea typeface="ＭＳ Ｐゴシック" pitchFamily="34" charset="-128"/>
              </a:rPr>
              <a:t>Fatality Examples</a:t>
            </a:r>
          </a:p>
        </p:txBody>
      </p:sp>
      <p:sp>
        <p:nvSpPr>
          <p:cNvPr id="25602" name="Content Placeholder 2"/>
          <p:cNvSpPr>
            <a:spLocks noGrp="1"/>
          </p:cNvSpPr>
          <p:nvPr>
            <p:ph idx="1"/>
          </p:nvPr>
        </p:nvSpPr>
        <p:spPr>
          <a:xfrm>
            <a:off x="457200" y="1447800"/>
            <a:ext cx="8229600" cy="4525963"/>
          </a:xfrm>
        </p:spPr>
        <p:txBody>
          <a:bodyPr/>
          <a:lstStyle/>
          <a:p>
            <a:r>
              <a:rPr lang="en-US" sz="2200" b="1" dirty="0" smtClean="0">
                <a:ea typeface="ＭＳ Ｐゴシック" pitchFamily="34" charset="-128"/>
              </a:rPr>
              <a:t>1) A worker</a:t>
            </a:r>
            <a:r>
              <a:rPr lang="en-US" sz="2200" dirty="0" smtClean="0">
                <a:ea typeface="ＭＳ Ｐゴシック" pitchFamily="34" charset="-128"/>
              </a:rPr>
              <a:t> was removing dirt with a shovel, while working behind a trencher. The shovel came in contact with the chain drive causing the handle to kick-back and hit the worker on the left side of his neck. He suffered a severed blow to the artery causing a blood clot. He was pronounced dead.</a:t>
            </a:r>
          </a:p>
          <a:p>
            <a:endParaRPr lang="en-US" sz="2200" dirty="0" smtClean="0">
              <a:ea typeface="ＭＳ Ｐゴシック" pitchFamily="34" charset="-128"/>
            </a:endParaRPr>
          </a:p>
          <a:p>
            <a:r>
              <a:rPr lang="en-US" sz="2200" b="1" dirty="0" smtClean="0">
                <a:ea typeface="ＭＳ Ｐゴシック" pitchFamily="34" charset="-128"/>
              </a:rPr>
              <a:t>2) A worker</a:t>
            </a:r>
            <a:r>
              <a:rPr lang="en-US" altLang="ja-JP" sz="2200" dirty="0" smtClean="0">
                <a:solidFill>
                  <a:srgbClr val="FFFFFF"/>
                </a:solidFill>
                <a:ea typeface="ＭＳ Ｐゴシック" pitchFamily="34" charset="-128"/>
                <a:cs typeface="Calibri" pitchFamily="34" charset="0"/>
              </a:rPr>
              <a:t> was working on a roof directly below a 7200 volt overhead electrical line.  He was using a fiberglass handled shovel to reach over the parapet and "pop</a:t>
            </a:r>
            <a:r>
              <a:rPr lang="en-US" altLang="en-US" sz="2200" dirty="0" smtClean="0">
                <a:solidFill>
                  <a:srgbClr val="FFFFFF"/>
                </a:solidFill>
                <a:ea typeface="ＭＳ Ｐゴシック" pitchFamily="34" charset="-128"/>
                <a:cs typeface="Calibri" pitchFamily="34" charset="0"/>
              </a:rPr>
              <a:t>”</a:t>
            </a:r>
            <a:r>
              <a:rPr lang="en-US" altLang="ja-JP" sz="2200" dirty="0" smtClean="0">
                <a:solidFill>
                  <a:srgbClr val="FFFFFF"/>
                </a:solidFill>
                <a:ea typeface="ＭＳ Ｐゴシック" pitchFamily="34" charset="-128"/>
                <a:cs typeface="Calibri" pitchFamily="34" charset="0"/>
              </a:rPr>
              <a:t> a tile off the parapet.  The metal end of the shovel apparently contacted the overhead electrical line during the work activity and he was electrocuted.</a:t>
            </a:r>
            <a:r>
              <a:rPr lang="en-US" altLang="ja-JP" sz="2200" dirty="0" smtClean="0">
                <a:ea typeface="ＭＳ Ｐゴシック" pitchFamily="34" charset="-128"/>
              </a:rPr>
              <a:t/>
            </a:r>
            <a:br>
              <a:rPr lang="en-US" altLang="ja-JP" sz="2200" dirty="0" smtClean="0">
                <a:ea typeface="ＭＳ Ｐゴシック" pitchFamily="34" charset="-128"/>
              </a:rPr>
            </a:br>
            <a:endParaRPr lang="en-US" sz="2200" dirty="0" smtClean="0">
              <a:ea typeface="ＭＳ Ｐゴシック" pitchFamily="34" charset="-128"/>
            </a:endParaRPr>
          </a:p>
        </p:txBody>
      </p:sp>
      <p:sp>
        <p:nvSpPr>
          <p:cNvPr id="25603" name="Rectangle 4"/>
          <p:cNvSpPr>
            <a:spLocks noChangeArrowheads="1"/>
          </p:cNvSpPr>
          <p:nvPr/>
        </p:nvSpPr>
        <p:spPr bwMode="auto">
          <a:xfrm>
            <a:off x="5715000" y="6553200"/>
            <a:ext cx="4572000" cy="215900"/>
          </a:xfrm>
          <a:prstGeom prst="rect">
            <a:avLst/>
          </a:prstGeom>
          <a:noFill/>
          <a:ln w="9525">
            <a:noFill/>
            <a:miter lim="800000"/>
            <a:headEnd/>
            <a:tailEnd/>
          </a:ln>
        </p:spPr>
        <p:txBody>
          <a:bodyPr>
            <a:spAutoFit/>
          </a:bodyPr>
          <a:lstStyle/>
          <a:p>
            <a:r>
              <a:rPr lang="en-US" altLang="en-US" sz="800"/>
              <a:t>“</a:t>
            </a:r>
            <a:r>
              <a:rPr lang="en-US" sz="800"/>
              <a:t>Source: Extracted from OSHA Accident Investigation Data 1990-2009</a:t>
            </a:r>
            <a:r>
              <a:rPr lang="en-US" altLang="en-US" sz="800"/>
              <a:t>”</a:t>
            </a:r>
            <a:endParaRPr lang="en-US" sz="800"/>
          </a:p>
        </p:txBody>
      </p:sp>
      <p:sp>
        <p:nvSpPr>
          <p:cNvPr id="2" name="Slide Number Placeholder 1"/>
          <p:cNvSpPr>
            <a:spLocks noGrp="1"/>
          </p:cNvSpPr>
          <p:nvPr>
            <p:ph type="sldNum" sz="quarter" idx="12"/>
          </p:nvPr>
        </p:nvSpPr>
        <p:spPr/>
        <p:txBody>
          <a:bodyPr/>
          <a:lstStyle/>
          <a:p>
            <a:fld id="{56DD4164-1FE7-4E5B-BA7F-C8B01C672D4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solidFill>
                  <a:srgbClr val="FFFF00"/>
                </a:solidFill>
                <a:ea typeface="ＭＳ Ｐゴシック" pitchFamily="34" charset="-128"/>
              </a:rPr>
              <a:t>Best Practices</a:t>
            </a:r>
          </a:p>
        </p:txBody>
      </p:sp>
      <p:sp>
        <p:nvSpPr>
          <p:cNvPr id="26626" name="Rectangle 3"/>
          <p:cNvSpPr>
            <a:spLocks noGrp="1" noChangeArrowheads="1"/>
          </p:cNvSpPr>
          <p:nvPr>
            <p:ph idx="1"/>
          </p:nvPr>
        </p:nvSpPr>
        <p:spPr>
          <a:xfrm>
            <a:off x="304800" y="1600200"/>
            <a:ext cx="6019800" cy="4525963"/>
          </a:xfrm>
        </p:spPr>
        <p:txBody>
          <a:bodyPr/>
          <a:lstStyle/>
          <a:p>
            <a:r>
              <a:rPr lang="en-US" sz="2800" u="sng" dirty="0" smtClean="0">
                <a:ea typeface="ＭＳ Ｐゴシック" pitchFamily="34" charset="-128"/>
              </a:rPr>
              <a:t>Proper PPE is to worn including s</a:t>
            </a:r>
            <a:r>
              <a:rPr lang="en-US" sz="2400" u="sng" dirty="0" smtClean="0">
                <a:ea typeface="ＭＳ Ｐゴシック" pitchFamily="34" charset="-128"/>
              </a:rPr>
              <a:t>teel toed boots</a:t>
            </a:r>
            <a:r>
              <a:rPr lang="en-US" sz="2400" dirty="0" smtClean="0">
                <a:ea typeface="ＭＳ Ｐゴシック" pitchFamily="34" charset="-128"/>
              </a:rPr>
              <a:t> with sturdy soles,  </a:t>
            </a:r>
            <a:r>
              <a:rPr lang="en-US" sz="2400" u="sng" dirty="0" smtClean="0">
                <a:ea typeface="ＭＳ Ｐゴシック" pitchFamily="34" charset="-128"/>
              </a:rPr>
              <a:t>Hard Hat, Glasses, Dust Mask and Gloves.</a:t>
            </a:r>
          </a:p>
          <a:p>
            <a:r>
              <a:rPr lang="en-US" sz="2400" dirty="0" smtClean="0">
                <a:ea typeface="ＭＳ Ｐゴシック" pitchFamily="34" charset="-128"/>
              </a:rPr>
              <a:t>Appropriate clothing should be worn such as </a:t>
            </a:r>
            <a:r>
              <a:rPr lang="en-US" sz="2400" u="sng" dirty="0" smtClean="0">
                <a:ea typeface="ＭＳ Ｐゴシック" pitchFamily="34" charset="-128"/>
              </a:rPr>
              <a:t>long sleeves and long pants</a:t>
            </a:r>
            <a:r>
              <a:rPr lang="en-US" sz="2400" dirty="0" smtClean="0">
                <a:ea typeface="ＭＳ Ｐゴシック" pitchFamily="34" charset="-128"/>
              </a:rPr>
              <a:t>.</a:t>
            </a:r>
          </a:p>
          <a:p>
            <a:r>
              <a:rPr lang="en-US" sz="2400" dirty="0" smtClean="0">
                <a:ea typeface="ＭＳ Ｐゴシック" pitchFamily="34" charset="-128"/>
              </a:rPr>
              <a:t>Keep a minimum of </a:t>
            </a:r>
            <a:r>
              <a:rPr lang="en-US" sz="2400" u="sng" dirty="0" smtClean="0">
                <a:ea typeface="ＭＳ Ｐゴシック" pitchFamily="34" charset="-128"/>
              </a:rPr>
              <a:t>8 </a:t>
            </a:r>
            <a:r>
              <a:rPr lang="en-US" sz="2400" u="sng" dirty="0" err="1" smtClean="0">
                <a:ea typeface="ＭＳ Ｐゴシック" pitchFamily="34" charset="-128"/>
              </a:rPr>
              <a:t>ft</a:t>
            </a:r>
            <a:r>
              <a:rPr lang="en-US" sz="2400" dirty="0" smtClean="0">
                <a:ea typeface="ＭＳ Ｐゴシック" pitchFamily="34" charset="-128"/>
              </a:rPr>
              <a:t> from others while shoveling to avoid injury, and keep a safe distance from machinery operating in the area.</a:t>
            </a:r>
          </a:p>
        </p:txBody>
      </p:sp>
      <p:pic>
        <p:nvPicPr>
          <p:cNvPr id="26627" name="Picture 5"/>
          <p:cNvPicPr>
            <a:picLocks noChangeAspect="1"/>
          </p:cNvPicPr>
          <p:nvPr/>
        </p:nvPicPr>
        <p:blipFill>
          <a:blip r:embed="rId2" cstate="print"/>
          <a:srcRect/>
          <a:stretch>
            <a:fillRect/>
          </a:stretch>
        </p:blipFill>
        <p:spPr bwMode="auto">
          <a:xfrm>
            <a:off x="6324600" y="1828800"/>
            <a:ext cx="2330450" cy="1905000"/>
          </a:xfrm>
          <a:prstGeom prst="rect">
            <a:avLst/>
          </a:prstGeom>
          <a:noFill/>
          <a:ln w="9525">
            <a:noFill/>
            <a:miter lim="800000"/>
            <a:headEnd/>
            <a:tailEnd/>
          </a:ln>
        </p:spPr>
      </p:pic>
      <p:sp>
        <p:nvSpPr>
          <p:cNvPr id="26628" name="TextBox 6"/>
          <p:cNvSpPr txBox="1">
            <a:spLocks noChangeArrowheads="1"/>
          </p:cNvSpPr>
          <p:nvPr/>
        </p:nvSpPr>
        <p:spPr bwMode="auto">
          <a:xfrm>
            <a:off x="8229600" y="6400800"/>
            <a:ext cx="800100" cy="738188"/>
          </a:xfrm>
          <a:prstGeom prst="rect">
            <a:avLst/>
          </a:prstGeom>
          <a:noFill/>
          <a:ln w="9525">
            <a:noFill/>
            <a:miter lim="800000"/>
            <a:headEnd/>
            <a:tailEnd/>
          </a:ln>
        </p:spPr>
        <p:txBody>
          <a:bodyPr wrap="none">
            <a:spAutoFit/>
          </a:bodyPr>
          <a:lstStyle/>
          <a:p>
            <a:r>
              <a:rPr lang="en-US" sz="800"/>
              <a:t>binbin.net </a:t>
            </a:r>
          </a:p>
          <a:p>
            <a:r>
              <a:rPr lang="en-US" sz="800"/>
              <a:t>guashan.com</a:t>
            </a:r>
          </a:p>
          <a:p>
            <a:endParaRPr lang="en-US" sz="800"/>
          </a:p>
          <a:p>
            <a:endParaRPr lang="en-US"/>
          </a:p>
        </p:txBody>
      </p:sp>
      <p:pic>
        <p:nvPicPr>
          <p:cNvPr id="26629" name="Picture 7"/>
          <p:cNvPicPr>
            <a:picLocks noChangeAspect="1"/>
          </p:cNvPicPr>
          <p:nvPr/>
        </p:nvPicPr>
        <p:blipFill>
          <a:blip r:embed="rId3" cstate="print"/>
          <a:srcRect/>
          <a:stretch>
            <a:fillRect/>
          </a:stretch>
        </p:blipFill>
        <p:spPr bwMode="auto">
          <a:xfrm>
            <a:off x="6400800" y="4191000"/>
            <a:ext cx="2209800" cy="17160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6DD4164-1FE7-4E5B-BA7F-C8B01C672D4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solidFill>
                  <a:srgbClr val="FFFF00"/>
                </a:solidFill>
                <a:ea typeface="ＭＳ Ｐゴシック" pitchFamily="34" charset="-128"/>
              </a:rPr>
              <a:t>Best Practices (Continued)</a:t>
            </a:r>
          </a:p>
        </p:txBody>
      </p:sp>
      <p:sp>
        <p:nvSpPr>
          <p:cNvPr id="27650" name="Content Placeholder 2"/>
          <p:cNvSpPr>
            <a:spLocks noGrp="1"/>
          </p:cNvSpPr>
          <p:nvPr>
            <p:ph idx="1"/>
          </p:nvPr>
        </p:nvSpPr>
        <p:spPr>
          <a:xfrm>
            <a:off x="457200" y="1600200"/>
            <a:ext cx="4953000" cy="4525963"/>
          </a:xfrm>
        </p:spPr>
        <p:txBody>
          <a:bodyPr/>
          <a:lstStyle/>
          <a:p>
            <a:r>
              <a:rPr lang="en-US" sz="2400" dirty="0" smtClean="0">
                <a:ea typeface="ＭＳ Ｐゴシック" pitchFamily="34" charset="-128"/>
              </a:rPr>
              <a:t>Always load the shovel with adequate foot pressure, </a:t>
            </a:r>
            <a:r>
              <a:rPr lang="en-US" sz="2400" u="sng" dirty="0" smtClean="0">
                <a:ea typeface="ＭＳ Ｐゴシック" pitchFamily="34" charset="-128"/>
              </a:rPr>
              <a:t>from the ball of the foot.</a:t>
            </a:r>
          </a:p>
          <a:p>
            <a:r>
              <a:rPr lang="en-US" sz="2400" dirty="0" smtClean="0">
                <a:ea typeface="ＭＳ Ｐゴシック" pitchFamily="34" charset="-128"/>
              </a:rPr>
              <a:t>Always </a:t>
            </a:r>
            <a:r>
              <a:rPr lang="en-US" sz="2400" u="sng" dirty="0" smtClean="0">
                <a:ea typeface="ＭＳ Ｐゴシック" pitchFamily="34" charset="-128"/>
              </a:rPr>
              <a:t>inspect</a:t>
            </a:r>
            <a:r>
              <a:rPr lang="en-US" sz="2400" dirty="0" smtClean="0">
                <a:ea typeface="ＭＳ Ｐゴシック" pitchFamily="34" charset="-128"/>
              </a:rPr>
              <a:t> the handle to make sure it has no loose shards and is not cracked</a:t>
            </a:r>
          </a:p>
          <a:p>
            <a:pPr lvl="1"/>
            <a:r>
              <a:rPr lang="en-US" sz="2400" dirty="0" smtClean="0">
                <a:ea typeface="ＭＳ Ｐゴシック" pitchFamily="34" charset="-128"/>
              </a:rPr>
              <a:t>Also make sure that the </a:t>
            </a:r>
            <a:r>
              <a:rPr lang="en-US" sz="2400" u="sng" dirty="0" smtClean="0">
                <a:ea typeface="ＭＳ Ｐゴシック" pitchFamily="34" charset="-128"/>
              </a:rPr>
              <a:t>handle attachment to the head is solid</a:t>
            </a:r>
          </a:p>
          <a:p>
            <a:r>
              <a:rPr lang="en-US" sz="2400" dirty="0" smtClean="0">
                <a:ea typeface="ＭＳ Ｐゴシック" pitchFamily="34" charset="-128"/>
              </a:rPr>
              <a:t>Always </a:t>
            </a:r>
            <a:r>
              <a:rPr lang="en-US" sz="2400" u="sng" dirty="0" smtClean="0">
                <a:ea typeface="ＭＳ Ｐゴシック" pitchFamily="34" charset="-128"/>
              </a:rPr>
              <a:t>lift loaded shovel with the legs</a:t>
            </a:r>
            <a:r>
              <a:rPr lang="en-US" sz="2400" dirty="0" smtClean="0">
                <a:ea typeface="ＭＳ Ｐゴシック" pitchFamily="34" charset="-128"/>
              </a:rPr>
              <a:t> (not the back). </a:t>
            </a:r>
          </a:p>
        </p:txBody>
      </p:sp>
      <p:pic>
        <p:nvPicPr>
          <p:cNvPr id="27651" name="Picture 3" descr="saltandclay.org.jpg"/>
          <p:cNvPicPr>
            <a:picLocks noChangeAspect="1"/>
          </p:cNvPicPr>
          <p:nvPr/>
        </p:nvPicPr>
        <p:blipFill>
          <a:blip r:embed="rId2" cstate="print"/>
          <a:srcRect/>
          <a:stretch>
            <a:fillRect/>
          </a:stretch>
        </p:blipFill>
        <p:spPr bwMode="auto">
          <a:xfrm>
            <a:off x="5638800" y="2286000"/>
            <a:ext cx="3024188" cy="3024188"/>
          </a:xfrm>
          <a:prstGeom prst="rect">
            <a:avLst/>
          </a:prstGeom>
          <a:noFill/>
          <a:ln w="9525">
            <a:noFill/>
            <a:miter lim="800000"/>
            <a:headEnd/>
            <a:tailEnd/>
          </a:ln>
        </p:spPr>
      </p:pic>
      <p:sp>
        <p:nvSpPr>
          <p:cNvPr id="27652" name="TextBox 4"/>
          <p:cNvSpPr txBox="1">
            <a:spLocks noChangeArrowheads="1"/>
          </p:cNvSpPr>
          <p:nvPr/>
        </p:nvSpPr>
        <p:spPr bwMode="auto">
          <a:xfrm>
            <a:off x="8153400" y="6553200"/>
            <a:ext cx="866775" cy="215900"/>
          </a:xfrm>
          <a:prstGeom prst="rect">
            <a:avLst/>
          </a:prstGeom>
          <a:noFill/>
          <a:ln w="9525">
            <a:noFill/>
            <a:miter lim="800000"/>
            <a:headEnd/>
            <a:tailEnd/>
          </a:ln>
        </p:spPr>
        <p:txBody>
          <a:bodyPr wrap="none">
            <a:spAutoFit/>
          </a:bodyPr>
          <a:lstStyle/>
          <a:p>
            <a:r>
              <a:rPr lang="en-US" sz="800"/>
              <a:t>saltandclay.org</a:t>
            </a:r>
          </a:p>
        </p:txBody>
      </p:sp>
      <p:sp>
        <p:nvSpPr>
          <p:cNvPr id="2" name="Slide Number Placeholder 1"/>
          <p:cNvSpPr>
            <a:spLocks noGrp="1"/>
          </p:cNvSpPr>
          <p:nvPr>
            <p:ph type="sldNum" sz="quarter" idx="12"/>
          </p:nvPr>
        </p:nvSpPr>
        <p:spPr/>
        <p:txBody>
          <a:bodyPr/>
          <a:lstStyle/>
          <a:p>
            <a:fld id="{56DD4164-1FE7-4E5B-BA7F-C8B01C672D4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2438400" y="1600200"/>
            <a:ext cx="4800600" cy="3048000"/>
          </a:xfrm>
        </p:spPr>
        <p:txBody>
          <a:bodyPr/>
          <a:lstStyle/>
          <a:p>
            <a:pPr eaLnBrk="1" hangingPunct="1">
              <a:buFontTx/>
              <a:buNone/>
            </a:pPr>
            <a:r>
              <a:rPr lang="en-US" altLang="ja-JP" sz="5400" dirty="0" smtClean="0">
                <a:solidFill>
                  <a:srgbClr val="FFFF00"/>
                </a:solidFill>
                <a:ea typeface="ＭＳ Ｐゴシック" pitchFamily="34" charset="-128"/>
              </a:rPr>
              <a:t>Think Safety </a:t>
            </a:r>
          </a:p>
          <a:p>
            <a:pPr eaLnBrk="1" hangingPunct="1">
              <a:buFontTx/>
              <a:buNone/>
            </a:pPr>
            <a:endParaRPr lang="en-US" altLang="ja-JP" sz="5400" dirty="0" smtClean="0">
              <a:solidFill>
                <a:srgbClr val="FFFF00"/>
              </a:solidFill>
              <a:ea typeface="ＭＳ Ｐゴシック" pitchFamily="34" charset="-128"/>
            </a:endParaRPr>
          </a:p>
          <a:p>
            <a:pPr eaLnBrk="1" hangingPunct="1">
              <a:buFontTx/>
              <a:buNone/>
            </a:pPr>
            <a:r>
              <a:rPr lang="en-US" altLang="ja-JP" sz="5400" dirty="0" smtClean="0">
                <a:solidFill>
                  <a:srgbClr val="FFFF00"/>
                </a:solidFill>
                <a:ea typeface="ＭＳ Ｐゴシック" pitchFamily="34" charset="-128"/>
              </a:rPr>
              <a:t>Work Safely</a:t>
            </a:r>
            <a:endParaRPr lang="en-US" sz="5400" dirty="0" smtClean="0">
              <a:solidFill>
                <a:srgbClr val="FFFF00"/>
              </a:solidFill>
              <a:ea typeface="ＭＳ Ｐゴシック" pitchFamily="34" charset="-128"/>
            </a:endParaRPr>
          </a:p>
        </p:txBody>
      </p:sp>
      <p:sp>
        <p:nvSpPr>
          <p:cNvPr id="2" name="Slide Number Placeholder 1"/>
          <p:cNvSpPr>
            <a:spLocks noGrp="1"/>
          </p:cNvSpPr>
          <p:nvPr>
            <p:ph type="sldNum" sz="quarter" idx="12"/>
          </p:nvPr>
        </p:nvSpPr>
        <p:spPr/>
        <p:txBody>
          <a:bodyPr/>
          <a:lstStyle/>
          <a:p>
            <a:fld id="{56DD4164-1FE7-4E5B-BA7F-C8B01C672D44}" type="slidenum">
              <a:rPr lang="en-US" smtClean="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smtClean="0">
                <a:solidFill>
                  <a:srgbClr val="FFFF00"/>
                </a:solidFill>
                <a:ea typeface="ＭＳ Ｐゴシック" pitchFamily="34" charset="-128"/>
              </a:rPr>
              <a:t>What is a Shovel</a:t>
            </a:r>
          </a:p>
        </p:txBody>
      </p:sp>
      <p:sp>
        <p:nvSpPr>
          <p:cNvPr id="14338" name="Rectangle 3"/>
          <p:cNvSpPr>
            <a:spLocks noGrp="1" noChangeArrowheads="1"/>
          </p:cNvSpPr>
          <p:nvPr>
            <p:ph type="body" idx="1"/>
          </p:nvPr>
        </p:nvSpPr>
        <p:spPr>
          <a:xfrm>
            <a:off x="457200" y="1295400"/>
            <a:ext cx="8229600" cy="4525963"/>
          </a:xfrm>
        </p:spPr>
        <p:txBody>
          <a:bodyPr/>
          <a:lstStyle/>
          <a:p>
            <a:pPr eaLnBrk="1" hangingPunct="1"/>
            <a:r>
              <a:rPr lang="en-US" sz="2400" b="1" dirty="0" smtClean="0">
                <a:ea typeface="ＭＳ Ｐゴシック" pitchFamily="34" charset="-128"/>
              </a:rPr>
              <a:t>Definition:</a:t>
            </a:r>
          </a:p>
          <a:p>
            <a:pPr eaLnBrk="1" hangingPunct="1">
              <a:buFontTx/>
              <a:buNone/>
            </a:pPr>
            <a:r>
              <a:rPr lang="en-US" sz="2400" dirty="0" smtClean="0">
                <a:ea typeface="ＭＳ Ｐゴシック" pitchFamily="34" charset="-128"/>
              </a:rPr>
              <a:t>		- an implement consisting of a broad blade or scoop attached to a long handle, used for taking up, removing, or throwing loose matter, such as earth, snow, or coal. </a:t>
            </a:r>
          </a:p>
        </p:txBody>
      </p:sp>
      <p:sp>
        <p:nvSpPr>
          <p:cNvPr id="14339" name="Text Box 4"/>
          <p:cNvSpPr txBox="1">
            <a:spLocks noChangeArrowheads="1"/>
          </p:cNvSpPr>
          <p:nvPr/>
        </p:nvSpPr>
        <p:spPr bwMode="auto">
          <a:xfrm>
            <a:off x="6629400" y="6400800"/>
            <a:ext cx="3048000" cy="584200"/>
          </a:xfrm>
          <a:prstGeom prst="rect">
            <a:avLst/>
          </a:prstGeom>
          <a:noFill/>
          <a:ln w="9525">
            <a:noFill/>
            <a:miter lim="800000"/>
            <a:headEnd/>
            <a:tailEnd/>
          </a:ln>
        </p:spPr>
        <p:txBody>
          <a:bodyPr>
            <a:spAutoFit/>
          </a:bodyPr>
          <a:lstStyle/>
          <a:p>
            <a:pPr>
              <a:spcBef>
                <a:spcPct val="50000"/>
              </a:spcBef>
            </a:pPr>
            <a:r>
              <a:rPr lang="en-US" sz="800"/>
              <a:t>http://dictionary.reference.com/browse/shovel</a:t>
            </a:r>
          </a:p>
          <a:p>
            <a:pPr>
              <a:spcBef>
                <a:spcPct val="50000"/>
              </a:spcBef>
            </a:pPr>
            <a:r>
              <a:rPr lang="en-US" sz="800"/>
              <a:t>http://www.remlr.com/photos/CES/shoveltypes.jpg</a:t>
            </a:r>
          </a:p>
          <a:p>
            <a:pPr>
              <a:spcBef>
                <a:spcPct val="50000"/>
              </a:spcBef>
            </a:pPr>
            <a:endParaRPr lang="en-US" sz="800"/>
          </a:p>
        </p:txBody>
      </p:sp>
      <p:pic>
        <p:nvPicPr>
          <p:cNvPr id="14340" name="Picture 5" descr="shoveltypes"/>
          <p:cNvPicPr>
            <a:picLocks noChangeAspect="1" noChangeArrowheads="1"/>
          </p:cNvPicPr>
          <p:nvPr/>
        </p:nvPicPr>
        <p:blipFill>
          <a:blip r:embed="rId2" cstate="print"/>
          <a:srcRect/>
          <a:stretch>
            <a:fillRect/>
          </a:stretch>
        </p:blipFill>
        <p:spPr bwMode="auto">
          <a:xfrm>
            <a:off x="2362200" y="3124200"/>
            <a:ext cx="4343400" cy="32575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6DD4164-1FE7-4E5B-BA7F-C8B01C672D44}"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110011100101"/>
          <p:cNvPicPr>
            <a:picLocks noChangeAspect="1" noChangeArrowheads="1"/>
          </p:cNvPicPr>
          <p:nvPr/>
        </p:nvPicPr>
        <p:blipFill>
          <a:blip r:embed="rId2" cstate="print"/>
          <a:srcRect l="21550" t="1309" r="14880" b="1245"/>
          <a:stretch>
            <a:fillRect/>
          </a:stretch>
        </p:blipFill>
        <p:spPr bwMode="auto">
          <a:xfrm rot="-980954">
            <a:off x="6018213" y="1874838"/>
            <a:ext cx="962025" cy="4454525"/>
          </a:xfrm>
          <a:prstGeom prst="rect">
            <a:avLst/>
          </a:prstGeom>
          <a:noFill/>
          <a:ln w="9525">
            <a:noFill/>
            <a:miter lim="800000"/>
            <a:headEnd/>
            <a:tailEnd/>
          </a:ln>
        </p:spPr>
      </p:pic>
      <p:sp>
        <p:nvSpPr>
          <p:cNvPr id="15362" name="Rectangle 2"/>
          <p:cNvSpPr>
            <a:spLocks noGrp="1" noChangeArrowheads="1"/>
          </p:cNvSpPr>
          <p:nvPr>
            <p:ph type="title"/>
          </p:nvPr>
        </p:nvSpPr>
        <p:spPr/>
        <p:txBody>
          <a:bodyPr/>
          <a:lstStyle/>
          <a:p>
            <a:pPr eaLnBrk="1" hangingPunct="1"/>
            <a:r>
              <a:rPr lang="en-US" smtClean="0">
                <a:solidFill>
                  <a:srgbClr val="FFFF00"/>
                </a:solidFill>
                <a:ea typeface="ＭＳ Ｐゴシック" pitchFamily="34" charset="-128"/>
              </a:rPr>
              <a:t>History of Shovels </a:t>
            </a:r>
          </a:p>
        </p:txBody>
      </p:sp>
      <p:sp>
        <p:nvSpPr>
          <p:cNvPr id="15363" name="Rectangle 3"/>
          <p:cNvSpPr>
            <a:spLocks noGrp="1" noChangeArrowheads="1"/>
          </p:cNvSpPr>
          <p:nvPr>
            <p:ph type="body" idx="1"/>
          </p:nvPr>
        </p:nvSpPr>
        <p:spPr>
          <a:xfrm>
            <a:off x="457200" y="1600200"/>
            <a:ext cx="5181600" cy="4525963"/>
          </a:xfrm>
        </p:spPr>
        <p:txBody>
          <a:bodyPr/>
          <a:lstStyle/>
          <a:p>
            <a:pPr eaLnBrk="1" hangingPunct="1"/>
            <a:r>
              <a:rPr lang="en-US" sz="2400" dirty="0" smtClean="0">
                <a:ea typeface="ＭＳ Ｐゴシック" pitchFamily="34" charset="-128"/>
              </a:rPr>
              <a:t>Early shovels were discarded ox scapula (or shoulder blades). They were used to move soil and rocks in the Neolithic and Early Bronze Age Britain, over 5,000 years ago.</a:t>
            </a:r>
          </a:p>
          <a:p>
            <a:pPr eaLnBrk="1" hangingPunct="1"/>
            <a:endParaRPr lang="en-US" sz="2400" dirty="0" smtClean="0">
              <a:ea typeface="ＭＳ Ｐゴシック" pitchFamily="34" charset="-128"/>
            </a:endParaRPr>
          </a:p>
          <a:p>
            <a:pPr eaLnBrk="1" hangingPunct="1"/>
            <a:r>
              <a:rPr lang="en-US" sz="2400" dirty="0" smtClean="0">
                <a:ea typeface="ＭＳ Ｐゴシック" pitchFamily="34" charset="-128"/>
              </a:rPr>
              <a:t>Some of the earliest shovels put to use in </a:t>
            </a:r>
            <a:r>
              <a:rPr lang="en-US" sz="2400" u="sng" dirty="0" smtClean="0">
                <a:ea typeface="ＭＳ Ｐゴシック" pitchFamily="34" charset="-128"/>
              </a:rPr>
              <a:t>construction</a:t>
            </a:r>
            <a:r>
              <a:rPr lang="en-US" sz="2400" dirty="0" smtClean="0">
                <a:ea typeface="ＭＳ Ｐゴシック" pitchFamily="34" charset="-128"/>
              </a:rPr>
              <a:t>, were implemented to move earth and to cut lumps of brick in order to build levees or dykes</a:t>
            </a:r>
          </a:p>
        </p:txBody>
      </p:sp>
      <p:sp>
        <p:nvSpPr>
          <p:cNvPr id="15364" name="Text Box 5"/>
          <p:cNvSpPr txBox="1">
            <a:spLocks noChangeArrowheads="1"/>
          </p:cNvSpPr>
          <p:nvPr/>
        </p:nvSpPr>
        <p:spPr bwMode="auto">
          <a:xfrm>
            <a:off x="6553200" y="6553200"/>
            <a:ext cx="2438400" cy="214313"/>
          </a:xfrm>
          <a:prstGeom prst="rect">
            <a:avLst/>
          </a:prstGeom>
          <a:noFill/>
          <a:ln w="9525">
            <a:noFill/>
            <a:miter lim="800000"/>
            <a:headEnd/>
            <a:tailEnd/>
          </a:ln>
        </p:spPr>
        <p:txBody>
          <a:bodyPr>
            <a:spAutoFit/>
          </a:bodyPr>
          <a:lstStyle/>
          <a:p>
            <a:pPr>
              <a:spcBef>
                <a:spcPct val="50000"/>
              </a:spcBef>
            </a:pPr>
            <a:r>
              <a:rPr lang="en-US" sz="800"/>
              <a:t>http://www2.umoncton.ca/cfdocs/etudacad/1755</a:t>
            </a:r>
          </a:p>
        </p:txBody>
      </p:sp>
      <p:pic>
        <p:nvPicPr>
          <p:cNvPr id="15365" name="Picture 1"/>
          <p:cNvPicPr>
            <a:picLocks noChangeAspect="1"/>
          </p:cNvPicPr>
          <p:nvPr/>
        </p:nvPicPr>
        <p:blipFill>
          <a:blip r:embed="rId3" cstate="print"/>
          <a:srcRect/>
          <a:stretch>
            <a:fillRect/>
          </a:stretch>
        </p:blipFill>
        <p:spPr bwMode="auto">
          <a:xfrm>
            <a:off x="6705600" y="1295400"/>
            <a:ext cx="2092325" cy="2667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6DD4164-1FE7-4E5B-BA7F-C8B01C672D44}"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solidFill>
                  <a:srgbClr val="FFFF00"/>
                </a:solidFill>
                <a:ea typeface="ＭＳ Ｐゴシック" pitchFamily="34" charset="-128"/>
              </a:rPr>
              <a:t>Standard Usage of a Shovel</a:t>
            </a:r>
          </a:p>
        </p:txBody>
      </p:sp>
      <p:sp>
        <p:nvSpPr>
          <p:cNvPr id="16386" name="Rectangle 3"/>
          <p:cNvSpPr>
            <a:spLocks noGrp="1" noChangeArrowheads="1"/>
          </p:cNvSpPr>
          <p:nvPr>
            <p:ph type="body" idx="1"/>
          </p:nvPr>
        </p:nvSpPr>
        <p:spPr/>
        <p:txBody>
          <a:bodyPr/>
          <a:lstStyle/>
          <a:p>
            <a:pPr eaLnBrk="1" hangingPunct="1">
              <a:lnSpc>
                <a:spcPct val="80000"/>
              </a:lnSpc>
            </a:pPr>
            <a:r>
              <a:rPr lang="en-US" sz="2800" smtClean="0">
                <a:ea typeface="ＭＳ Ｐゴシック" pitchFamily="34" charset="-128"/>
              </a:rPr>
              <a:t>A shovel is a tool used to move loose material on construction sites such as:</a:t>
            </a:r>
          </a:p>
          <a:p>
            <a:pPr eaLnBrk="1" hangingPunct="1">
              <a:lnSpc>
                <a:spcPct val="80000"/>
              </a:lnSpc>
              <a:buFontTx/>
              <a:buNone/>
            </a:pPr>
            <a:r>
              <a:rPr lang="en-US" sz="2800" smtClean="0">
                <a:ea typeface="ＭＳ Ｐゴシック" pitchFamily="34" charset="-128"/>
              </a:rPr>
              <a:t>		</a:t>
            </a:r>
          </a:p>
          <a:p>
            <a:pPr eaLnBrk="1" hangingPunct="1">
              <a:lnSpc>
                <a:spcPct val="80000"/>
              </a:lnSpc>
              <a:buFontTx/>
              <a:buNone/>
            </a:pPr>
            <a:r>
              <a:rPr lang="en-US" sz="2800" smtClean="0">
                <a:ea typeface="ＭＳ Ｐゴシック" pitchFamily="34" charset="-128"/>
              </a:rPr>
              <a:t>		- Gravel </a:t>
            </a:r>
          </a:p>
          <a:p>
            <a:pPr eaLnBrk="1" hangingPunct="1">
              <a:lnSpc>
                <a:spcPct val="80000"/>
              </a:lnSpc>
              <a:buFontTx/>
              <a:buNone/>
            </a:pPr>
            <a:endParaRPr lang="en-US" sz="2800" smtClean="0">
              <a:ea typeface="ＭＳ Ｐゴシック" pitchFamily="34" charset="-128"/>
            </a:endParaRPr>
          </a:p>
          <a:p>
            <a:pPr eaLnBrk="1" hangingPunct="1">
              <a:lnSpc>
                <a:spcPct val="80000"/>
              </a:lnSpc>
              <a:buFontTx/>
              <a:buNone/>
            </a:pPr>
            <a:r>
              <a:rPr lang="en-US" sz="2800" smtClean="0">
                <a:ea typeface="ＭＳ Ｐゴシック" pitchFamily="34" charset="-128"/>
              </a:rPr>
              <a:t>		- Earth</a:t>
            </a:r>
          </a:p>
          <a:p>
            <a:pPr eaLnBrk="1" hangingPunct="1">
              <a:lnSpc>
                <a:spcPct val="80000"/>
              </a:lnSpc>
              <a:buFontTx/>
              <a:buNone/>
            </a:pPr>
            <a:endParaRPr lang="en-US" sz="2800" smtClean="0">
              <a:ea typeface="ＭＳ Ｐゴシック" pitchFamily="34" charset="-128"/>
            </a:endParaRPr>
          </a:p>
          <a:p>
            <a:pPr eaLnBrk="1" hangingPunct="1">
              <a:lnSpc>
                <a:spcPct val="80000"/>
              </a:lnSpc>
              <a:buFontTx/>
              <a:buNone/>
            </a:pPr>
            <a:r>
              <a:rPr lang="en-US" sz="2800" smtClean="0">
                <a:ea typeface="ＭＳ Ｐゴシック" pitchFamily="34" charset="-128"/>
              </a:rPr>
              <a:t>		- Asphalt</a:t>
            </a:r>
          </a:p>
          <a:p>
            <a:pPr eaLnBrk="1" hangingPunct="1">
              <a:lnSpc>
                <a:spcPct val="80000"/>
              </a:lnSpc>
              <a:buFontTx/>
              <a:buNone/>
            </a:pPr>
            <a:r>
              <a:rPr lang="en-US" sz="2800" smtClean="0">
                <a:ea typeface="ＭＳ Ｐゴシック" pitchFamily="34" charset="-128"/>
              </a:rPr>
              <a:t> </a:t>
            </a:r>
          </a:p>
          <a:p>
            <a:pPr eaLnBrk="1" hangingPunct="1">
              <a:lnSpc>
                <a:spcPct val="80000"/>
              </a:lnSpc>
              <a:buFontTx/>
              <a:buNone/>
            </a:pPr>
            <a:r>
              <a:rPr lang="en-US" sz="2800" smtClean="0">
                <a:ea typeface="ＭＳ Ｐゴシック" pitchFamily="34" charset="-128"/>
              </a:rPr>
              <a:t>		- Debris</a:t>
            </a:r>
          </a:p>
        </p:txBody>
      </p:sp>
      <p:pic>
        <p:nvPicPr>
          <p:cNvPr id="16387" name="Picture 1"/>
          <p:cNvPicPr>
            <a:picLocks noChangeAspect="1"/>
          </p:cNvPicPr>
          <p:nvPr/>
        </p:nvPicPr>
        <p:blipFill>
          <a:blip r:embed="rId2" cstate="print"/>
          <a:srcRect/>
          <a:stretch>
            <a:fillRect/>
          </a:stretch>
        </p:blipFill>
        <p:spPr bwMode="auto">
          <a:xfrm>
            <a:off x="4038600" y="2590800"/>
            <a:ext cx="3935413" cy="3352800"/>
          </a:xfrm>
          <a:prstGeom prst="rect">
            <a:avLst/>
          </a:prstGeom>
          <a:noFill/>
          <a:ln w="9525">
            <a:noFill/>
            <a:miter lim="800000"/>
            <a:headEnd/>
            <a:tailEnd/>
          </a:ln>
        </p:spPr>
      </p:pic>
      <p:sp>
        <p:nvSpPr>
          <p:cNvPr id="16388" name="TextBox 2"/>
          <p:cNvSpPr txBox="1">
            <a:spLocks noChangeArrowheads="1"/>
          </p:cNvSpPr>
          <p:nvPr/>
        </p:nvSpPr>
        <p:spPr bwMode="auto">
          <a:xfrm>
            <a:off x="8001000" y="6553200"/>
            <a:ext cx="1044575" cy="215900"/>
          </a:xfrm>
          <a:prstGeom prst="rect">
            <a:avLst/>
          </a:prstGeom>
          <a:noFill/>
          <a:ln w="9525">
            <a:noFill/>
            <a:miter lim="800000"/>
            <a:headEnd/>
            <a:tailEnd/>
          </a:ln>
        </p:spPr>
        <p:txBody>
          <a:bodyPr wrap="none">
            <a:spAutoFit/>
          </a:bodyPr>
          <a:lstStyle/>
          <a:p>
            <a:r>
              <a:rPr lang="en-US" sz="800"/>
              <a:t>listentotheyeti.com</a:t>
            </a:r>
          </a:p>
        </p:txBody>
      </p:sp>
      <p:sp>
        <p:nvSpPr>
          <p:cNvPr id="2" name="Slide Number Placeholder 1"/>
          <p:cNvSpPr>
            <a:spLocks noGrp="1"/>
          </p:cNvSpPr>
          <p:nvPr>
            <p:ph type="sldNum" sz="quarter" idx="12"/>
          </p:nvPr>
        </p:nvSpPr>
        <p:spPr/>
        <p:txBody>
          <a:bodyPr/>
          <a:lstStyle/>
          <a:p>
            <a:fld id="{56DD4164-1FE7-4E5B-BA7F-C8B01C672D4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solidFill>
                  <a:srgbClr val="FFFF00"/>
                </a:solidFill>
                <a:ea typeface="ＭＳ Ｐゴシック" pitchFamily="34" charset="-128"/>
              </a:rPr>
              <a:t> Safety Concerns</a:t>
            </a:r>
          </a:p>
        </p:txBody>
      </p:sp>
      <p:sp>
        <p:nvSpPr>
          <p:cNvPr id="17410" name="Rectangle 3"/>
          <p:cNvSpPr>
            <a:spLocks noGrp="1" noChangeArrowheads="1"/>
          </p:cNvSpPr>
          <p:nvPr>
            <p:ph type="body" idx="1"/>
          </p:nvPr>
        </p:nvSpPr>
        <p:spPr/>
        <p:txBody>
          <a:bodyPr/>
          <a:lstStyle/>
          <a:p>
            <a:pPr eaLnBrk="1" hangingPunct="1">
              <a:lnSpc>
                <a:spcPct val="90000"/>
              </a:lnSpc>
            </a:pPr>
            <a:r>
              <a:rPr lang="en-US" sz="2400" dirty="0" smtClean="0">
                <a:ea typeface="ＭＳ Ｐゴシック" pitchFamily="34" charset="-128"/>
              </a:rPr>
              <a:t>The most common </a:t>
            </a:r>
            <a:r>
              <a:rPr lang="en-US" sz="2400" u="sng" dirty="0" smtClean="0">
                <a:ea typeface="ＭＳ Ｐゴシック" pitchFamily="34" charset="-128"/>
              </a:rPr>
              <a:t>safety concerns</a:t>
            </a:r>
            <a:r>
              <a:rPr lang="en-US" sz="2400" dirty="0" smtClean="0">
                <a:ea typeface="ＭＳ Ｐゴシック" pitchFamily="34" charset="-128"/>
              </a:rPr>
              <a:t> with shovels are:</a:t>
            </a:r>
          </a:p>
          <a:p>
            <a:pPr eaLnBrk="1" hangingPunct="1">
              <a:lnSpc>
                <a:spcPct val="90000"/>
              </a:lnSpc>
              <a:buFontTx/>
              <a:buNone/>
            </a:pPr>
            <a:r>
              <a:rPr lang="en-US" sz="2400" dirty="0" smtClean="0">
                <a:ea typeface="ＭＳ Ｐゴシック" pitchFamily="34" charset="-128"/>
              </a:rPr>
              <a:t>		</a:t>
            </a:r>
          </a:p>
          <a:p>
            <a:pPr eaLnBrk="1" hangingPunct="1">
              <a:lnSpc>
                <a:spcPct val="90000"/>
              </a:lnSpc>
              <a:buFontTx/>
              <a:buNone/>
            </a:pPr>
            <a:r>
              <a:rPr lang="en-US" sz="2400" dirty="0" smtClean="0">
                <a:ea typeface="ＭＳ Ｐゴシック" pitchFamily="34" charset="-128"/>
              </a:rPr>
              <a:t>		- Back Problems </a:t>
            </a:r>
          </a:p>
          <a:p>
            <a:pPr eaLnBrk="1" hangingPunct="1">
              <a:lnSpc>
                <a:spcPct val="90000"/>
              </a:lnSpc>
              <a:buFontTx/>
              <a:buNone/>
            </a:pPr>
            <a:r>
              <a:rPr lang="en-US" sz="2400" dirty="0" smtClean="0">
                <a:ea typeface="ＭＳ Ｐゴシック" pitchFamily="34" charset="-128"/>
              </a:rPr>
              <a:t>		</a:t>
            </a:r>
          </a:p>
          <a:p>
            <a:pPr eaLnBrk="1" hangingPunct="1">
              <a:lnSpc>
                <a:spcPct val="90000"/>
              </a:lnSpc>
              <a:buFontTx/>
              <a:buNone/>
            </a:pPr>
            <a:r>
              <a:rPr lang="en-US" sz="2400" dirty="0" smtClean="0">
                <a:ea typeface="ＭＳ Ｐゴシック" pitchFamily="34" charset="-128"/>
              </a:rPr>
              <a:t>		- Self Lacerations </a:t>
            </a:r>
          </a:p>
          <a:p>
            <a:pPr eaLnBrk="1" hangingPunct="1">
              <a:lnSpc>
                <a:spcPct val="90000"/>
              </a:lnSpc>
              <a:buFontTx/>
              <a:buNone/>
            </a:pPr>
            <a:r>
              <a:rPr lang="en-US" sz="2400" dirty="0" smtClean="0">
                <a:ea typeface="ＭＳ Ｐゴシック" pitchFamily="34" charset="-128"/>
              </a:rPr>
              <a:t>		</a:t>
            </a:r>
          </a:p>
          <a:p>
            <a:pPr eaLnBrk="1" hangingPunct="1">
              <a:lnSpc>
                <a:spcPct val="90000"/>
              </a:lnSpc>
              <a:buFontTx/>
              <a:buNone/>
            </a:pPr>
            <a:r>
              <a:rPr lang="en-US" sz="2400" dirty="0" smtClean="0">
                <a:ea typeface="ＭＳ Ｐゴシック" pitchFamily="34" charset="-128"/>
              </a:rPr>
              <a:t>		- Blisters</a:t>
            </a:r>
          </a:p>
          <a:p>
            <a:pPr eaLnBrk="1" hangingPunct="1">
              <a:lnSpc>
                <a:spcPct val="90000"/>
              </a:lnSpc>
              <a:buFontTx/>
              <a:buNone/>
            </a:pPr>
            <a:r>
              <a:rPr lang="en-US" sz="2400" dirty="0" smtClean="0">
                <a:ea typeface="ＭＳ Ｐゴシック" pitchFamily="34" charset="-128"/>
              </a:rPr>
              <a:t>	</a:t>
            </a:r>
          </a:p>
          <a:p>
            <a:pPr eaLnBrk="1" hangingPunct="1">
              <a:lnSpc>
                <a:spcPct val="90000"/>
              </a:lnSpc>
              <a:buFontTx/>
              <a:buNone/>
            </a:pPr>
            <a:r>
              <a:rPr lang="en-US" sz="2400" dirty="0" smtClean="0">
                <a:ea typeface="ＭＳ Ｐゴシック" pitchFamily="34" charset="-128"/>
              </a:rPr>
              <a:t>		- Splinters</a:t>
            </a:r>
          </a:p>
          <a:p>
            <a:pPr eaLnBrk="1" hangingPunct="1">
              <a:lnSpc>
                <a:spcPct val="90000"/>
              </a:lnSpc>
              <a:buFontTx/>
              <a:buNone/>
            </a:pPr>
            <a:endParaRPr lang="en-US" sz="2400" dirty="0" smtClean="0">
              <a:ea typeface="ＭＳ Ｐゴシック" pitchFamily="34" charset="-128"/>
            </a:endParaRPr>
          </a:p>
          <a:p>
            <a:pPr eaLnBrk="1" hangingPunct="1">
              <a:lnSpc>
                <a:spcPct val="90000"/>
              </a:lnSpc>
              <a:buFontTx/>
              <a:buNone/>
            </a:pPr>
            <a:r>
              <a:rPr lang="en-US" sz="2400" dirty="0" smtClean="0">
                <a:ea typeface="ＭＳ Ｐゴシック" pitchFamily="34" charset="-128"/>
              </a:rPr>
              <a:t>		- Coming into contact with utility lines </a:t>
            </a:r>
          </a:p>
          <a:p>
            <a:pPr eaLnBrk="1" hangingPunct="1">
              <a:lnSpc>
                <a:spcPct val="90000"/>
              </a:lnSpc>
              <a:buFontTx/>
              <a:buNone/>
            </a:pPr>
            <a:r>
              <a:rPr lang="en-US" sz="2400" dirty="0" smtClean="0">
                <a:ea typeface="ＭＳ Ｐゴシック" pitchFamily="34" charset="-128"/>
              </a:rPr>
              <a:t>			(especially below ground)</a:t>
            </a:r>
          </a:p>
        </p:txBody>
      </p:sp>
      <p:pic>
        <p:nvPicPr>
          <p:cNvPr id="17411" name="Picture 1"/>
          <p:cNvPicPr>
            <a:picLocks noChangeAspect="1"/>
          </p:cNvPicPr>
          <p:nvPr/>
        </p:nvPicPr>
        <p:blipFill>
          <a:blip r:embed="rId2" cstate="print"/>
          <a:srcRect/>
          <a:stretch>
            <a:fillRect/>
          </a:stretch>
        </p:blipFill>
        <p:spPr bwMode="auto">
          <a:xfrm>
            <a:off x="4876800" y="2438400"/>
            <a:ext cx="3054350" cy="2819400"/>
          </a:xfrm>
          <a:prstGeom prst="rect">
            <a:avLst/>
          </a:prstGeom>
          <a:noFill/>
          <a:ln w="9525">
            <a:noFill/>
            <a:miter lim="800000"/>
            <a:headEnd/>
            <a:tailEnd/>
          </a:ln>
        </p:spPr>
      </p:pic>
      <p:sp>
        <p:nvSpPr>
          <p:cNvPr id="17412" name="TextBox 2"/>
          <p:cNvSpPr txBox="1">
            <a:spLocks noChangeArrowheads="1"/>
          </p:cNvSpPr>
          <p:nvPr/>
        </p:nvSpPr>
        <p:spPr bwMode="auto">
          <a:xfrm>
            <a:off x="7620000" y="6553200"/>
            <a:ext cx="1350963" cy="215900"/>
          </a:xfrm>
          <a:prstGeom prst="rect">
            <a:avLst/>
          </a:prstGeom>
          <a:noFill/>
          <a:ln w="9525">
            <a:noFill/>
            <a:miter lim="800000"/>
            <a:headEnd/>
            <a:tailEnd/>
          </a:ln>
        </p:spPr>
        <p:txBody>
          <a:bodyPr wrap="none">
            <a:spAutoFit/>
          </a:bodyPr>
          <a:lstStyle/>
          <a:p>
            <a:r>
              <a:rPr lang="en-US" sz="800"/>
              <a:t>thewmpetconnection.com</a:t>
            </a:r>
          </a:p>
        </p:txBody>
      </p:sp>
      <p:sp>
        <p:nvSpPr>
          <p:cNvPr id="2" name="Slide Number Placeholder 1"/>
          <p:cNvSpPr>
            <a:spLocks noGrp="1"/>
          </p:cNvSpPr>
          <p:nvPr>
            <p:ph type="sldNum" sz="quarter" idx="12"/>
          </p:nvPr>
        </p:nvSpPr>
        <p:spPr/>
        <p:txBody>
          <a:bodyPr/>
          <a:lstStyle/>
          <a:p>
            <a:fld id="{56DD4164-1FE7-4E5B-BA7F-C8B01C672D4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457200"/>
            <a:ext cx="8229600" cy="1143000"/>
          </a:xfrm>
        </p:spPr>
        <p:txBody>
          <a:bodyPr/>
          <a:lstStyle/>
          <a:p>
            <a:pPr eaLnBrk="1" hangingPunct="1"/>
            <a:r>
              <a:rPr lang="en-US" smtClean="0">
                <a:solidFill>
                  <a:srgbClr val="FFFF00"/>
                </a:solidFill>
                <a:ea typeface="ＭＳ Ｐゴシック" pitchFamily="34" charset="-128"/>
              </a:rPr>
              <a:t>How to Avoid Back Problems</a:t>
            </a:r>
          </a:p>
        </p:txBody>
      </p:sp>
      <p:sp>
        <p:nvSpPr>
          <p:cNvPr id="18434" name="Rectangle 3"/>
          <p:cNvSpPr>
            <a:spLocks noGrp="1" noChangeArrowheads="1"/>
          </p:cNvSpPr>
          <p:nvPr>
            <p:ph type="body" idx="1"/>
          </p:nvPr>
        </p:nvSpPr>
        <p:spPr>
          <a:xfrm>
            <a:off x="381000" y="2057400"/>
            <a:ext cx="8458200" cy="4572000"/>
          </a:xfrm>
        </p:spPr>
        <p:txBody>
          <a:bodyPr/>
          <a:lstStyle/>
          <a:p>
            <a:pPr eaLnBrk="1" hangingPunct="1">
              <a:lnSpc>
                <a:spcPct val="80000"/>
              </a:lnSpc>
            </a:pPr>
            <a:r>
              <a:rPr lang="en-US" sz="2000" dirty="0" smtClean="0">
                <a:ea typeface="ＭＳ Ｐゴシック" pitchFamily="34" charset="-128"/>
              </a:rPr>
              <a:t>Workers should keep their </a:t>
            </a:r>
            <a:r>
              <a:rPr lang="en-US" sz="2000" u="sng" dirty="0" smtClean="0">
                <a:ea typeface="ＭＳ Ｐゴシック" pitchFamily="34" charset="-128"/>
              </a:rPr>
              <a:t>feet well separated for good balance</a:t>
            </a:r>
            <a:r>
              <a:rPr lang="en-US" sz="2000" dirty="0" smtClean="0">
                <a:ea typeface="ＭＳ Ｐゴシック" pitchFamily="34" charset="-128"/>
              </a:rPr>
              <a:t>, always keeping their </a:t>
            </a:r>
            <a:r>
              <a:rPr lang="en-US" sz="2000" u="sng" dirty="0" smtClean="0">
                <a:ea typeface="ＭＳ Ｐゴシック" pitchFamily="34" charset="-128"/>
              </a:rPr>
              <a:t>knees flexed</a:t>
            </a:r>
            <a:r>
              <a:rPr lang="en-US" sz="2000" dirty="0" smtClean="0">
                <a:ea typeface="ＭＳ Ｐゴシック" pitchFamily="34" charset="-128"/>
              </a:rPr>
              <a:t>.</a:t>
            </a:r>
          </a:p>
          <a:p>
            <a:pPr eaLnBrk="1" hangingPunct="1">
              <a:lnSpc>
                <a:spcPct val="80000"/>
              </a:lnSpc>
            </a:pPr>
            <a:endParaRPr lang="en-US" sz="2000" dirty="0" smtClean="0">
              <a:ea typeface="ＭＳ Ｐゴシック" pitchFamily="34" charset="-128"/>
            </a:endParaRPr>
          </a:p>
          <a:p>
            <a:pPr eaLnBrk="1" hangingPunct="1">
              <a:lnSpc>
                <a:spcPct val="80000"/>
              </a:lnSpc>
            </a:pPr>
            <a:r>
              <a:rPr lang="en-US" sz="2000" dirty="0" smtClean="0">
                <a:ea typeface="ＭＳ Ｐゴシック" pitchFamily="34" charset="-128"/>
              </a:rPr>
              <a:t>Use the </a:t>
            </a:r>
            <a:r>
              <a:rPr lang="en-US" sz="2000" u="sng" dirty="0" smtClean="0">
                <a:ea typeface="ＭＳ Ｐゴシック" pitchFamily="34" charset="-128"/>
              </a:rPr>
              <a:t>proper type of shovel</a:t>
            </a:r>
            <a:r>
              <a:rPr lang="en-US" sz="2000" dirty="0" smtClean="0">
                <a:ea typeface="ＭＳ Ｐゴシック" pitchFamily="34" charset="-128"/>
              </a:rPr>
              <a:t> for the task:</a:t>
            </a:r>
          </a:p>
          <a:p>
            <a:pPr eaLnBrk="1" hangingPunct="1">
              <a:lnSpc>
                <a:spcPct val="80000"/>
              </a:lnSpc>
              <a:buFontTx/>
              <a:buNone/>
            </a:pPr>
            <a:r>
              <a:rPr lang="en-US" sz="2000" dirty="0" smtClean="0">
                <a:ea typeface="ＭＳ Ｐゴシック" pitchFamily="34" charset="-128"/>
              </a:rPr>
              <a:t>		</a:t>
            </a:r>
          </a:p>
          <a:p>
            <a:pPr eaLnBrk="1" hangingPunct="1">
              <a:lnSpc>
                <a:spcPct val="80000"/>
              </a:lnSpc>
              <a:buFontTx/>
              <a:buNone/>
            </a:pPr>
            <a:r>
              <a:rPr lang="en-US" sz="2000" dirty="0" smtClean="0">
                <a:ea typeface="ＭＳ Ｐゴシック" pitchFamily="34" charset="-128"/>
              </a:rPr>
              <a:t>		A. </a:t>
            </a:r>
            <a:r>
              <a:rPr lang="en-US" sz="2000" u="sng" dirty="0" smtClean="0">
                <a:ea typeface="ＭＳ Ｐゴシック" pitchFamily="34" charset="-128"/>
              </a:rPr>
              <a:t>Short handle shovels</a:t>
            </a:r>
            <a:r>
              <a:rPr lang="en-US" sz="2000" dirty="0" smtClean="0">
                <a:ea typeface="ＭＳ Ｐゴシック" pitchFamily="34" charset="-128"/>
              </a:rPr>
              <a:t> are used for spreading or laying asphalt, 	dirt, etc. Hold this shovel with one hand close to the load for 	proper balance and to reduce stress on the worker</a:t>
            </a:r>
            <a:r>
              <a:rPr lang="ja-JP" altLang="en-US" sz="2000" dirty="0" smtClean="0">
                <a:ea typeface="ＭＳ Ｐゴシック" pitchFamily="34" charset="-128"/>
              </a:rPr>
              <a:t>’</a:t>
            </a:r>
            <a:r>
              <a:rPr lang="en-US" altLang="ja-JP" sz="2000" dirty="0" smtClean="0">
                <a:ea typeface="ＭＳ Ｐゴシック" pitchFamily="34" charset="-128"/>
              </a:rPr>
              <a:t>s back.		</a:t>
            </a:r>
          </a:p>
          <a:p>
            <a:pPr eaLnBrk="1" hangingPunct="1">
              <a:lnSpc>
                <a:spcPct val="80000"/>
              </a:lnSpc>
              <a:buFontTx/>
              <a:buNone/>
            </a:pPr>
            <a:r>
              <a:rPr lang="en-US" sz="2000" dirty="0" smtClean="0">
                <a:ea typeface="ＭＳ Ｐゴシック" pitchFamily="34" charset="-128"/>
              </a:rPr>
              <a:t>		B. </a:t>
            </a:r>
            <a:r>
              <a:rPr lang="en-US" sz="2000" u="sng" dirty="0" smtClean="0">
                <a:ea typeface="ＭＳ Ｐゴシック" pitchFamily="34" charset="-128"/>
              </a:rPr>
              <a:t>Long handle, pointed shovels</a:t>
            </a:r>
            <a:r>
              <a:rPr lang="en-US" sz="2000" dirty="0" smtClean="0">
                <a:ea typeface="ＭＳ Ｐゴシック" pitchFamily="34" charset="-128"/>
              </a:rPr>
              <a:t> are used for digging. This 	shovel should also be held close to the load when carrying 	material.</a:t>
            </a:r>
          </a:p>
          <a:p>
            <a:pPr eaLnBrk="1" hangingPunct="1">
              <a:lnSpc>
                <a:spcPct val="80000"/>
              </a:lnSpc>
            </a:pPr>
            <a:endParaRPr lang="en-US" sz="2000" dirty="0" smtClean="0">
              <a:ea typeface="ＭＳ Ｐゴシック" pitchFamily="34" charset="-128"/>
            </a:endParaRPr>
          </a:p>
          <a:p>
            <a:pPr eaLnBrk="1" hangingPunct="1">
              <a:lnSpc>
                <a:spcPct val="80000"/>
              </a:lnSpc>
            </a:pPr>
            <a:r>
              <a:rPr lang="en-US" sz="2000" dirty="0" smtClean="0">
                <a:ea typeface="ＭＳ Ｐゴシック" pitchFamily="34" charset="-128"/>
              </a:rPr>
              <a:t>Workers should load their shovel sparingly on their first load and gradually increase the next load size until they reach the capacity, which they can handle in a safe and efficient manner.</a:t>
            </a:r>
          </a:p>
        </p:txBody>
      </p:sp>
      <p:sp>
        <p:nvSpPr>
          <p:cNvPr id="18435" name="Text Box 4"/>
          <p:cNvSpPr txBox="1">
            <a:spLocks noChangeArrowheads="1"/>
          </p:cNvSpPr>
          <p:nvPr/>
        </p:nvSpPr>
        <p:spPr bwMode="auto">
          <a:xfrm>
            <a:off x="6308725" y="6484938"/>
            <a:ext cx="2622550" cy="214312"/>
          </a:xfrm>
          <a:prstGeom prst="rect">
            <a:avLst/>
          </a:prstGeom>
          <a:noFill/>
          <a:ln w="9525">
            <a:noFill/>
            <a:miter lim="800000"/>
            <a:headEnd/>
            <a:tailEnd/>
          </a:ln>
        </p:spPr>
        <p:txBody>
          <a:bodyPr wrap="none">
            <a:spAutoFit/>
          </a:bodyPr>
          <a:lstStyle/>
          <a:p>
            <a:r>
              <a:rPr lang="en-US" sz="800"/>
              <a:t>http://www.honolulu.gov/HR/safetytipsonshoveling.pdf</a:t>
            </a:r>
          </a:p>
        </p:txBody>
      </p:sp>
      <p:sp>
        <p:nvSpPr>
          <p:cNvPr id="2" name="Slide Number Placeholder 1"/>
          <p:cNvSpPr>
            <a:spLocks noGrp="1"/>
          </p:cNvSpPr>
          <p:nvPr>
            <p:ph type="sldNum" sz="quarter" idx="12"/>
          </p:nvPr>
        </p:nvSpPr>
        <p:spPr/>
        <p:txBody>
          <a:bodyPr/>
          <a:lstStyle/>
          <a:p>
            <a:fld id="{56DD4164-1FE7-4E5B-BA7F-C8B01C672D4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274638"/>
            <a:ext cx="8991600" cy="1143000"/>
          </a:xfrm>
        </p:spPr>
        <p:txBody>
          <a:bodyPr/>
          <a:lstStyle/>
          <a:p>
            <a:pPr eaLnBrk="1" hangingPunct="1"/>
            <a:r>
              <a:rPr lang="en-US" sz="3600" dirty="0" smtClean="0">
                <a:solidFill>
                  <a:srgbClr val="FFFF00"/>
                </a:solidFill>
                <a:ea typeface="ＭＳ Ｐゴシック" pitchFamily="34" charset="-128"/>
              </a:rPr>
              <a:t>How to Avoid Back Problems</a:t>
            </a:r>
          </a:p>
        </p:txBody>
      </p:sp>
      <p:sp>
        <p:nvSpPr>
          <p:cNvPr id="19458" name="Rectangle 3"/>
          <p:cNvSpPr>
            <a:spLocks noGrp="1" noChangeArrowheads="1"/>
          </p:cNvSpPr>
          <p:nvPr>
            <p:ph type="body" idx="1"/>
          </p:nvPr>
        </p:nvSpPr>
        <p:spPr>
          <a:xfrm>
            <a:off x="457200" y="1676400"/>
            <a:ext cx="8458200" cy="4906963"/>
          </a:xfrm>
        </p:spPr>
        <p:txBody>
          <a:bodyPr/>
          <a:lstStyle/>
          <a:p>
            <a:pPr eaLnBrk="1" hangingPunct="1">
              <a:lnSpc>
                <a:spcPct val="80000"/>
              </a:lnSpc>
            </a:pPr>
            <a:r>
              <a:rPr lang="en-US" sz="2400" dirty="0" smtClean="0">
                <a:ea typeface="ＭＳ Ｐゴシック" pitchFamily="34" charset="-128"/>
              </a:rPr>
              <a:t>Workers should </a:t>
            </a:r>
            <a:r>
              <a:rPr lang="en-US" sz="2400" u="sng" dirty="0" smtClean="0">
                <a:ea typeface="ＭＳ Ｐゴシック" pitchFamily="34" charset="-128"/>
              </a:rPr>
              <a:t>bend their knees but not their backs</a:t>
            </a:r>
            <a:r>
              <a:rPr lang="en-US" sz="2400" dirty="0" smtClean="0">
                <a:ea typeface="ＭＳ Ｐゴシック" pitchFamily="34" charset="-128"/>
              </a:rPr>
              <a:t> while shoveling. Their knees should be flexed so that their leg muscles take most of the load.</a:t>
            </a:r>
          </a:p>
          <a:p>
            <a:pPr eaLnBrk="1" hangingPunct="1">
              <a:lnSpc>
                <a:spcPct val="80000"/>
              </a:lnSpc>
            </a:pPr>
            <a:endParaRPr lang="en-US" sz="2400" dirty="0" smtClean="0">
              <a:ea typeface="ＭＳ Ｐゴシック" pitchFamily="34" charset="-128"/>
            </a:endParaRPr>
          </a:p>
          <a:p>
            <a:pPr eaLnBrk="1" hangingPunct="1">
              <a:lnSpc>
                <a:spcPct val="80000"/>
              </a:lnSpc>
            </a:pPr>
            <a:r>
              <a:rPr lang="en-US" sz="2400" dirty="0" smtClean="0">
                <a:ea typeface="ＭＳ Ｐゴシック" pitchFamily="34" charset="-128"/>
              </a:rPr>
              <a:t>Workers should be keeping their </a:t>
            </a:r>
            <a:r>
              <a:rPr lang="en-US" sz="2400" u="sng" dirty="0" smtClean="0">
                <a:ea typeface="ＭＳ Ｐゴシック" pitchFamily="34" charset="-128"/>
              </a:rPr>
              <a:t>arms and elbows close to their body</a:t>
            </a:r>
            <a:r>
              <a:rPr lang="en-US" sz="2400" dirty="0" smtClean="0">
                <a:ea typeface="ＭＳ Ｐゴシック" pitchFamily="34" charset="-128"/>
              </a:rPr>
              <a:t> while handling loads. This move will set worker</a:t>
            </a:r>
            <a:r>
              <a:rPr lang="ja-JP" altLang="en-US" sz="2400" dirty="0" smtClean="0">
                <a:ea typeface="ＭＳ Ｐゴシック" pitchFamily="34" charset="-128"/>
              </a:rPr>
              <a:t>’</a:t>
            </a:r>
            <a:r>
              <a:rPr lang="en-US" altLang="ja-JP" sz="2400" dirty="0" smtClean="0">
                <a:ea typeface="ＭＳ Ｐゴシック" pitchFamily="34" charset="-128"/>
              </a:rPr>
              <a:t>s bodies in balance and in a power position.</a:t>
            </a:r>
          </a:p>
          <a:p>
            <a:pPr eaLnBrk="1" hangingPunct="1">
              <a:lnSpc>
                <a:spcPct val="80000"/>
              </a:lnSpc>
            </a:pPr>
            <a:endParaRPr lang="en-US" sz="2400" dirty="0" smtClean="0">
              <a:ea typeface="ＭＳ Ｐゴシック" pitchFamily="34" charset="-128"/>
            </a:endParaRPr>
          </a:p>
          <a:p>
            <a:pPr eaLnBrk="1" hangingPunct="1">
              <a:lnSpc>
                <a:spcPct val="80000"/>
              </a:lnSpc>
            </a:pPr>
            <a:r>
              <a:rPr lang="en-US" sz="2400" u="sng" dirty="0" smtClean="0">
                <a:ea typeface="ＭＳ Ｐゴシック" pitchFamily="34" charset="-128"/>
              </a:rPr>
              <a:t>Workers should never twist their body</a:t>
            </a:r>
            <a:r>
              <a:rPr lang="en-US" sz="2400" dirty="0" smtClean="0">
                <a:ea typeface="ＭＳ Ｐゴシック" pitchFamily="34" charset="-128"/>
              </a:rPr>
              <a:t> while spreading or laying asphalt, dirt, materials, etc. Twisting will only increase the risk of an injury. Workers should always turn their forward foot and body in the direction they will spread or lay the material.</a:t>
            </a:r>
          </a:p>
        </p:txBody>
      </p:sp>
      <p:sp>
        <p:nvSpPr>
          <p:cNvPr id="19459" name="Text Box 4"/>
          <p:cNvSpPr txBox="1">
            <a:spLocks noChangeArrowheads="1"/>
          </p:cNvSpPr>
          <p:nvPr/>
        </p:nvSpPr>
        <p:spPr bwMode="auto">
          <a:xfrm>
            <a:off x="6308725" y="6484938"/>
            <a:ext cx="2622550" cy="214312"/>
          </a:xfrm>
          <a:prstGeom prst="rect">
            <a:avLst/>
          </a:prstGeom>
          <a:noFill/>
          <a:ln w="9525">
            <a:noFill/>
            <a:miter lim="800000"/>
            <a:headEnd/>
            <a:tailEnd/>
          </a:ln>
        </p:spPr>
        <p:txBody>
          <a:bodyPr wrap="none">
            <a:spAutoFit/>
          </a:bodyPr>
          <a:lstStyle/>
          <a:p>
            <a:r>
              <a:rPr lang="en-US" sz="800"/>
              <a:t>http://www.honolulu.gov/HR/safetytipsonshoveling.pdf</a:t>
            </a:r>
          </a:p>
        </p:txBody>
      </p:sp>
      <p:sp>
        <p:nvSpPr>
          <p:cNvPr id="2" name="Slide Number Placeholder 1"/>
          <p:cNvSpPr>
            <a:spLocks noGrp="1"/>
          </p:cNvSpPr>
          <p:nvPr>
            <p:ph type="sldNum" sz="quarter" idx="12"/>
          </p:nvPr>
        </p:nvSpPr>
        <p:spPr/>
        <p:txBody>
          <a:bodyPr/>
          <a:lstStyle/>
          <a:p>
            <a:fld id="{56DD4164-1FE7-4E5B-BA7F-C8B01C672D4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solidFill>
                  <a:srgbClr val="FFFF00"/>
                </a:solidFill>
                <a:ea typeface="ＭＳ Ｐゴシック" pitchFamily="34" charset="-128"/>
              </a:rPr>
              <a:t>How to Avoid Foot Injury</a:t>
            </a:r>
          </a:p>
        </p:txBody>
      </p:sp>
      <p:sp>
        <p:nvSpPr>
          <p:cNvPr id="20482" name="Rectangle 3"/>
          <p:cNvSpPr>
            <a:spLocks noGrp="1" noChangeArrowheads="1"/>
          </p:cNvSpPr>
          <p:nvPr>
            <p:ph type="body" idx="1"/>
          </p:nvPr>
        </p:nvSpPr>
        <p:spPr/>
        <p:txBody>
          <a:bodyPr/>
          <a:lstStyle/>
          <a:p>
            <a:pPr eaLnBrk="1" hangingPunct="1">
              <a:lnSpc>
                <a:spcPct val="90000"/>
              </a:lnSpc>
            </a:pPr>
            <a:r>
              <a:rPr lang="en-US" sz="2400" dirty="0" smtClean="0">
                <a:ea typeface="ＭＳ Ｐゴシック" pitchFamily="34" charset="-128"/>
              </a:rPr>
              <a:t>Workers should </a:t>
            </a:r>
            <a:r>
              <a:rPr lang="en-US" sz="2400" u="sng" dirty="0" smtClean="0">
                <a:ea typeface="ＭＳ Ｐゴシック" pitchFamily="34" charset="-128"/>
              </a:rPr>
              <a:t>wear steel toed work shoes</a:t>
            </a:r>
            <a:r>
              <a:rPr lang="en-US" sz="2400" dirty="0" smtClean="0">
                <a:ea typeface="ＭＳ Ｐゴシック" pitchFamily="34" charset="-128"/>
              </a:rPr>
              <a:t> with sturdy soles.</a:t>
            </a:r>
          </a:p>
          <a:p>
            <a:pPr eaLnBrk="1" hangingPunct="1">
              <a:lnSpc>
                <a:spcPct val="90000"/>
              </a:lnSpc>
              <a:buFontTx/>
              <a:buNone/>
            </a:pPr>
            <a:endParaRPr lang="en-US" sz="2400" dirty="0" smtClean="0">
              <a:ea typeface="ＭＳ Ｐゴシック" pitchFamily="34" charset="-128"/>
            </a:endParaRPr>
          </a:p>
          <a:p>
            <a:pPr eaLnBrk="1" hangingPunct="1">
              <a:lnSpc>
                <a:spcPct val="90000"/>
              </a:lnSpc>
            </a:pPr>
            <a:r>
              <a:rPr lang="en-US" sz="2400" dirty="0" smtClean="0">
                <a:ea typeface="ＭＳ Ｐゴシック" pitchFamily="34" charset="-128"/>
              </a:rPr>
              <a:t>When digging,  </a:t>
            </a:r>
            <a:r>
              <a:rPr lang="en-US" sz="2400" u="sng" dirty="0" smtClean="0">
                <a:ea typeface="ＭＳ Ｐゴシック" pitchFamily="34" charset="-128"/>
              </a:rPr>
              <a:t>use the ball of the foot (not the arch) to press the shovel into dirt</a:t>
            </a:r>
            <a:r>
              <a:rPr lang="en-US" sz="2400" dirty="0" smtClean="0">
                <a:ea typeface="ＭＳ Ｐゴシック" pitchFamily="34" charset="-128"/>
              </a:rPr>
              <a:t>, asphalt, gravel, etc. If the instep/arch is used and the foot slips off the shovel, the sharp corner of the shovel may cut through the worker</a:t>
            </a:r>
            <a:r>
              <a:rPr lang="ja-JP" altLang="en-US" sz="2400" dirty="0" smtClean="0">
                <a:ea typeface="ＭＳ Ｐゴシック" pitchFamily="34" charset="-128"/>
              </a:rPr>
              <a:t>’</a:t>
            </a:r>
            <a:r>
              <a:rPr lang="en-US" altLang="ja-JP" sz="2400" dirty="0" smtClean="0">
                <a:ea typeface="ＭＳ Ｐゴシック" pitchFamily="34" charset="-128"/>
              </a:rPr>
              <a:t>s shoe and into their foot or leg.</a:t>
            </a:r>
          </a:p>
          <a:p>
            <a:pPr eaLnBrk="1" hangingPunct="1">
              <a:lnSpc>
                <a:spcPct val="90000"/>
              </a:lnSpc>
            </a:pPr>
            <a:endParaRPr lang="en-US" sz="2400" dirty="0" smtClean="0">
              <a:ea typeface="ＭＳ Ｐゴシック" pitchFamily="34" charset="-128"/>
            </a:endParaRPr>
          </a:p>
          <a:p>
            <a:pPr eaLnBrk="1" hangingPunct="1">
              <a:lnSpc>
                <a:spcPct val="90000"/>
              </a:lnSpc>
            </a:pPr>
            <a:r>
              <a:rPr lang="en-US" sz="2400" dirty="0" smtClean="0">
                <a:ea typeface="ＭＳ Ｐゴシック" pitchFamily="34" charset="-128"/>
              </a:rPr>
              <a:t> When shoveling wet, sticky or hard-packed materials, the worker should be sure to </a:t>
            </a:r>
            <a:r>
              <a:rPr lang="en-US" sz="2400" u="sng" dirty="0" smtClean="0">
                <a:ea typeface="ＭＳ Ｐゴシック" pitchFamily="34" charset="-128"/>
              </a:rPr>
              <a:t>loosen the material before lifting the load</a:t>
            </a:r>
            <a:r>
              <a:rPr lang="en-US" sz="2400" dirty="0" smtClean="0">
                <a:ea typeface="ＭＳ Ｐゴシック" pitchFamily="34" charset="-128"/>
              </a:rPr>
              <a:t>. Do not jerk the load when lifting it.</a:t>
            </a:r>
          </a:p>
        </p:txBody>
      </p:sp>
      <p:sp>
        <p:nvSpPr>
          <p:cNvPr id="20483" name="Text Box 4"/>
          <p:cNvSpPr txBox="1">
            <a:spLocks noChangeArrowheads="1"/>
          </p:cNvSpPr>
          <p:nvPr/>
        </p:nvSpPr>
        <p:spPr bwMode="auto">
          <a:xfrm>
            <a:off x="6308725" y="6484938"/>
            <a:ext cx="2622550" cy="214312"/>
          </a:xfrm>
          <a:prstGeom prst="rect">
            <a:avLst/>
          </a:prstGeom>
          <a:noFill/>
          <a:ln w="9525">
            <a:noFill/>
            <a:miter lim="800000"/>
            <a:headEnd/>
            <a:tailEnd/>
          </a:ln>
        </p:spPr>
        <p:txBody>
          <a:bodyPr wrap="none">
            <a:spAutoFit/>
          </a:bodyPr>
          <a:lstStyle/>
          <a:p>
            <a:r>
              <a:rPr lang="en-US" sz="800"/>
              <a:t>http://www.honolulu.gov/HR/safetytipsonshoveling.pdf</a:t>
            </a:r>
          </a:p>
        </p:txBody>
      </p:sp>
      <p:sp>
        <p:nvSpPr>
          <p:cNvPr id="2" name="Slide Number Placeholder 1"/>
          <p:cNvSpPr>
            <a:spLocks noGrp="1"/>
          </p:cNvSpPr>
          <p:nvPr>
            <p:ph type="sldNum" sz="quarter" idx="12"/>
          </p:nvPr>
        </p:nvSpPr>
        <p:spPr/>
        <p:txBody>
          <a:bodyPr/>
          <a:lstStyle/>
          <a:p>
            <a:fld id="{56DD4164-1FE7-4E5B-BA7F-C8B01C672D4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4000" smtClean="0">
                <a:solidFill>
                  <a:srgbClr val="FFFF00"/>
                </a:solidFill>
                <a:ea typeface="ＭＳ Ｐゴシック" pitchFamily="34" charset="-128"/>
              </a:rPr>
              <a:t>How to Avoid Blisters and Splinters</a:t>
            </a:r>
          </a:p>
        </p:txBody>
      </p:sp>
      <p:sp>
        <p:nvSpPr>
          <p:cNvPr id="21506" name="Rectangle 3"/>
          <p:cNvSpPr>
            <a:spLocks noGrp="1" noChangeArrowheads="1"/>
          </p:cNvSpPr>
          <p:nvPr>
            <p:ph type="body" idx="1"/>
          </p:nvPr>
        </p:nvSpPr>
        <p:spPr/>
        <p:txBody>
          <a:bodyPr/>
          <a:lstStyle/>
          <a:p>
            <a:pPr eaLnBrk="1" hangingPunct="1"/>
            <a:r>
              <a:rPr lang="en-US" smtClean="0">
                <a:ea typeface="ＭＳ Ｐゴシック" pitchFamily="34" charset="-128"/>
              </a:rPr>
              <a:t>When workers use shovels on construction sites they should be wearing gloves to ensure that their hands are protected.</a:t>
            </a:r>
          </a:p>
        </p:txBody>
      </p:sp>
      <p:pic>
        <p:nvPicPr>
          <p:cNvPr id="21507" name="Picture 3"/>
          <p:cNvPicPr>
            <a:picLocks noChangeAspect="1"/>
          </p:cNvPicPr>
          <p:nvPr/>
        </p:nvPicPr>
        <p:blipFill>
          <a:blip r:embed="rId2" cstate="print"/>
          <a:srcRect/>
          <a:stretch>
            <a:fillRect/>
          </a:stretch>
        </p:blipFill>
        <p:spPr bwMode="auto">
          <a:xfrm>
            <a:off x="3048000" y="3505200"/>
            <a:ext cx="4953000" cy="2857500"/>
          </a:xfrm>
          <a:prstGeom prst="rect">
            <a:avLst/>
          </a:prstGeom>
          <a:noFill/>
          <a:ln w="9525">
            <a:noFill/>
            <a:miter lim="800000"/>
            <a:headEnd/>
            <a:tailEnd/>
          </a:ln>
        </p:spPr>
      </p:pic>
      <p:sp>
        <p:nvSpPr>
          <p:cNvPr id="21508" name="TextBox 1"/>
          <p:cNvSpPr txBox="1">
            <a:spLocks noChangeArrowheads="1"/>
          </p:cNvSpPr>
          <p:nvPr/>
        </p:nvSpPr>
        <p:spPr bwMode="auto">
          <a:xfrm>
            <a:off x="7924800" y="6553200"/>
            <a:ext cx="903288" cy="215900"/>
          </a:xfrm>
          <a:prstGeom prst="rect">
            <a:avLst/>
          </a:prstGeom>
          <a:noFill/>
          <a:ln w="9525">
            <a:noFill/>
            <a:miter lim="800000"/>
            <a:headEnd/>
            <a:tailEnd/>
          </a:ln>
        </p:spPr>
        <p:txBody>
          <a:bodyPr wrap="none">
            <a:spAutoFit/>
          </a:bodyPr>
          <a:lstStyle/>
          <a:p>
            <a:r>
              <a:rPr lang="en-US" sz="800"/>
              <a:t>treehugger.com</a:t>
            </a:r>
          </a:p>
        </p:txBody>
      </p:sp>
      <p:sp>
        <p:nvSpPr>
          <p:cNvPr id="2" name="Slide Number Placeholder 1"/>
          <p:cNvSpPr>
            <a:spLocks noGrp="1"/>
          </p:cNvSpPr>
          <p:nvPr>
            <p:ph type="sldNum" sz="quarter" idx="12"/>
          </p:nvPr>
        </p:nvSpPr>
        <p:spPr/>
        <p:txBody>
          <a:bodyPr/>
          <a:lstStyle/>
          <a:p>
            <a:fld id="{56DD4164-1FE7-4E5B-BA7F-C8B01C672D4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TotalTime>
  <Words>822</Words>
  <Application>Microsoft Office PowerPoint</Application>
  <PresentationFormat>On-screen Show (4:3)</PresentationFormat>
  <Paragraphs>123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Hand Shovels</vt:lpstr>
      <vt:lpstr>What is a Shovel</vt:lpstr>
      <vt:lpstr>History of Shovels </vt:lpstr>
      <vt:lpstr>Standard Usage of a Shovel</vt:lpstr>
      <vt:lpstr> Safety Concerns</vt:lpstr>
      <vt:lpstr>How to Avoid Back Problems</vt:lpstr>
      <vt:lpstr>How to Avoid Back Problems</vt:lpstr>
      <vt:lpstr>How to Avoid Foot Injury</vt:lpstr>
      <vt:lpstr>How to Avoid Blisters and Splinters</vt:lpstr>
      <vt:lpstr>How to Avoid Cutting Utilities</vt:lpstr>
      <vt:lpstr>OSHA Regulations</vt:lpstr>
      <vt:lpstr>Fatality Data</vt:lpstr>
      <vt:lpstr>Fatality Examples</vt:lpstr>
      <vt:lpstr>Best Practices</vt:lpstr>
      <vt:lpstr>Best Practices (Continued)</vt:lpstr>
      <vt:lpstr>PowerPoint Presentation</vt:lpstr>
    </vt:vector>
  </TitlesOfParts>
  <Company>Student-UofF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Shovels</dc:title>
  <dc:creator>Laura Meeks</dc:creator>
  <cp:lastModifiedBy>Jimmie</cp:lastModifiedBy>
  <cp:revision>26</cp:revision>
  <dcterms:created xsi:type="dcterms:W3CDTF">2009-12-02T00:00:11Z</dcterms:created>
  <dcterms:modified xsi:type="dcterms:W3CDTF">2013-03-27T03:17:41Z</dcterms:modified>
</cp:coreProperties>
</file>