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2" r:id="rId9"/>
    <p:sldId id="269" r:id="rId10"/>
    <p:sldId id="273" r:id="rId11"/>
    <p:sldId id="267" r:id="rId12"/>
    <p:sldId id="274" r:id="rId13"/>
    <p:sldId id="275" r:id="rId14"/>
    <p:sldId id="263" r:id="rId15"/>
    <p:sldId id="264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E313-C278-4A4C-908D-44E20F57A70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B563-B681-4FBA-8D4A-405CA3527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Grinders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5334000" cy="31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Fatality </a:t>
            </a:r>
            <a:r>
              <a:rPr lang="en-US" dirty="0" smtClean="0">
                <a:solidFill>
                  <a:srgbClr val="FFFF00"/>
                </a:solidFill>
              </a:rPr>
              <a:t>Example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A worker was </a:t>
            </a:r>
            <a:r>
              <a:rPr lang="en-US" dirty="0" smtClean="0">
                <a:latin typeface="Arial" charset="0"/>
              </a:rPr>
              <a:t>grinding </a:t>
            </a:r>
            <a:r>
              <a:rPr lang="en-US" dirty="0" smtClean="0">
                <a:latin typeface="Arial" charset="0"/>
              </a:rPr>
              <a:t>in the </a:t>
            </a:r>
            <a:r>
              <a:rPr lang="en-US" dirty="0" smtClean="0">
                <a:latin typeface="Arial" charset="0"/>
              </a:rPr>
              <a:t>tight space between both ends at the bottom of 10 in. pipes. When he retracted the grinder approximately 3 to 4 in. away from the tight space, a loud noise was heard and the grinding wheel flew off the grinder. The wheel struck the pipe and ricocheted upwards through the tarp cover. A fragment struck </a:t>
            </a:r>
            <a:r>
              <a:rPr lang="en-US" dirty="0" smtClean="0">
                <a:latin typeface="Arial" charset="0"/>
              </a:rPr>
              <a:t>the worker </a:t>
            </a:r>
            <a:r>
              <a:rPr lang="en-US" dirty="0" smtClean="0">
                <a:latin typeface="Arial" charset="0"/>
              </a:rPr>
              <a:t>on the forehead, killing him.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OSHA Regulations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cs typeface="Arial" pitchFamily="34" charset="0"/>
              </a:rPr>
              <a:t>1910.243 (a) (2) (ii)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>
                <a:cs typeface="Arial" pitchFamily="34" charset="0"/>
              </a:rPr>
              <a:t>    All hand-held powered drills, tappers, fastener drivers, horizontal, vertical, and angle grinders with wheels greater than 2 inches in diameter, disc sanders with discs greater than 2 inches in diameter, belt sanders, reciprocating saws, saber, scroll, and jig saws with blade shanks greater than a nominal one-fourth inch, and other similarly operating powered tools shall be equipped with a constant pressure switch or control, and may have a lock-on control provided that turnoff can be accomplished by a single motion of the same finger or fingers that turn it on. </a:t>
            </a:r>
          </a:p>
          <a:p>
            <a:pPr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95" t="2940" r="1880" b="5293"/>
          <a:stretch>
            <a:fillRect/>
          </a:stretch>
        </p:blipFill>
        <p:spPr bwMode="auto">
          <a:xfrm rot="1296135">
            <a:off x="7335718" y="397335"/>
            <a:ext cx="1219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287067">
            <a:off x="6537116" y="1845304"/>
            <a:ext cx="2037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Resources/OSHA/Book-</a:t>
            </a:r>
            <a:r>
              <a:rPr lang="en-US" sz="800" dirty="0" err="1" smtClean="0"/>
              <a:t>Examhttp</a:t>
            </a:r>
            <a:r>
              <a:rPr lang="en-US" sz="800" dirty="0" smtClean="0"/>
              <a:t>://www.mancomm.com/Departments/ples.aspx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OSHA </a:t>
            </a:r>
            <a:r>
              <a:rPr lang="en-US" dirty="0" smtClean="0">
                <a:solidFill>
                  <a:srgbClr val="FFFF00"/>
                </a:solidFill>
              </a:rPr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Subpart I – Tools – Hand and Power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CFR 1926.303: Abrasive Wheels and Tools</a:t>
            </a:r>
          </a:p>
          <a:p>
            <a:pPr lvl="2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B. Guarding</a:t>
            </a:r>
          </a:p>
          <a:p>
            <a:pPr lvl="3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Grinding machines shall be equipped with safety </a:t>
            </a:r>
          </a:p>
          <a:p>
            <a:pPr lvl="3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guards.</a:t>
            </a:r>
          </a:p>
          <a:p>
            <a:pPr lvl="2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C. Use of Abrasive Wheels</a:t>
            </a:r>
          </a:p>
          <a:p>
            <a:pPr lvl="3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 Portable abrasive wheels used for internal grinding 	 shall be provided with safety flanges unless:</a:t>
            </a:r>
          </a:p>
          <a:p>
            <a:pPr lvl="5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wheels are 2 inches or less in diameter.</a:t>
            </a:r>
          </a:p>
          <a:p>
            <a:pPr lvl="5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Wheels are entirely within the work being ground while in use.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OSHA </a:t>
            </a:r>
            <a:r>
              <a:rPr lang="en-US" dirty="0" smtClean="0">
                <a:solidFill>
                  <a:srgbClr val="FFFF00"/>
                </a:solidFill>
              </a:rPr>
              <a:t>Regulations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Subpart I – Tools – Hand and Power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CFR 1926.303: Abrasive Wheels and Tools</a:t>
            </a:r>
          </a:p>
          <a:p>
            <a:pPr lvl="2"/>
            <a:r>
              <a:rPr lang="en-US" sz="2000" dirty="0" smtClean="0">
                <a:latin typeface="Arial" charset="0"/>
                <a:cs typeface="Arial" charset="0"/>
              </a:rPr>
              <a:t>C. Use of Abrasive Wheels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7. All abrasive wheels shall be closely inspected and 	ring-tested to ensure that they are free from cracks or 	defects.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8.Grinding wheels shall fit freely on the spindle and shall 	not be forced on. The spindle nut shall be tightened 	only enough to hold the wheel in place.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9. All employees using abrasive wheels shall be 	protected by eye protection equipment.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Best 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Proper P.P.E. to wear when operating a grinder includes: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Hard Hat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Face Shield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Gloves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Flame-resistant Clothing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Long-sleeved </a:t>
            </a:r>
            <a:r>
              <a:rPr lang="en-US" dirty="0" smtClean="0">
                <a:latin typeface="Arial" charset="0"/>
                <a:cs typeface="Arial" charset="0"/>
              </a:rPr>
              <a:t>Shirt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Jeans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Boots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Hearing Protection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Knee Pads (if kneeling)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236607" cy="27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on a solid surface.</a:t>
            </a:r>
          </a:p>
          <a:p>
            <a:r>
              <a:rPr lang="en-US" dirty="0" smtClean="0"/>
              <a:t>Make sure there is nothing flammable near by.</a:t>
            </a:r>
          </a:p>
          <a:p>
            <a:r>
              <a:rPr lang="en-US" dirty="0" smtClean="0"/>
              <a:t>Keep hands and clothing away from moving parts.</a:t>
            </a:r>
          </a:p>
          <a:p>
            <a:r>
              <a:rPr lang="en-US" dirty="0" smtClean="0"/>
              <a:t>Keep both hands on tool when in use.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Never cut </a:t>
            </a:r>
            <a:r>
              <a:rPr lang="en-US" dirty="0" smtClean="0"/>
              <a:t>near </a:t>
            </a:r>
            <a:r>
              <a:rPr lang="en-US" dirty="0" smtClean="0"/>
              <a:t>wiring.</a:t>
            </a:r>
          </a:p>
          <a:p>
            <a:r>
              <a:rPr lang="en-US" dirty="0" smtClean="0"/>
              <a:t>Never cut unsecured material.</a:t>
            </a:r>
          </a:p>
          <a:p>
            <a:r>
              <a:rPr lang="en-US" dirty="0" smtClean="0"/>
              <a:t>Never take off the manufacturer's safety devices (disk guards).</a:t>
            </a:r>
          </a:p>
          <a:p>
            <a:r>
              <a:rPr lang="en-US" dirty="0" smtClean="0"/>
              <a:t>Never cut flammable material.</a:t>
            </a:r>
          </a:p>
          <a:p>
            <a:r>
              <a:rPr lang="en-US" dirty="0" smtClean="0"/>
              <a:t>Keep work area clean.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Best </a:t>
            </a:r>
            <a:r>
              <a:rPr lang="en-US" dirty="0" smtClean="0">
                <a:solidFill>
                  <a:srgbClr val="FFFF00"/>
                </a:solidFill>
              </a:rPr>
              <a:t>Practices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Never use defective equipment</a:t>
            </a:r>
          </a:p>
          <a:p>
            <a:r>
              <a:rPr lang="en-US" dirty="0" smtClean="0"/>
              <a:t>Never use a tool with a broken chord</a:t>
            </a:r>
          </a:p>
          <a:p>
            <a:r>
              <a:rPr lang="en-US" dirty="0" smtClean="0"/>
              <a:t>Never use tool alone </a:t>
            </a:r>
          </a:p>
          <a:p>
            <a:r>
              <a:rPr lang="en-US" dirty="0" smtClean="0"/>
              <a:t>Only use the tool for </a:t>
            </a:r>
            <a:r>
              <a:rPr lang="en-US" dirty="0" smtClean="0"/>
              <a:t>tasks it </a:t>
            </a:r>
            <a:r>
              <a:rPr lang="en-US" dirty="0" smtClean="0"/>
              <a:t>was designed to do.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gr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1752600"/>
            <a:ext cx="3075059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</a:t>
            </a:r>
          </a:p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Fixed grinders have been around for centuries.  Originally used for sharpening cutting tools such as knives, </a:t>
            </a:r>
            <a:r>
              <a:rPr lang="en-US" sz="2400" dirty="0" smtClean="0"/>
              <a:t>swords</a:t>
            </a:r>
            <a:r>
              <a:rPr lang="en-US" sz="2400" dirty="0" smtClean="0"/>
              <a:t>, and axes.</a:t>
            </a:r>
          </a:p>
          <a:p>
            <a:r>
              <a:rPr lang="en-US" sz="2400" dirty="0" smtClean="0"/>
              <a:t>Angle grinders </a:t>
            </a:r>
            <a:r>
              <a:rPr lang="en-US" sz="2400" dirty="0" smtClean="0"/>
              <a:t>evolved </a:t>
            </a:r>
            <a:r>
              <a:rPr lang="en-US" sz="2400" dirty="0" smtClean="0"/>
              <a:t>much later and have attachments making it a more versatile tool.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4040188" cy="639762"/>
          </a:xfrm>
        </p:spPr>
        <p:txBody>
          <a:bodyPr/>
          <a:lstStyle/>
          <a:p>
            <a:r>
              <a:rPr lang="en-US" dirty="0" smtClean="0"/>
              <a:t>Bench Grinder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600200"/>
            <a:ext cx="4041775" cy="639762"/>
          </a:xfrm>
        </p:spPr>
        <p:txBody>
          <a:bodyPr/>
          <a:lstStyle/>
          <a:p>
            <a:r>
              <a:rPr lang="en-US" dirty="0" smtClean="0"/>
              <a:t>Angle Grinder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371197" cy="289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514600"/>
            <a:ext cx="39624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Bench Grinder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finer more intricate work.</a:t>
            </a:r>
          </a:p>
          <a:p>
            <a:r>
              <a:rPr lang="en-US" dirty="0" smtClean="0"/>
              <a:t>Sharpening chisels and knives.</a:t>
            </a:r>
          </a:p>
          <a:p>
            <a:r>
              <a:rPr lang="en-US" dirty="0" smtClean="0"/>
              <a:t>Polishing metal.</a:t>
            </a:r>
          </a:p>
          <a:p>
            <a:r>
              <a:rPr lang="en-US" dirty="0" smtClean="0"/>
              <a:t>Different wheels can be interchanged for different results.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 Grinder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used for grinding, cutting, sanding, polishing, and buffing.</a:t>
            </a:r>
          </a:p>
          <a:p>
            <a:r>
              <a:rPr lang="en-US" dirty="0" smtClean="0"/>
              <a:t>More versatile depending on the </a:t>
            </a:r>
            <a:r>
              <a:rPr lang="en-US" dirty="0" smtClean="0"/>
              <a:t>disk. It </a:t>
            </a:r>
            <a:r>
              <a:rPr lang="en-US" dirty="0" smtClean="0"/>
              <a:t>can cut metal, plastics, and concrete.</a:t>
            </a:r>
          </a:p>
          <a:p>
            <a:r>
              <a:rPr lang="en-US" dirty="0" smtClean="0"/>
              <a:t>Commonly used in construction and metal working, as well as emergency rescue work.</a:t>
            </a:r>
          </a:p>
          <a:p>
            <a:r>
              <a:rPr lang="en-US" dirty="0" smtClean="0"/>
              <a:t>The size and type of wheel defines the type of work that can be done.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 Hazards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hazards include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Sparks and excess material projectiles that result from normal use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Bad discs shredding and flying off at extremely high speeds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Discs binding and causing the tool to jerk violently, which may result in broken bones and/or dislocations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172200"/>
            <a:ext cx="6172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"Angle Grinder." </a:t>
            </a:r>
            <a:r>
              <a:rPr lang="en-US" sz="800" i="1" dirty="0" smtClean="0"/>
              <a:t>Wikipedia</a:t>
            </a:r>
            <a:r>
              <a:rPr lang="en-US" sz="800" dirty="0" smtClean="0"/>
              <a:t>. 06/2009. Web. 1 Dec 2009. &lt;http://en.wikipedia.org/wiki/Angle_grinder&gt;.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 Hazards (Cont)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C:\Documents and Settings\bcn\My Documents\My 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794589" cy="285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676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Injury sustained by shredded abrasive disc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5410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"Grinder to Face." </a:t>
            </a:r>
            <a:r>
              <a:rPr lang="en-US" sz="800" i="1" dirty="0" smtClean="0"/>
              <a:t>New Institute of Trauma and Injury Management</a:t>
            </a:r>
            <a:r>
              <a:rPr lang="en-US" sz="800" dirty="0" smtClean="0"/>
              <a:t>. Web. 1 Dec. 2009. &lt;http://images.google.com/imgres?imgurl=http://www.itim.nsw.gov.au/images/angle_grinde_to_face21.jpg&amp;imgrefurl=http://www.itim.nsw.gov.au/index.cfm%3Fobjectid%3D2A01230E-1321-1C29-701DD35B176E139B&amp;usg=__zimnE6u7mY4xoO4ffHrpPmaD6ho=&amp;h=480&amp;w=640&amp;sz=64&amp;hl=en&amp;start=4&amp;um=1&amp;itbs=1&amp;tbnid=GGNa3W5CkcC8PM:&amp;tbnh=103&amp;tbnw=137&amp;prev=/images%3Fq%3Dangle%2Bgrinder%2Binjuries%26hl%3Den%26sa%3DN%26um%3D1&gt;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Fatality Statistics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There were 11 OSHA-Investigated fatalities involving grinders </a:t>
            </a:r>
            <a:r>
              <a:rPr lang="en-US" sz="2400" dirty="0" smtClean="0">
                <a:latin typeface="Arial" charset="0"/>
                <a:cs typeface="Arial" charset="0"/>
              </a:rPr>
              <a:t>from 1990 </a:t>
            </a:r>
            <a:r>
              <a:rPr lang="en-US" sz="2400" dirty="0" smtClean="0">
                <a:latin typeface="Arial" charset="0"/>
                <a:cs typeface="Arial" charset="0"/>
              </a:rPr>
              <a:t>thru </a:t>
            </a:r>
            <a:r>
              <a:rPr lang="en-US" sz="2400" dirty="0" smtClean="0">
                <a:latin typeface="Arial" charset="0"/>
                <a:cs typeface="Arial" charset="0"/>
              </a:rPr>
              <a:t>2009.</a:t>
            </a: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cs typeface="Arial" charset="0"/>
              </a:rPr>
              <a:t>causes are displayed in the following pie chart: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817" t="17076" r="21819" b="6363"/>
          <a:stretch>
            <a:fillRect/>
          </a:stretch>
        </p:blipFill>
        <p:spPr bwMode="auto">
          <a:xfrm>
            <a:off x="2514600" y="3276600"/>
            <a:ext cx="3733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Source:  Extracted from OSHA Accident Investigation Data 1990 to 2009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Fatality Example</a:t>
            </a: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190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worker was using a 7” angle grinder when it caught on some material and kicked back cutting the man’s thigh. The man bled to death before the paramedics could help him.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2.worksafebc.com/i/posters/2004/images/ha0415_gr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1905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710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Grinders</vt:lpstr>
      <vt:lpstr>History</vt:lpstr>
      <vt:lpstr>Types</vt:lpstr>
      <vt:lpstr>Bench Grinder</vt:lpstr>
      <vt:lpstr>Angle Grinder</vt:lpstr>
      <vt:lpstr>Work Hazards</vt:lpstr>
      <vt:lpstr>Work Hazards (Cont)</vt:lpstr>
      <vt:lpstr>Fatality Statistics</vt:lpstr>
      <vt:lpstr>Fatality Example</vt:lpstr>
      <vt:lpstr>Fatality Example</vt:lpstr>
      <vt:lpstr>OSHA Regulations</vt:lpstr>
      <vt:lpstr>OSHA Regulations</vt:lpstr>
      <vt:lpstr>OSHA Regulations</vt:lpstr>
      <vt:lpstr>Best Practices</vt:lpstr>
      <vt:lpstr>Best Practices </vt:lpstr>
      <vt:lpstr>Best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Grinders</dc:title>
  <dc:creator>Ed Berry</dc:creator>
  <cp:lastModifiedBy>Jimmie</cp:lastModifiedBy>
  <cp:revision>29</cp:revision>
  <dcterms:created xsi:type="dcterms:W3CDTF">2009-12-11T17:42:18Z</dcterms:created>
  <dcterms:modified xsi:type="dcterms:W3CDTF">2013-03-25T21:04:28Z</dcterms:modified>
</cp:coreProperties>
</file>