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jpeg" ContentType="image/jpeg"/>
  <Override PartName="/ppt/media/image3.jpeg" ContentType="image/jpeg"/>
  <Override PartName="/ppt/media/image7.png" ContentType="image/png"/>
  <Override PartName="/ppt/media/image5.png" ContentType="image/png"/>
  <Override PartName="/ppt/media/image4.jpeg" ContentType="image/jpeg"/>
  <Override PartName="/ppt/media/image6.png" ContentType="image/png"/>
  <Override PartName="/ppt/media/image9.jpeg" ContentType="image/jpeg"/>
  <Override PartName="/ppt/media/image8.jpeg" ContentType="image/jpeg"/>
  <Override PartName="/ppt/media/image10.png" ContentType="image/png"/>
  <Override PartName="/ppt/_rels/presentation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E2215E5-4A55-4466-A65B-A656F3FD201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E49815F-00BA-40B1-A971-97346EFB92F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6D763D-EEE6-4D76-A38B-BB3DFE843DE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31F31A-ADEC-4185-92D4-EA4555FC594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EAF947-38F1-4256-A4AD-BAA56588B54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28BD3D4-BA32-48F7-B256-F996318A9B8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5CC7C0E-AA23-42BA-9F12-7F5492E1E19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EE5393D-6E8F-42EF-AD29-A28A14135CB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921B3FF-9BCB-4110-84D3-51542A90505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A2C51E5-74BA-4375-B826-AF40234D9C0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48AB5F3-D29E-4FD8-88D0-FD6D7A150A4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spcBef>
                <a:spcPts val="799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516970-ED4C-47E0-A053-C11A2CB0D9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4DC0D51-72CC-47F9-A220-471424E574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CC6C12B-6218-44A4-BDED-487FC95478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A67718F-B929-4478-B3A8-EECC1F42B7A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9313019-0B3C-405C-9FC6-7E39EE57CD7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AD3D7F5-F12C-400C-8223-291FE351C85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1051B03-98A1-4EF1-9966-01501B8BCE4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7E29622-7B05-4E0B-95BA-58C340242F3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5C39865-D889-4794-B5B2-0EEB76F90E2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4FEE3E1-9C52-4206-9202-7235F48F5C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605944-BE7B-4825-9D9D-CAD3DEB4367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C4C6DD0-BC7B-45FC-884A-32B6E3F4E8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799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A9512D5-62D0-4C10-AE2D-3CB4F44857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Click to edit the title text format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spcBef>
                <a:spcPts val="7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Second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2" marL="1143000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Third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3" marL="1600200" indent="-228600">
              <a:spcBef>
                <a:spcPts val="7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Fourth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4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Fifth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5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Sixth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6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Seventh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pc="-1" strike="noStrike">
                <a:solidFill>
                  <a:srgbClr val="ffffff"/>
                </a:solidFill>
                <a:latin typeface="Times New Roman"/>
                <a:ea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75CD4D7-7417-4CBF-8CC9-1184ACE77494}" type="slidenum">
              <a:rPr b="0" lang="en-US" sz="1200" spc="-1" strike="noStrike">
                <a:solidFill>
                  <a:srgbClr val="ffffff"/>
                </a:solidFill>
                <a:latin typeface="Times New Roman"/>
                <a:ea typeface="Arial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Click to edit the title text format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spcBef>
                <a:spcPts val="7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Second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2" marL="1143000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Third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3" marL="1600200" indent="-228600">
              <a:spcBef>
                <a:spcPts val="7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Fourth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4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Fifth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5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Sixth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6" marL="2057400" indent="-228600">
              <a:spcBef>
                <a:spcPts val="799"/>
              </a:spcBef>
              <a:buClr>
                <a:srgbClr val="ffffff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Seventh Outline Level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5400" y="6241680"/>
            <a:ext cx="2130120" cy="47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241680"/>
            <a:ext cx="2895840" cy="47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6241680"/>
            <a:ext cx="2130480" cy="474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pc="-1" strike="noStrike">
                <a:solidFill>
                  <a:srgbClr val="ffffff"/>
                </a:solidFill>
                <a:latin typeface="Times New Roman"/>
                <a:ea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8619DEA-83B0-4384-945B-1E9E40522698}" type="slidenum">
              <a:rPr b="0" lang="en-US" sz="1200" spc="-1" strike="noStrike">
                <a:solidFill>
                  <a:srgbClr val="ffffff"/>
                </a:solidFill>
                <a:latin typeface="Times New Roman"/>
                <a:ea typeface="Arial"/>
              </a:rPr>
              <a:t>&lt;number&gt;</a:t>
            </a:fld>
            <a:endParaRPr b="0" lang="en-US" sz="1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5400" y="380520"/>
            <a:ext cx="822636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5400" spc="-1" strike="noStrike">
                <a:solidFill>
                  <a:srgbClr val="ffff00"/>
                </a:solidFill>
                <a:latin typeface="Arial"/>
                <a:ea typeface="Arial"/>
              </a:rPr>
              <a:t>PORTABLE EDGERS</a:t>
            </a:r>
            <a:endParaRPr b="0" lang="en-US" sz="54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83" name="Picture 8" descr=""/>
          <p:cNvPicPr/>
          <p:nvPr/>
        </p:nvPicPr>
        <p:blipFill>
          <a:blip r:embed="rId1"/>
          <a:stretch/>
        </p:blipFill>
        <p:spPr>
          <a:xfrm>
            <a:off x="1143000" y="1981080"/>
            <a:ext cx="6858000" cy="4054680"/>
          </a:xfrm>
          <a:prstGeom prst="rect">
            <a:avLst/>
          </a:prstGeom>
          <a:ln w="0">
            <a:noFill/>
          </a:ln>
        </p:spPr>
      </p:pic>
      <p:sp>
        <p:nvSpPr>
          <p:cNvPr id="84" name="TextBox 3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SWISHER OWNER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S/OPERATOR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 MANUAL for E4-E3000 LAWN EDGER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Rectangle 1" descr=""/>
          <p:cNvPicPr/>
          <p:nvPr/>
        </p:nvPicPr>
        <p:blipFill>
          <a:blip r:embed="rId1"/>
          <a:stretch/>
        </p:blipFill>
        <p:spPr>
          <a:xfrm>
            <a:off x="1500120" y="1809720"/>
            <a:ext cx="5815080" cy="3103560"/>
          </a:xfrm>
          <a:prstGeom prst="rect">
            <a:avLst/>
          </a:prstGeom>
          <a:ln w="0"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5400" y="272880"/>
            <a:ext cx="8226360" cy="641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EDGER DESCRIPTION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533520" y="1371600"/>
            <a:ext cx="8153280" cy="2666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  <a:ea typeface="Arial"/>
              </a:rPr>
              <a:t>An edger is a lawn-care tool used to trim grass or weeds cleanly from the edge of a walkway.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  <a:ea typeface="Arial"/>
              </a:rPr>
              <a:t>Created by King o’ Lawn in 1940.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87" name="Picture 5" descr="portable edger 4 weels gas.jpg"/>
          <p:cNvPicPr/>
          <p:nvPr/>
        </p:nvPicPr>
        <p:blipFill>
          <a:blip r:embed="rId1"/>
          <a:stretch/>
        </p:blipFill>
        <p:spPr>
          <a:xfrm>
            <a:off x="5943600" y="3962520"/>
            <a:ext cx="2743200" cy="2057400"/>
          </a:xfrm>
          <a:prstGeom prst="rect">
            <a:avLst/>
          </a:prstGeom>
          <a:ln w="0">
            <a:noFill/>
          </a:ln>
        </p:spPr>
      </p:pic>
      <p:pic>
        <p:nvPicPr>
          <p:cNvPr id="88" name="Picture 7" descr="portable edger.jpg"/>
          <p:cNvPicPr/>
          <p:nvPr/>
        </p:nvPicPr>
        <p:blipFill>
          <a:blip r:embed="rId2"/>
          <a:stretch/>
        </p:blipFill>
        <p:spPr>
          <a:xfrm>
            <a:off x="533520" y="3962520"/>
            <a:ext cx="2057400" cy="2057400"/>
          </a:xfrm>
          <a:prstGeom prst="rect">
            <a:avLst/>
          </a:prstGeom>
          <a:ln w="0">
            <a:noFill/>
          </a:ln>
        </p:spPr>
      </p:pic>
      <p:pic>
        <p:nvPicPr>
          <p:cNvPr id="89" name="Picture 9" descr="portable edger 3 weels.jpg"/>
          <p:cNvPicPr/>
          <p:nvPr/>
        </p:nvPicPr>
        <p:blipFill>
          <a:blip r:embed="rId3"/>
          <a:stretch/>
        </p:blipFill>
        <p:spPr>
          <a:xfrm>
            <a:off x="3276720" y="3962520"/>
            <a:ext cx="2057400" cy="2057400"/>
          </a:xfrm>
          <a:prstGeom prst="rect">
            <a:avLst/>
          </a:prstGeom>
          <a:ln w="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5400" y="272880"/>
            <a:ext cx="8226360" cy="641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PORTABLE EDGER USE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33520" y="1294920"/>
            <a:ext cx="8153280" cy="2514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000"/>
          </a:bodyPr>
          <a:p>
            <a:pPr marL="318960" indent="-318960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  <a:ea typeface="Arial"/>
              </a:rPr>
              <a:t>Edgers may be manual or automated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1" marL="690840" indent="-26568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Manual: shown in figure 1, consists of a circular or hemispherical blade attached to an elongated handle.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690840" indent="-26568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Automated: shown if figures 2, usually employs a rotating wheel blade powered by  a small gasoline motor. 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92" name="Picture 5" descr="portable edger 4 weels gas.jpg"/>
          <p:cNvPicPr/>
          <p:nvPr/>
        </p:nvPicPr>
        <p:blipFill>
          <a:blip r:embed="rId1"/>
          <a:stretch/>
        </p:blipFill>
        <p:spPr>
          <a:xfrm>
            <a:off x="4191120" y="4191120"/>
            <a:ext cx="2743200" cy="2057400"/>
          </a:xfrm>
          <a:prstGeom prst="rect">
            <a:avLst/>
          </a:prstGeom>
          <a:ln w="0">
            <a:noFill/>
          </a:ln>
        </p:spPr>
      </p:pic>
      <p:pic>
        <p:nvPicPr>
          <p:cNvPr id="93" name="Picture 7" descr="portable edger.jpg"/>
          <p:cNvPicPr/>
          <p:nvPr/>
        </p:nvPicPr>
        <p:blipFill>
          <a:blip r:embed="rId2"/>
          <a:stretch/>
        </p:blipFill>
        <p:spPr>
          <a:xfrm>
            <a:off x="1752480" y="4191120"/>
            <a:ext cx="2057400" cy="2057400"/>
          </a:xfrm>
          <a:prstGeom prst="rect">
            <a:avLst/>
          </a:prstGeom>
          <a:ln w="0">
            <a:noFill/>
          </a:ln>
        </p:spPr>
      </p:pic>
      <p:sp>
        <p:nvSpPr>
          <p:cNvPr id="94" name="TextBox 6"/>
          <p:cNvSpPr/>
          <p:nvPr/>
        </p:nvSpPr>
        <p:spPr>
          <a:xfrm>
            <a:off x="1752480" y="6248520"/>
            <a:ext cx="21337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</a:rPr>
              <a:t>Figure 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TextBox 8"/>
          <p:cNvSpPr/>
          <p:nvPr/>
        </p:nvSpPr>
        <p:spPr>
          <a:xfrm>
            <a:off x="4191120" y="6248520"/>
            <a:ext cx="21333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</a:rPr>
              <a:t>Figure 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2"/>
          <p:cNvSpPr/>
          <p:nvPr/>
        </p:nvSpPr>
        <p:spPr>
          <a:xfrm>
            <a:off x="455760" y="272880"/>
            <a:ext cx="8226360" cy="64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</a:rPr>
              <a:t>TYPICAL HAZZARDS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Rectangle 3"/>
          <p:cNvSpPr/>
          <p:nvPr/>
        </p:nvSpPr>
        <p:spPr>
          <a:xfrm>
            <a:off x="533520" y="1295280"/>
            <a:ext cx="8153280" cy="457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43080">
              <a:spcBef>
                <a:spcPts val="6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Product Safety Commission (CPSC) reports that more than 230,000 people per year are treated for injuries from lawn and garden tools. 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These tools include lawn mowers, trimmers, edgers and other power equipment. 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6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Injuries include: 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Minor to severe burns from a hot engine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Eye injuries from flying debris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Cuts acquired during maintenance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Loss of fingers and toes from spinning blade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TextBox 3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OSHA - subsection 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“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Landscape and Horticultural Services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”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-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OSHA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"/>
          <p:cNvSpPr txBox="1"/>
          <p:nvPr/>
        </p:nvSpPr>
        <p:spPr>
          <a:xfrm>
            <a:off x="455400" y="1523520"/>
            <a:ext cx="8226360" cy="4343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No Fatalities have been recorded by OSHA for Portable Edgers.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No OSHA regulations specific to 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    </a:t>
            </a: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Portable Edger.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1" name="Picture 1" descr=""/>
          <p:cNvPicPr/>
          <p:nvPr/>
        </p:nvPicPr>
        <p:blipFill>
          <a:blip r:embed="rId1"/>
          <a:srcRect l="0" t="0" r="12528" b="0"/>
          <a:stretch/>
        </p:blipFill>
        <p:spPr>
          <a:xfrm>
            <a:off x="5445000" y="2362320"/>
            <a:ext cx="3699000" cy="3852720"/>
          </a:xfrm>
          <a:prstGeom prst="rect">
            <a:avLst/>
          </a:prstGeom>
          <a:ln w="0">
            <a:noFill/>
          </a:ln>
        </p:spPr>
      </p:pic>
      <p:sp>
        <p:nvSpPr>
          <p:cNvPr id="102" name="TextBox 3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OSHA – FATALITIES 2007 - 2009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-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BEST PRACTICES - PPE: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4" name=""/>
          <p:cNvSpPr txBox="1"/>
          <p:nvPr/>
        </p:nvSpPr>
        <p:spPr>
          <a:xfrm>
            <a:off x="380880" y="3581280"/>
            <a:ext cx="8226720" cy="2819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</a:rPr>
              <a:t>Non-skid boots or shoes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No open toed shoes or sandals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NEVER operate equipment barefoot!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5" name="TextBox 6"/>
          <p:cNvSpPr/>
          <p:nvPr/>
        </p:nvSpPr>
        <p:spPr>
          <a:xfrm>
            <a:off x="4419720" y="1066680"/>
            <a:ext cx="36576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Utilize appropriate footwear.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6" name="Picture 1" descr="Screen shot 2011-03-23 at 9.59.49 AM.png"/>
          <p:cNvPicPr/>
          <p:nvPr/>
        </p:nvPicPr>
        <p:blipFill>
          <a:blip r:embed="rId1"/>
          <a:stretch/>
        </p:blipFill>
        <p:spPr>
          <a:xfrm>
            <a:off x="685800" y="914400"/>
            <a:ext cx="3492360" cy="2222640"/>
          </a:xfrm>
          <a:prstGeom prst="rect">
            <a:avLst/>
          </a:prstGeom>
          <a:ln w="0">
            <a:noFill/>
          </a:ln>
        </p:spPr>
      </p:pic>
      <p:sp>
        <p:nvSpPr>
          <p:cNvPr id="107" name="TextBox 7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SWISHER OWNER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S/OPERATOR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 MANUAL for E4-E3000 LAWN EDGER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-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BEST PRACTICES - PPE</a:t>
            </a:r>
            <a:r>
              <a:rPr b="0" lang="en-US" sz="3600" spc="-1" strike="noStrike">
                <a:solidFill>
                  <a:srgbClr val="ffffff"/>
                </a:solidFill>
                <a:latin typeface="Arial"/>
                <a:ea typeface="Arial"/>
              </a:rPr>
              <a:t>: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9" name=""/>
          <p:cNvSpPr txBox="1"/>
          <p:nvPr/>
        </p:nvSpPr>
        <p:spPr>
          <a:xfrm>
            <a:off x="380880" y="3581280"/>
            <a:ext cx="8226720" cy="2819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Ear plugs or ear muffs safeguards from long exposure to motor sounds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spcBef>
                <a:spcPts val="700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  <a:ea typeface="Arial"/>
              </a:rPr>
              <a:t>Goggles or safety glasses will ensure flying debris does not damage the eyes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0" name="TextBox 6"/>
          <p:cNvSpPr/>
          <p:nvPr/>
        </p:nvSpPr>
        <p:spPr>
          <a:xfrm>
            <a:off x="4419720" y="1455840"/>
            <a:ext cx="36576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Hearing and Eye Protection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TextBox 7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SWISHER OWNER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S/OPERATOR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 MANUAL for E4-E3000 LAWN EDGER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2" name="Picture 8" descr="Screen shot 2011-03-23 at 10.09.09 AM.png"/>
          <p:cNvPicPr/>
          <p:nvPr/>
        </p:nvPicPr>
        <p:blipFill>
          <a:blip r:embed="rId1"/>
          <a:stretch/>
        </p:blipFill>
        <p:spPr>
          <a:xfrm>
            <a:off x="800280" y="1066680"/>
            <a:ext cx="3162240" cy="2057400"/>
          </a:xfrm>
          <a:prstGeom prst="rect">
            <a:avLst/>
          </a:prstGeom>
          <a:ln w="0"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-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BEST PRACTICES - PPE: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4" name=""/>
          <p:cNvSpPr txBox="1"/>
          <p:nvPr/>
        </p:nvSpPr>
        <p:spPr>
          <a:xfrm>
            <a:off x="3581280" y="3124080"/>
            <a:ext cx="5026320" cy="2819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Wear close-fitting clothing to protect arms and legs from debris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spcBef>
                <a:spcPts val="700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  <a:ea typeface="Arial"/>
              </a:rPr>
              <a:t>Gloves should be worn during operation and maintenance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5" name="TextBox 6"/>
          <p:cNvSpPr/>
          <p:nvPr/>
        </p:nvSpPr>
        <p:spPr>
          <a:xfrm>
            <a:off x="4419720" y="1442880"/>
            <a:ext cx="36576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Clothing and Gloves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6" name="TextBox 7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SWISHER OWNER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S/OPERATOR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 MANUAL for E4-E3000 LAWN EDGER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7" name="Picture 2" descr="Screen shot 2011-03-23 at 10.17.50 AM.jpg"/>
          <p:cNvPicPr/>
          <p:nvPr/>
        </p:nvPicPr>
        <p:blipFill>
          <a:blip r:embed="rId1"/>
          <a:stretch/>
        </p:blipFill>
        <p:spPr>
          <a:xfrm>
            <a:off x="228600" y="1298520"/>
            <a:ext cx="3809880" cy="464508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7" descr="Screen shot 2011-03-24 at 16.51.08 PM.jpg"/>
          <p:cNvPicPr/>
          <p:nvPr/>
        </p:nvPicPr>
        <p:blipFill>
          <a:blip r:embed="rId1"/>
          <a:stretch/>
        </p:blipFill>
        <p:spPr>
          <a:xfrm>
            <a:off x="76320" y="1295280"/>
            <a:ext cx="4147920" cy="4724640"/>
          </a:xfrm>
          <a:prstGeom prst="rect">
            <a:avLst/>
          </a:prstGeom>
          <a:ln w="0">
            <a:noFill/>
          </a:ln>
        </p:spPr>
      </p:pic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-3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600" spc="-1" strike="noStrike">
                <a:solidFill>
                  <a:srgbClr val="ffff00"/>
                </a:solidFill>
                <a:latin typeface="Arial"/>
                <a:ea typeface="Arial"/>
              </a:rPr>
              <a:t>GENERAL BEST PRACTICES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0" name=""/>
          <p:cNvSpPr txBox="1"/>
          <p:nvPr/>
        </p:nvSpPr>
        <p:spPr>
          <a:xfrm>
            <a:off x="3581280" y="3124080"/>
            <a:ext cx="5026320" cy="3276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Make sure nobody is within 50’ while edger is being used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Use caution when cutting near electrical cords to avoid making contact with the spinning blade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ffffff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1" name="TextBox 6"/>
          <p:cNvSpPr/>
          <p:nvPr/>
        </p:nvSpPr>
        <p:spPr>
          <a:xfrm>
            <a:off x="4419720" y="1442880"/>
            <a:ext cx="36576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Arial"/>
                <a:ea typeface="Arial"/>
              </a:rPr>
              <a:t>Area and Electricity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2" name="TextBox 7"/>
          <p:cNvSpPr/>
          <p:nvPr/>
        </p:nvSpPr>
        <p:spPr>
          <a:xfrm>
            <a:off x="533520" y="6400800"/>
            <a:ext cx="8305560" cy="21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SWISHER OWNER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S/OPERATOR</a:t>
            </a:r>
            <a:r>
              <a:rPr b="0" lang="ja-JP" sz="800" spc="-1" strike="noStrike">
                <a:solidFill>
                  <a:srgbClr val="ffffff"/>
                </a:solidFill>
                <a:latin typeface="Arial"/>
              </a:rPr>
              <a:t>’</a:t>
            </a:r>
            <a:r>
              <a:rPr b="0" lang="en-US" sz="800" spc="-1" strike="noStrike">
                <a:solidFill>
                  <a:srgbClr val="ffffff"/>
                </a:solidFill>
                <a:latin typeface="Arial"/>
              </a:rPr>
              <a:t>S MANUAL for E4-E3000 LAWN EDGER</a:t>
            </a:r>
            <a:endParaRPr b="0" lang="en-US" sz="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Application>LibreOffice/7.5.2.2$MacOSX_X86_64 LibreOffice_project/53bb9681a964705cf672590721dbc85eb4d0c3a2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2009-04-06T22:45:18Z</dcterms:created>
  <dc:creator>ME</dc:creator>
  <dc:description/>
  <dc:language>en-US</dc:language>
  <cp:lastModifiedBy>Jimmie</cp:lastModifiedBy>
  <dcterms:modified xsi:type="dcterms:W3CDTF">2013-03-29T17:09:40Z</dcterms:modified>
  <cp:revision>65</cp:revision>
  <dc:subject/>
  <dc:title>Cardinal Construction Co.</dc:title>
</cp:coreProperties>
</file>