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8" r:id="rId3"/>
    <p:sldId id="272" r:id="rId4"/>
    <p:sldId id="257" r:id="rId5"/>
    <p:sldId id="273" r:id="rId6"/>
    <p:sldId id="274" r:id="rId7"/>
    <p:sldId id="259" r:id="rId8"/>
    <p:sldId id="269" r:id="rId9"/>
    <p:sldId id="260" r:id="rId10"/>
    <p:sldId id="261" r:id="rId11"/>
    <p:sldId id="275" r:id="rId12"/>
    <p:sldId id="276" r:id="rId13"/>
    <p:sldId id="278" r:id="rId14"/>
    <p:sldId id="262" r:id="rId15"/>
    <p:sldId id="263" r:id="rId16"/>
    <p:sldId id="270" r:id="rId17"/>
    <p:sldId id="264" r:id="rId18"/>
    <p:sldId id="265" r:id="rId19"/>
    <p:sldId id="267" r:id="rId20"/>
    <p:sldId id="266" r:id="rId21"/>
    <p:sldId id="271" r:id="rId22"/>
    <p:sldId id="268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1111"/>
    <a:srgbClr val="1C1C1C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50" autoAdjust="0"/>
    <p:restoredTop sz="90929"/>
  </p:normalViewPr>
  <p:slideViewPr>
    <p:cSldViewPr>
      <p:cViewPr>
        <p:scale>
          <a:sx n="60" d="100"/>
          <a:sy n="60" d="100"/>
        </p:scale>
        <p:origin x="-1824" y="-8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A6A34EB-FD94-4988-9003-68F10D583C57}" type="datetimeFigureOut">
              <a:rPr lang="en-US"/>
              <a:pPr>
                <a:defRPr/>
              </a:pPr>
              <a:t>3/26/2013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1B53DFA-2331-487F-B036-60EFE2819A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296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DD83839-FE6D-4899-80B3-0DD2EAD7CB86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D472BA7-5CCD-4276-A4A5-24393F564301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BFD63-5C7D-4910-88F3-24F461E93A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90F62-4F80-4707-8ABB-A0026C6354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B9E78-24BB-4A8A-9E00-0032941F35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E1FC2-65D9-4381-AB7D-138548BB15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33353-9EAA-4E58-AA8B-DB97CCB3D9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19B0E-7705-45ED-8D13-AE02D6016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4BB49-4C74-4C0F-882F-F9D6D5A457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B76A5-0523-4156-8369-F7E19944E0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F0210-C0D9-4D99-9F0A-5BA2BF954D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7CD31-62AF-4E4F-B643-D9D6EF732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4B96D-E2D3-4BAE-8620-4B51297CA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111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A5035AA-45CF-45A1-A5A9-76DF66C751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apolschwartz.com/practices/construction-accidents/dangerous-hoists.asp" TargetMode="External"/><Relationship Id="rId2" Type="http://schemas.openxmlformats.org/officeDocument/2006/relationships/hyperlink" Target="http://www.msha.gov/Accident_Prevention/Tips/ratchethoist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rallconst.com/Electrical.html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ha.gov/Accident_Prevention/Tips/ratchethoist.ht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ha.gov/Accident_Prevention/Tips/ratchethoist.ht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apolschwartz.com/practices/construction-accidents/dangerous-hoists.asp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rriam-webster.com/dictionary/come+along?show=1&amp;t=1302724539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anapolschwartz.com/practices/construction-accidents/dangerous-hoists.asp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anapolschwartz.com/practices/construction-accidents/dangerous-hoists.asp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msha.gov/Accident_Prevention/Tips/ratchethoist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Hoist_(device)" TargetMode="Externa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mpirepac.com/downloads/toolboxTalks/Come%20Alongs%20and%20Hoists2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my5acredream.blogspot.com/2010/10/progress-on-fence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msha.gov/Accident_Prevention/Tips/ratchethoist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ha.gov/Accident_Prevention/Tips/ratchethoist.ht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ha.gov/Accident_Prevention/Tips/ratchethoist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FF00"/>
                </a:solidFill>
                <a:latin typeface="Arial" charset="0"/>
              </a:rPr>
              <a:t>Come-a-longs</a:t>
            </a:r>
          </a:p>
        </p:txBody>
      </p:sp>
      <p:pic>
        <p:nvPicPr>
          <p:cNvPr id="2051" name="Picture 6" descr="C:\Documents and Settings\Jeff Dailey\My Documents\College\UF 2009 Fall\BCN 3735 - Construction Saftey\Projects\Come-a-long\308px-Comealong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124200"/>
            <a:ext cx="5930900" cy="304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7BFD63-5C7D-4910-88F3-24F461E93AB6}" type="slidenum">
              <a:rPr lang="en-US" smtClean="0">
                <a:solidFill>
                  <a:srgbClr val="FFFF00"/>
                </a:solidFill>
              </a:rPr>
              <a:pPr>
                <a:defRPr/>
              </a:pPr>
              <a:t>1</a:t>
            </a:fld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FF00"/>
                </a:solidFill>
                <a:latin typeface="Arial" charset="0"/>
                <a:cs typeface="Arial" charset="0"/>
              </a:rPr>
              <a:t>Stats</a:t>
            </a:r>
            <a:br>
              <a:rPr lang="en-US" b="1" smtClean="0">
                <a:solidFill>
                  <a:srgbClr val="FFFF00"/>
                </a:solidFill>
                <a:latin typeface="Arial" charset="0"/>
                <a:cs typeface="Arial" charset="0"/>
              </a:rPr>
            </a:br>
            <a:r>
              <a:rPr lang="en-US" sz="2800" smtClean="0">
                <a:solidFill>
                  <a:srgbClr val="FFFF00"/>
                </a:solidFill>
                <a:latin typeface="Arial" charset="0"/>
                <a:cs typeface="Arial" charset="0"/>
              </a:rPr>
              <a:t>(not specific to construction)</a:t>
            </a:r>
            <a:endParaRPr lang="en-US" b="1" smtClean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From 1992 to 2004, 136 workers died in the United States from overhead hoist operations.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Nine fatalities occurred in 2004, with an additional three deaths in 2003.</a:t>
            </a:r>
          </a:p>
          <a:p>
            <a:pPr eaLnBrk="1" hangingPunct="1">
              <a:lnSpc>
                <a:spcPct val="90000"/>
              </a:lnSpc>
            </a:pPr>
            <a:endParaRPr lang="en-US" smtClean="0">
              <a:solidFill>
                <a:schemeClr val="bg1"/>
              </a:solidFill>
              <a:latin typeface="Arial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Come-a-longs account for about 1 in 10 hand tool accidents. 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066800" y="5867400"/>
            <a:ext cx="32004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latin typeface="Arial" charset="0"/>
                <a:hlinkClick r:id="rId2"/>
              </a:rPr>
              <a:t>http://www.msha.gov/Accident_Prevention/Tips/ratchethoist.htm</a:t>
            </a:r>
            <a:r>
              <a:rPr lang="en-US" sz="800">
                <a:latin typeface="Arial" charset="0"/>
              </a:rPr>
              <a:t> 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066800" y="4343400"/>
            <a:ext cx="47244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latin typeface="Arial" charset="0"/>
                <a:hlinkClick r:id="rId3"/>
              </a:rPr>
              <a:t>http://www.anapolschwartz.com/practices/construction-accidents/dangerous-hoists.asp</a:t>
            </a:r>
            <a:r>
              <a:rPr lang="en-US" sz="800">
                <a:latin typeface="Arial" charset="0"/>
              </a:rPr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0E1FC2-65D9-4381-AB7D-138548BB155C}" type="slidenum">
              <a:rPr lang="en-US" smtClean="0">
                <a:solidFill>
                  <a:srgbClr val="FFFF00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FF00"/>
                </a:solidFill>
                <a:latin typeface="Arial" charset="0"/>
                <a:cs typeface="Arial" charset="0"/>
              </a:rPr>
              <a:t>Construction Fatalities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54844" y="17526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 the time period </a:t>
            </a:r>
            <a:r>
              <a:rPr lang="en-US" dirty="0" smtClean="0">
                <a:solidFill>
                  <a:schemeClr val="bg1"/>
                </a:solidFill>
              </a:rPr>
              <a:t>of 1990 thru 2009 </a:t>
            </a:r>
            <a:r>
              <a:rPr lang="en-US" dirty="0" smtClean="0">
                <a:solidFill>
                  <a:schemeClr val="bg1"/>
                </a:solidFill>
              </a:rPr>
              <a:t>there were 16 fatalities investigated by OSHA.</a:t>
            </a:r>
          </a:p>
        </p:txBody>
      </p:sp>
      <p:pic>
        <p:nvPicPr>
          <p:cNvPr id="12292" name="Picture 2" descr="C:\Users\Adam\Desktop\safety_1_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55169" y="3609153"/>
            <a:ext cx="2571750" cy="283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TextBox 5"/>
          <p:cNvSpPr txBox="1">
            <a:spLocks noChangeArrowheads="1"/>
          </p:cNvSpPr>
          <p:nvPr/>
        </p:nvSpPr>
        <p:spPr bwMode="auto">
          <a:xfrm>
            <a:off x="3581400" y="6019800"/>
            <a:ext cx="19192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hlinkClick r:id="rId4"/>
              </a:rPr>
              <a:t>http://www.krallconst.com/Electrical.html</a:t>
            </a:r>
            <a:endParaRPr lang="en-US" sz="800">
              <a:latin typeface="Arial" charset="0"/>
              <a:cs typeface="Arial" charset="0"/>
            </a:endParaRPr>
          </a:p>
        </p:txBody>
      </p:sp>
      <p:sp>
        <p:nvSpPr>
          <p:cNvPr id="12294" name="TextBox 6"/>
          <p:cNvSpPr txBox="1">
            <a:spLocks noChangeArrowheads="1"/>
          </p:cNvSpPr>
          <p:nvPr/>
        </p:nvSpPr>
        <p:spPr bwMode="auto">
          <a:xfrm>
            <a:off x="304800" y="6477000"/>
            <a:ext cx="287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chemeClr val="bg1"/>
                </a:solidFill>
                <a:latin typeface="Arial" charset="0"/>
                <a:cs typeface="Arial" charset="0"/>
              </a:rPr>
              <a:t>Source:  Extracted from OSHA Accident Investigation Data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0E1FC2-65D9-4381-AB7D-138548BB155C}" type="slidenum">
              <a:rPr lang="en-US" smtClean="0">
                <a:solidFill>
                  <a:srgbClr val="FFFF00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Come-a-Long Fatality Case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5029200" cy="4114800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  <a:latin typeface="Arial" charset="0"/>
                <a:cs typeface="Arial" charset="0"/>
              </a:rPr>
              <a:t>Workers were attaching a cable to a utility pole using a come-a-long when the energized conductor fell from its base and electrocuted the worker in the bucket truck</a:t>
            </a:r>
          </a:p>
        </p:txBody>
      </p:sp>
      <p:pic>
        <p:nvPicPr>
          <p:cNvPr id="13316" name="Picture 2" descr="http://www.warningsignsdirect.co.uk/images/danger_electrocution_risk_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2590800"/>
            <a:ext cx="2381250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TextBox 6"/>
          <p:cNvSpPr txBox="1">
            <a:spLocks noChangeArrowheads="1"/>
          </p:cNvSpPr>
          <p:nvPr/>
        </p:nvSpPr>
        <p:spPr bwMode="auto">
          <a:xfrm>
            <a:off x="283535" y="6386899"/>
            <a:ext cx="85344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" charset="0"/>
                <a:cs typeface="Arial" charset="0"/>
              </a:rPr>
              <a:t>Source:  Extracted from OSHA Accident Investigation </a:t>
            </a:r>
            <a:r>
              <a:rPr lang="en-US" sz="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Data 1990-2009</a:t>
            </a:r>
            <a:endParaRPr lang="en-US" sz="8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0E1FC2-65D9-4381-AB7D-138548BB155C}" type="slidenum">
              <a:rPr lang="en-US" smtClean="0">
                <a:solidFill>
                  <a:srgbClr val="FFFF00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Come-a-Long Fatality Case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4572000" cy="2133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A worker had a come-a-long attached to a step bolt above an antenna mount. When the step bolt broke, the worker fell 170 feet to the ground.</a:t>
            </a:r>
          </a:p>
        </p:txBody>
      </p:sp>
      <p:pic>
        <p:nvPicPr>
          <p:cNvPr id="14340" name="Picture 4" descr="http://www.conney.com/wcsstore/Conney/images/fullsize/9976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2057400"/>
            <a:ext cx="38862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TextBox 6"/>
          <p:cNvSpPr txBox="1">
            <a:spLocks noChangeArrowheads="1"/>
          </p:cNvSpPr>
          <p:nvPr/>
        </p:nvSpPr>
        <p:spPr bwMode="auto">
          <a:xfrm>
            <a:off x="304800" y="6477000"/>
            <a:ext cx="287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chemeClr val="bg1"/>
                </a:solidFill>
                <a:latin typeface="Arial" charset="0"/>
                <a:cs typeface="Arial" charset="0"/>
              </a:rPr>
              <a:t>Source:  Extracted from OSHA Accident Investigation Data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262195"/>
            <a:ext cx="1905000" cy="457200"/>
          </a:xfrm>
        </p:spPr>
        <p:txBody>
          <a:bodyPr/>
          <a:lstStyle/>
          <a:p>
            <a:pPr>
              <a:defRPr/>
            </a:pPr>
            <a:fld id="{050E1FC2-65D9-4381-AB7D-138548BB155C}" type="slidenum">
              <a:rPr lang="en-US" smtClean="0">
                <a:solidFill>
                  <a:srgbClr val="FFFF00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OSHA Provision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3800" y="2057400"/>
            <a:ext cx="5257800" cy="41148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chemeClr val="bg1"/>
                </a:solidFill>
                <a:latin typeface="Arial" charset="0"/>
                <a:cs typeface="Arial" charset="0"/>
              </a:rPr>
              <a:t>1926 Appendix A, Subpart L</a:t>
            </a:r>
          </a:p>
          <a:p>
            <a:pPr lvl="1" eaLnBrk="1" hangingPunct="1"/>
            <a:r>
              <a:rPr lang="en-US" smtClean="0">
                <a:solidFill>
                  <a:schemeClr val="bg1"/>
                </a:solidFill>
                <a:latin typeface="Arial" charset="0"/>
                <a:cs typeface="Arial" charset="0"/>
              </a:rPr>
              <a:t>(2)(r)(3) When using Catenary Scaffolds, the maximum capacity of come-along shall be </a:t>
            </a:r>
            <a:r>
              <a:rPr lang="en-US" u="sng" smtClean="0">
                <a:solidFill>
                  <a:schemeClr val="bg1"/>
                </a:solidFill>
                <a:latin typeface="Arial" charset="0"/>
                <a:cs typeface="Arial" charset="0"/>
              </a:rPr>
              <a:t>2,000 lbs.</a:t>
            </a:r>
          </a:p>
        </p:txBody>
      </p:sp>
      <p:pic>
        <p:nvPicPr>
          <p:cNvPr id="15364" name="Picture 5" descr="C:\Users\Adam\Desktop\come along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905000"/>
            <a:ext cx="3219450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0E1FC2-65D9-4381-AB7D-138548BB155C}" type="slidenum">
              <a:rPr lang="en-US" smtClean="0">
                <a:solidFill>
                  <a:srgbClr val="FFFF00"/>
                </a:solidFill>
              </a:rPr>
              <a:pPr>
                <a:defRPr/>
              </a:pPr>
              <a:t>14</a:t>
            </a:fld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FF00"/>
                </a:solidFill>
                <a:latin typeface="Arial" charset="0"/>
                <a:cs typeface="Arial" charset="0"/>
              </a:rPr>
              <a:t>PPE for Safety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>
              <a:solidFill>
                <a:schemeClr val="bg1"/>
              </a:solidFill>
              <a:latin typeface="Verdana" pitchFamily="34" charset="0"/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Safety glasses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Gloves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Hard hat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Steel-toed boots</a:t>
            </a:r>
            <a:r>
              <a:rPr lang="en-US" dirty="0" smtClean="0"/>
              <a:t> </a:t>
            </a:r>
          </a:p>
        </p:txBody>
      </p:sp>
      <p:pic>
        <p:nvPicPr>
          <p:cNvPr id="16388" name="Picture 4" descr="C:\Documents and Settings\Jeff Dailey\My Documents\College\UF 2009 Fall\BCN 3735 - Construction Saftey\Projects\Come-a-long\web_hoist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2438400"/>
            <a:ext cx="2895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0E1FC2-65D9-4381-AB7D-138548BB155C}" type="slidenum">
              <a:rPr lang="en-US" smtClean="0">
                <a:solidFill>
                  <a:srgbClr val="FFFF00"/>
                </a:solidFill>
              </a:rPr>
              <a:pPr>
                <a:defRPr/>
              </a:pPr>
              <a:t>15</a:t>
            </a:fld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FF00"/>
                </a:solidFill>
                <a:latin typeface="Arial" charset="0"/>
                <a:cs typeface="Arial" charset="0"/>
              </a:rPr>
              <a:t>Best Practices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>
                <a:solidFill>
                  <a:schemeClr val="bg1"/>
                </a:solidFill>
                <a:latin typeface="Arial" charset="0"/>
                <a:cs typeface="Arial" charset="0"/>
              </a:rPr>
              <a:t>In addition to OSHA regulations, there are some ‘best practices’ to prevent injury.</a:t>
            </a:r>
          </a:p>
        </p:txBody>
      </p:sp>
      <p:pic>
        <p:nvPicPr>
          <p:cNvPr id="17412" name="Picture 2" descr="C:\Users\Adam\Desktop\web_strap_pic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3200400"/>
            <a:ext cx="337820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TextBox 5"/>
          <p:cNvSpPr txBox="1">
            <a:spLocks noChangeArrowheads="1"/>
          </p:cNvSpPr>
          <p:nvPr/>
        </p:nvSpPr>
        <p:spPr bwMode="auto">
          <a:xfrm>
            <a:off x="3429000" y="6477000"/>
            <a:ext cx="29162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chemeClr val="bg1"/>
                </a:solidFill>
                <a:latin typeface="Arial" charset="0"/>
                <a:cs typeface="Arial" charset="0"/>
              </a:rPr>
              <a:t>Figure:  Worker securing power line into position</a:t>
            </a:r>
            <a:endParaRPr lang="en-US" sz="1000">
              <a:latin typeface="Arial" charset="0"/>
              <a:cs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0E1FC2-65D9-4381-AB7D-138548BB155C}" type="slidenum">
              <a:rPr lang="en-US" smtClean="0">
                <a:solidFill>
                  <a:srgbClr val="FFFF00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FF00"/>
                </a:solidFill>
                <a:latin typeface="Arial" charset="0"/>
                <a:cs typeface="Arial" charset="0"/>
              </a:rPr>
              <a:t>Best Practices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Arial" charset="0"/>
              </a:rPr>
              <a:t>Make sure that latches work properly and are in good condition.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Arial" charset="0"/>
              </a:rPr>
              <a:t>Check the cable, chain or strap for any type of damage (fraying or splitting).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Tag defective items and remove them from service.</a:t>
            </a:r>
            <a:endParaRPr lang="en-US" dirty="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04800" y="6400800"/>
            <a:ext cx="32004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latin typeface="Arial" charset="0"/>
                <a:hlinkClick r:id="rId2"/>
              </a:rPr>
              <a:t>http://www.msha.gov/Accident_Prevention/Tips/ratchethoist.htm</a:t>
            </a:r>
            <a:r>
              <a:rPr lang="en-US" sz="800">
                <a:latin typeface="Arial" charset="0"/>
              </a:rPr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0E1FC2-65D9-4381-AB7D-138548BB155C}" type="slidenum">
              <a:rPr lang="en-US" smtClean="0">
                <a:solidFill>
                  <a:srgbClr val="FFFF00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FF00"/>
                </a:solidFill>
                <a:latin typeface="Arial" charset="0"/>
                <a:cs typeface="Arial" charset="0"/>
              </a:rPr>
              <a:t>Best Practices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  <a:latin typeface="Arial" charset="0"/>
              </a:rPr>
              <a:t>Be certain that all parts of the ‘system' can take the load. Do not forget to check anchor points.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  <a:latin typeface="Arial" charset="0"/>
              </a:rPr>
              <a:t>Use appropriate anchors or slings.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  <a:latin typeface="Arial" charset="0"/>
              </a:rPr>
              <a:t>Do not use a </a:t>
            </a:r>
            <a:r>
              <a:rPr lang="en-US" b="1" dirty="0" smtClean="0">
                <a:solidFill>
                  <a:schemeClr val="bg1"/>
                </a:solidFill>
                <a:latin typeface="Arial" charset="0"/>
              </a:rPr>
              <a:t>CHEATER BAR</a:t>
            </a:r>
            <a:r>
              <a:rPr lang="en-US" dirty="0" smtClean="0">
                <a:solidFill>
                  <a:schemeClr val="bg1"/>
                </a:solidFill>
                <a:latin typeface="Arial" charset="0"/>
              </a:rPr>
              <a:t> (an extended handle) to exert more force on the come-a-long than it is designed for.</a:t>
            </a:r>
            <a:endParaRPr lang="en-US" dirty="0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81000" y="6400800"/>
            <a:ext cx="32004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latin typeface="Arial" charset="0"/>
                <a:hlinkClick r:id="rId2"/>
              </a:rPr>
              <a:t>http://www.msha.gov/Accident_Prevention/Tips/ratchethoist.htm</a:t>
            </a:r>
            <a:r>
              <a:rPr lang="en-US" sz="800">
                <a:latin typeface="Arial" charset="0"/>
              </a:rPr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0E1FC2-65D9-4381-AB7D-138548BB155C}" type="slidenum">
              <a:rPr lang="en-US" smtClean="0">
                <a:solidFill>
                  <a:srgbClr val="FFFF00"/>
                </a:solidFill>
              </a:rPr>
              <a:pPr>
                <a:defRPr/>
              </a:pPr>
              <a:t>18</a:t>
            </a:fld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FF00"/>
                </a:solidFill>
                <a:latin typeface="Arial" charset="0"/>
                <a:cs typeface="Arial" charset="0"/>
              </a:rPr>
              <a:t>Best Practices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  <a:latin typeface="Arial" charset="0"/>
                <a:cs typeface="Arial" charset="0"/>
              </a:rPr>
              <a:t>Keep safe load limit posted on the hoist.</a:t>
            </a:r>
            <a:endParaRPr lang="en-US" smtClean="0">
              <a:solidFill>
                <a:schemeClr val="bg1"/>
              </a:solidFill>
            </a:endParaRPr>
          </a:p>
          <a:p>
            <a:pPr eaLnBrk="1" hangingPunct="1"/>
            <a:r>
              <a:rPr lang="en-US" smtClean="0">
                <a:solidFill>
                  <a:schemeClr val="bg1"/>
                </a:solidFill>
                <a:latin typeface="Arial" charset="0"/>
                <a:cs typeface="Arial" charset="0"/>
              </a:rPr>
              <a:t>Keep wire ropes and chains lubricated.</a:t>
            </a:r>
            <a:endParaRPr lang="en-US" smtClean="0">
              <a:solidFill>
                <a:schemeClr val="bg1"/>
              </a:solidFill>
            </a:endParaRPr>
          </a:p>
          <a:p>
            <a:pPr eaLnBrk="1" hangingPunct="1"/>
            <a:endParaRPr lang="en-US" smtClean="0">
              <a:solidFill>
                <a:schemeClr val="bg1"/>
              </a:solidFill>
            </a:endParaRPr>
          </a:p>
        </p:txBody>
      </p:sp>
      <p:pic>
        <p:nvPicPr>
          <p:cNvPr id="20484" name="Picture 4" descr="C:\Documents and Settings\Jeff Dailey\My Documents\College\UF 2009 Fall\BCN 3735 - Construction Saftey\Projects\Come-a-long\ratchet-lever-hoi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3200400"/>
            <a:ext cx="4191000" cy="299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28600" y="6400800"/>
            <a:ext cx="47244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latin typeface="Arial" charset="0"/>
                <a:hlinkClick r:id="rId3"/>
              </a:rPr>
              <a:t>http://www.anapolschwartz.com/practices/construction-accidents/dangerous-hoists.asp</a:t>
            </a:r>
            <a:r>
              <a:rPr lang="en-US" sz="800">
                <a:latin typeface="Arial" charset="0"/>
              </a:rPr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0E1FC2-65D9-4381-AB7D-138548BB155C}" type="slidenum">
              <a:rPr lang="en-US" smtClean="0">
                <a:solidFill>
                  <a:srgbClr val="FFFF00"/>
                </a:solidFill>
              </a:rPr>
              <a:pPr>
                <a:defRPr/>
              </a:pPr>
              <a:t>19</a:t>
            </a:fld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FF00"/>
                </a:solidFill>
                <a:latin typeface="Arial" charset="0"/>
              </a:rPr>
              <a:t>Definition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4495800" cy="32766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  <a:latin typeface="Arial" charset="0"/>
                <a:cs typeface="Arial" charset="0"/>
              </a:rPr>
              <a:t>Small portable winch usually consisting of a cable attached to a hand-operated ratchet</a:t>
            </a:r>
          </a:p>
          <a:p>
            <a:pPr eaLnBrk="1" hangingPunct="1"/>
            <a:endParaRPr lang="en-US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pic>
        <p:nvPicPr>
          <p:cNvPr id="3076" name="Picture 5" descr="C:\Users\Adam\Desktop\31BriIXJqPL._SL500_AA300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2209800"/>
            <a:ext cx="3775075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381000" y="6324600"/>
            <a:ext cx="36845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chemeClr val="bg1"/>
                </a:solidFill>
                <a:hlinkClick r:id="rId3"/>
              </a:rPr>
              <a:t> </a:t>
            </a:r>
            <a:r>
              <a:rPr lang="en-US" sz="800">
                <a:hlinkClick r:id="rId3"/>
              </a:rPr>
              <a:t>http://www.merriam-webster.com/dictionary/come+along?show=1&amp;t=1302724539</a:t>
            </a:r>
            <a:endParaRPr lang="en-US" sz="8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0E1FC2-65D9-4381-AB7D-138548BB155C}" type="slidenum">
              <a:rPr lang="en-US" smtClean="0">
                <a:solidFill>
                  <a:srgbClr val="FFFF00"/>
                </a:solidFill>
              </a:rPr>
              <a:pPr>
                <a:defRPr/>
              </a:pPr>
              <a:t>2</a:t>
            </a:fld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FF00"/>
                </a:solidFill>
                <a:latin typeface="Arial" charset="0"/>
                <a:cs typeface="Arial" charset="0"/>
              </a:rPr>
              <a:t>Best Practices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solidFill>
                  <a:schemeClr val="bg1"/>
                </a:solidFill>
                <a:latin typeface="Arial" charset="0"/>
                <a:cs typeface="Arial" charset="0"/>
              </a:rPr>
              <a:t>Do not leave suspended loads unattended.</a:t>
            </a:r>
          </a:p>
          <a:p>
            <a:pPr eaLnBrk="1" hangingPunct="1"/>
            <a:r>
              <a:rPr lang="en-US" sz="2800" smtClean="0">
                <a:solidFill>
                  <a:schemeClr val="bg1"/>
                </a:solidFill>
                <a:latin typeface="Arial" charset="0"/>
              </a:rPr>
              <a:t>Do not use as blocking for raised equipment.</a:t>
            </a:r>
            <a:endParaRPr lang="en-US" sz="2800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81000" y="6324600"/>
            <a:ext cx="47244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latin typeface="Arial" charset="0"/>
                <a:hlinkClick r:id="rId2"/>
              </a:rPr>
              <a:t>http://www.anapolschwartz.com/practices/construction-accidents/dangerous-hoists.asp</a:t>
            </a:r>
            <a:r>
              <a:rPr lang="en-US" sz="800">
                <a:latin typeface="Arial" charset="0"/>
              </a:rPr>
              <a:t> </a:t>
            </a:r>
          </a:p>
        </p:txBody>
      </p:sp>
      <p:pic>
        <p:nvPicPr>
          <p:cNvPr id="21509" name="Picture 5" descr="C:\Users\Adam\Desktop\miss-use-lo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3124200"/>
            <a:ext cx="3759200" cy="281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TextBox 5"/>
          <p:cNvSpPr txBox="1">
            <a:spLocks noChangeArrowheads="1"/>
          </p:cNvSpPr>
          <p:nvPr/>
        </p:nvSpPr>
        <p:spPr bwMode="auto">
          <a:xfrm>
            <a:off x="2133600" y="5943600"/>
            <a:ext cx="43434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solidFill>
                  <a:schemeClr val="bg1"/>
                </a:solidFill>
                <a:latin typeface="Arial" charset="0"/>
                <a:cs typeface="Arial" charset="0"/>
              </a:rPr>
              <a:t>Figure:  Come-a-long being used to hold up and stabilize a mixing motor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0E1FC2-65D9-4381-AB7D-138548BB155C}" type="slidenum">
              <a:rPr lang="en-US" smtClean="0">
                <a:solidFill>
                  <a:srgbClr val="FFFF00"/>
                </a:solidFill>
              </a:rPr>
              <a:pPr>
                <a:defRPr/>
              </a:pPr>
              <a:t>20</a:t>
            </a:fld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FF00"/>
                </a:solidFill>
                <a:latin typeface="Arial" charset="0"/>
                <a:cs typeface="Arial" charset="0"/>
              </a:rPr>
              <a:t>Best Practices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3886200" y="1828800"/>
            <a:ext cx="5181600" cy="42672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Do not use for lifting people.</a:t>
            </a:r>
            <a:endParaRPr lang="en-US" sz="28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Do not pass a load over workers.</a:t>
            </a:r>
            <a:endParaRPr lang="en-US" sz="28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Do not insert the point of the hook in a link.</a:t>
            </a:r>
          </a:p>
          <a:p>
            <a:pPr eaLnBrk="1" hangingPunct="1"/>
            <a:r>
              <a:rPr lang="en-US" sz="2800" dirty="0" smtClean="0">
                <a:solidFill>
                  <a:schemeClr val="bg1"/>
                </a:solidFill>
                <a:latin typeface="Arial" charset="0"/>
              </a:rPr>
              <a:t>Do not 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exceed the rated load capacity.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chemeClr val="bg1"/>
                </a:solidFill>
                <a:latin typeface="Arial" charset="0"/>
              </a:rPr>
              <a:t>Do not straddle come-along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chemeClr val="bg1"/>
                </a:solidFill>
                <a:latin typeface="Arial" charset="0"/>
              </a:rPr>
              <a:t>Keep the body out of the line of fire</a:t>
            </a:r>
          </a:p>
        </p:txBody>
      </p:sp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152400" y="6477000"/>
            <a:ext cx="45720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latin typeface="Arial" charset="0"/>
                <a:hlinkClick r:id="rId2"/>
              </a:rPr>
              <a:t>http://www.anapolschwartz.com/practices/construction-accidents/dangerous-hoists.asp</a:t>
            </a:r>
            <a:r>
              <a:rPr lang="en-US" sz="800">
                <a:latin typeface="Arial" charset="0"/>
              </a:rPr>
              <a:t> </a:t>
            </a:r>
          </a:p>
        </p:txBody>
      </p:sp>
      <p:pic>
        <p:nvPicPr>
          <p:cNvPr id="22533" name="Picture 2" descr="C:\Users\Adam\Desktop\from_single_to_doub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905000"/>
            <a:ext cx="3470275" cy="405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TextBox 5"/>
          <p:cNvSpPr txBox="1">
            <a:spLocks noChangeArrowheads="1"/>
          </p:cNvSpPr>
          <p:nvPr/>
        </p:nvSpPr>
        <p:spPr bwMode="auto">
          <a:xfrm>
            <a:off x="228600" y="6019800"/>
            <a:ext cx="37385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chemeClr val="bg1"/>
                </a:solidFill>
                <a:latin typeface="Arial" charset="0"/>
                <a:cs typeface="Arial" charset="0"/>
              </a:rPr>
              <a:t>Figure:   Employee securing electrical cable using come-a-long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0E1FC2-65D9-4381-AB7D-138548BB155C}" type="slidenum">
              <a:rPr lang="en-US" smtClean="0">
                <a:solidFill>
                  <a:srgbClr val="FFFF00"/>
                </a:solidFill>
              </a:rPr>
              <a:pPr>
                <a:defRPr/>
              </a:pPr>
              <a:t>21</a:t>
            </a:fld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 b="1" smtClean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sz="5400" b="1" smtClean="0">
                <a:solidFill>
                  <a:schemeClr val="bg1"/>
                </a:solidFill>
                <a:latin typeface="Arial" charset="0"/>
              </a:rPr>
            </a:br>
            <a:r>
              <a:rPr lang="en-US" sz="5400" b="1" smtClean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sz="5400" b="1" smtClean="0">
                <a:solidFill>
                  <a:schemeClr val="bg1"/>
                </a:solidFill>
                <a:latin typeface="Arial" charset="0"/>
              </a:rPr>
            </a:br>
            <a:r>
              <a:rPr lang="en-US" sz="5400" b="1" smtClean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sz="5400" b="1" smtClean="0">
                <a:solidFill>
                  <a:schemeClr val="bg1"/>
                </a:solidFill>
                <a:latin typeface="Arial" charset="0"/>
              </a:rPr>
            </a:br>
            <a:r>
              <a:rPr lang="en-US" sz="5400" b="1" smtClean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sz="5400" b="1" smtClean="0">
                <a:solidFill>
                  <a:schemeClr val="bg1"/>
                </a:solidFill>
                <a:latin typeface="Arial" charset="0"/>
              </a:rPr>
            </a:br>
            <a:r>
              <a:rPr lang="en-US" sz="5400" b="1" smtClean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sz="5400" b="1" smtClean="0">
                <a:solidFill>
                  <a:schemeClr val="bg1"/>
                </a:solidFill>
                <a:latin typeface="Arial" charset="0"/>
              </a:rPr>
            </a:br>
            <a:r>
              <a:rPr lang="en-US" sz="5400" b="1" smtClean="0">
                <a:solidFill>
                  <a:srgbClr val="FFFF00"/>
                </a:solidFill>
                <a:latin typeface="Arial" charset="0"/>
              </a:rPr>
              <a:t>Think Safety</a:t>
            </a:r>
            <a:r>
              <a:rPr lang="en-US" sz="5400" b="1" smtClean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sz="5400" b="1" smtClean="0">
                <a:solidFill>
                  <a:schemeClr val="bg1"/>
                </a:solidFill>
                <a:latin typeface="Arial" charset="0"/>
              </a:rPr>
            </a:br>
            <a:r>
              <a:rPr lang="en-US" sz="5400" b="1" smtClean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sz="5400" b="1" smtClean="0">
                <a:solidFill>
                  <a:schemeClr val="bg1"/>
                </a:solidFill>
                <a:latin typeface="Arial" charset="0"/>
              </a:rPr>
            </a:br>
            <a:r>
              <a:rPr lang="en-US" sz="5400" b="1" smtClean="0">
                <a:solidFill>
                  <a:srgbClr val="FFFF00"/>
                </a:solidFill>
                <a:latin typeface="Arial" charset="0"/>
              </a:rPr>
              <a:t>Work Safely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0E1FC2-65D9-4381-AB7D-138548BB155C}" type="slidenum">
              <a:rPr lang="en-US" smtClean="0">
                <a:solidFill>
                  <a:srgbClr val="FFFF00"/>
                </a:solidFill>
              </a:rPr>
              <a:pPr>
                <a:defRPr/>
              </a:pPr>
              <a:t>22</a:t>
            </a:fld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FF00"/>
                </a:solidFill>
                <a:latin typeface="Arial" charset="0"/>
                <a:cs typeface="Arial" charset="0"/>
              </a:rPr>
              <a:t>Definition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  <a:latin typeface="Arial" charset="0"/>
                <a:cs typeface="Arial" charset="0"/>
              </a:rPr>
              <a:t>May also be referred to as:</a:t>
            </a:r>
          </a:p>
          <a:p>
            <a:pPr lvl="1" eaLnBrk="1" hangingPunct="1"/>
            <a:r>
              <a:rPr lang="en-US" smtClean="0">
                <a:solidFill>
                  <a:schemeClr val="bg1"/>
                </a:solidFill>
                <a:latin typeface="Arial" charset="0"/>
                <a:cs typeface="Arial" charset="0"/>
              </a:rPr>
              <a:t>Ratchet Hoist</a:t>
            </a:r>
          </a:p>
          <a:p>
            <a:pPr lvl="1" eaLnBrk="1" hangingPunct="1"/>
            <a:r>
              <a:rPr lang="en-US" smtClean="0">
                <a:solidFill>
                  <a:schemeClr val="bg1"/>
                </a:solidFill>
                <a:latin typeface="Arial" charset="0"/>
                <a:cs typeface="Arial" charset="0"/>
              </a:rPr>
              <a:t>Red-Devil</a:t>
            </a:r>
          </a:p>
          <a:p>
            <a:pPr lvl="1" eaLnBrk="1" hangingPunct="1"/>
            <a:r>
              <a:rPr lang="en-US" smtClean="0">
                <a:solidFill>
                  <a:schemeClr val="bg1"/>
                </a:solidFill>
                <a:latin typeface="Arial" charset="0"/>
                <a:cs typeface="Arial" charset="0"/>
              </a:rPr>
              <a:t>Guy Puller</a:t>
            </a:r>
          </a:p>
          <a:p>
            <a:pPr lvl="1" eaLnBrk="1" hangingPunct="1"/>
            <a:r>
              <a:rPr lang="en-US" smtClean="0">
                <a:solidFill>
                  <a:schemeClr val="bg1"/>
                </a:solidFill>
                <a:latin typeface="Arial" charset="0"/>
                <a:cs typeface="Arial" charset="0"/>
              </a:rPr>
              <a:t>Pull Jacks</a:t>
            </a:r>
          </a:p>
          <a:p>
            <a:pPr>
              <a:buFontTx/>
              <a:buNone/>
            </a:pPr>
            <a:endParaRPr lang="en-US" smtClean="0">
              <a:solidFill>
                <a:schemeClr val="bg1"/>
              </a:solidFill>
            </a:endParaRP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152400" y="6400800"/>
            <a:ext cx="3132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>
                <a:latin typeface="Arial" charset="0"/>
                <a:hlinkClick r:id="rId2"/>
              </a:rPr>
              <a:t>http://www.msha.gov/Accident_Prevention/Tips/ratchethoist.htm</a:t>
            </a:r>
            <a:r>
              <a:rPr lang="en-US" sz="800">
                <a:latin typeface="Arial" charset="0"/>
              </a:rPr>
              <a:t> </a:t>
            </a:r>
          </a:p>
          <a:p>
            <a:endParaRPr lang="en-US" sz="800">
              <a:solidFill>
                <a:schemeClr val="bg1"/>
              </a:solidFill>
            </a:endParaRPr>
          </a:p>
        </p:txBody>
      </p:sp>
      <p:pic>
        <p:nvPicPr>
          <p:cNvPr id="4101" name="Picture 4" descr="Ratchet Hois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2514600"/>
            <a:ext cx="2209800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0E1FC2-65D9-4381-AB7D-138548BB155C}" type="slidenum">
              <a:rPr lang="en-US" smtClean="0">
                <a:solidFill>
                  <a:srgbClr val="FFFF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FF00"/>
                </a:solidFill>
                <a:latin typeface="Arial" charset="0"/>
              </a:rPr>
              <a:t>History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Developed by Abraham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Maasdam</a:t>
            </a:r>
            <a:endParaRPr lang="en-US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Developed in 1919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Commercialized by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Felber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Maasdam</a:t>
            </a:r>
            <a:endParaRPr lang="en-US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Commercialized in 1946</a:t>
            </a:r>
            <a:endParaRPr lang="en-US" dirty="0" smtClean="0"/>
          </a:p>
        </p:txBody>
      </p:sp>
      <p:pic>
        <p:nvPicPr>
          <p:cNvPr id="5124" name="Picture 4" descr="C:\Documents and Settings\Jeff Dailey\My Documents\College\UF 2009 Fall\BCN 3735 - Construction Saftey\Projects\Come-a-long\Rachet Lever Hoist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3810000"/>
            <a:ext cx="269557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Text Box 8"/>
          <p:cNvSpPr txBox="1">
            <a:spLocks noChangeArrowheads="1"/>
          </p:cNvSpPr>
          <p:nvPr/>
        </p:nvSpPr>
        <p:spPr bwMode="auto">
          <a:xfrm>
            <a:off x="304800" y="6477000"/>
            <a:ext cx="35814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latin typeface="Arial" charset="0"/>
                <a:hlinkClick r:id="rId3"/>
              </a:rPr>
              <a:t>http://en.wikipedia.org/wiki/Hoist_(device)</a:t>
            </a:r>
            <a:r>
              <a:rPr lang="en-US" sz="800">
                <a:latin typeface="Arial" charset="0"/>
              </a:rPr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0E1FC2-65D9-4381-AB7D-138548BB155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FF00"/>
                </a:solidFill>
                <a:latin typeface="Arial" charset="0"/>
                <a:cs typeface="Arial" charset="0"/>
              </a:rPr>
              <a:t>Applications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bg1"/>
                </a:solidFill>
                <a:latin typeface="Arial" charset="0"/>
                <a:cs typeface="Arial" charset="0"/>
              </a:rPr>
              <a:t>Come-a-longs can be used for:</a:t>
            </a:r>
          </a:p>
          <a:p>
            <a:pPr lvl="1"/>
            <a:r>
              <a:rPr lang="en-US" smtClean="0">
                <a:solidFill>
                  <a:schemeClr val="bg1"/>
                </a:solidFill>
                <a:latin typeface="Arial" charset="0"/>
                <a:cs typeface="Arial" charset="0"/>
              </a:rPr>
              <a:t>Fence stretching</a:t>
            </a:r>
          </a:p>
          <a:p>
            <a:pPr lvl="1"/>
            <a:r>
              <a:rPr lang="en-US" smtClean="0">
                <a:solidFill>
                  <a:schemeClr val="bg1"/>
                </a:solidFill>
                <a:latin typeface="Arial" charset="0"/>
                <a:cs typeface="Arial" charset="0"/>
              </a:rPr>
              <a:t>Moving machinery</a:t>
            </a:r>
          </a:p>
          <a:p>
            <a:pPr lvl="1"/>
            <a:r>
              <a:rPr lang="en-US" smtClean="0">
                <a:solidFill>
                  <a:schemeClr val="bg1"/>
                </a:solidFill>
                <a:latin typeface="Arial" charset="0"/>
                <a:cs typeface="Arial" charset="0"/>
              </a:rPr>
              <a:t>Moving pipe or plates into position for welding or bolting</a:t>
            </a:r>
          </a:p>
          <a:p>
            <a:pPr lvl="1"/>
            <a:r>
              <a:rPr lang="en-US" smtClean="0">
                <a:solidFill>
                  <a:schemeClr val="bg1"/>
                </a:solidFill>
                <a:latin typeface="Arial" charset="0"/>
                <a:cs typeface="Arial" charset="0"/>
              </a:rPr>
              <a:t>Stretching cable (power lines, telephone lines,etc)</a:t>
            </a:r>
          </a:p>
          <a:p>
            <a:pPr lvl="1">
              <a:buFontTx/>
              <a:buNone/>
            </a:pPr>
            <a:endParaRPr lang="en-US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lvl="1"/>
            <a:endParaRPr lang="en-US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228600" y="6477000"/>
            <a:ext cx="41052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hlinkClick r:id="rId2"/>
              </a:rPr>
              <a:t>http://www.empirepac.com/downloads/toolboxTalks/Come%20Alongs%20and%20Hoists2.pdf</a:t>
            </a:r>
            <a:endParaRPr lang="en-US" sz="8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0E1FC2-65D9-4381-AB7D-138548BB155C}" type="slidenum">
              <a:rPr lang="en-US" smtClean="0">
                <a:solidFill>
                  <a:srgbClr val="FFFF00"/>
                </a:solidFill>
              </a:rPr>
              <a:pPr>
                <a:defRPr/>
              </a:pPr>
              <a:t>5</a:t>
            </a:fld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FF00"/>
                </a:solidFill>
                <a:latin typeface="Arial" charset="0"/>
                <a:cs typeface="Arial" charset="0"/>
              </a:rPr>
              <a:t>Applications</a:t>
            </a:r>
          </a:p>
        </p:txBody>
      </p:sp>
      <p:pic>
        <p:nvPicPr>
          <p:cNvPr id="7171" name="Picture 2" descr="C:\Users\Adam\Desktop\fence_stretching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71600" y="1600200"/>
            <a:ext cx="6477000" cy="4598988"/>
          </a:xfrm>
          <a:noFill/>
        </p:spPr>
      </p:pic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6642100"/>
            <a:ext cx="3276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>
                <a:latin typeface="Arial" charset="0"/>
                <a:cs typeface="Arial" charset="0"/>
                <a:hlinkClick r:id="rId3"/>
              </a:rPr>
              <a:t>http://my5acredream.blogspot.com/2010/10/progress-on-fence.html</a:t>
            </a:r>
            <a:endParaRPr lang="en-US" sz="800">
              <a:latin typeface="Arial" charset="0"/>
              <a:cs typeface="Arial" charset="0"/>
            </a:endParaRPr>
          </a:p>
        </p:txBody>
      </p:sp>
      <p:sp>
        <p:nvSpPr>
          <p:cNvPr id="7173" name="TextBox 5"/>
          <p:cNvSpPr txBox="1">
            <a:spLocks noChangeArrowheads="1"/>
          </p:cNvSpPr>
          <p:nvPr/>
        </p:nvSpPr>
        <p:spPr bwMode="auto">
          <a:xfrm>
            <a:off x="2590800" y="6172200"/>
            <a:ext cx="42068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chemeClr val="bg1"/>
                </a:solidFill>
                <a:latin typeface="Arial" charset="0"/>
                <a:cs typeface="Arial" charset="0"/>
              </a:rPr>
              <a:t>Figure:  Section of fence being stretched into place using a come-a-long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0E1FC2-65D9-4381-AB7D-138548BB155C}" type="slidenum">
              <a:rPr lang="en-US" smtClean="0">
                <a:solidFill>
                  <a:srgbClr val="FFFF00"/>
                </a:solidFill>
              </a:rPr>
              <a:pPr>
                <a:defRPr/>
              </a:pPr>
              <a:t>6</a:t>
            </a:fld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FF00"/>
                </a:solidFill>
                <a:latin typeface="Arial" charset="0"/>
              </a:rPr>
              <a:t>Injuries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772400" cy="4114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Most common injuries occur when the hook slips or something in the “system” fails.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81000" y="6324600"/>
            <a:ext cx="32004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latin typeface="Arial" charset="0"/>
                <a:hlinkClick r:id="rId2"/>
              </a:rPr>
              <a:t>http://www.msha.gov/Accident_Prevention/Tips/ratchethoist.htm</a:t>
            </a:r>
            <a:r>
              <a:rPr lang="en-US" sz="800">
                <a:latin typeface="Arial" charset="0"/>
              </a:rPr>
              <a:t> </a:t>
            </a:r>
          </a:p>
        </p:txBody>
      </p:sp>
      <p:pic>
        <p:nvPicPr>
          <p:cNvPr id="8197" name="Picture 5" descr="C:\Users\Adam\Desktop\web_strap_pic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2971800"/>
            <a:ext cx="3340100" cy="326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4800600" y="6248400"/>
            <a:ext cx="29162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chemeClr val="bg1"/>
                </a:solidFill>
                <a:latin typeface="Arial" charset="0"/>
                <a:cs typeface="Arial" charset="0"/>
              </a:rPr>
              <a:t>Figure:  Worker securing power line into position</a:t>
            </a:r>
            <a:endParaRPr lang="en-US" sz="1000">
              <a:latin typeface="Arial" charset="0"/>
              <a:cs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0E1FC2-65D9-4381-AB7D-138548BB155C}" type="slidenum">
              <a:rPr lang="en-US" smtClean="0">
                <a:solidFill>
                  <a:srgbClr val="FFFF00"/>
                </a:solidFill>
              </a:rPr>
              <a:pPr>
                <a:defRPr/>
              </a:pPr>
              <a:t>7</a:t>
            </a:fld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FF00"/>
                </a:solidFill>
                <a:latin typeface="Arial" charset="0"/>
                <a:cs typeface="Arial" charset="0"/>
              </a:rPr>
              <a:t>Injuries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Some injuries that can occur include:</a:t>
            </a:r>
          </a:p>
          <a:p>
            <a:pPr lvl="1" eaLnBrk="1" hangingPunct="1"/>
            <a:r>
              <a:rPr lang="en-US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Deep gashes</a:t>
            </a:r>
          </a:p>
          <a:p>
            <a:pPr lvl="1" eaLnBrk="1" hangingPunct="1"/>
            <a:r>
              <a:rPr lang="en-US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Lost teeth</a:t>
            </a:r>
          </a:p>
          <a:p>
            <a:pPr lvl="1" eaLnBrk="1" hangingPunct="1"/>
            <a:r>
              <a:rPr lang="en-US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Concussions</a:t>
            </a:r>
            <a:endParaRPr lang="en-US" smtClean="0">
              <a:solidFill>
                <a:schemeClr val="bg1"/>
              </a:solidFill>
              <a:latin typeface="Arial" charset="0"/>
            </a:endParaRPr>
          </a:p>
          <a:p>
            <a:pPr lvl="1" eaLnBrk="1" hangingPunct="1"/>
            <a:r>
              <a:rPr lang="en-US" smtClean="0">
                <a:solidFill>
                  <a:schemeClr val="bg1"/>
                </a:solidFill>
                <a:latin typeface="Arial" charset="0"/>
              </a:rPr>
              <a:t>Fracturing of the hands, arms, legs and ribs</a:t>
            </a:r>
          </a:p>
          <a:p>
            <a:pPr lvl="1" eaLnBrk="1" hangingPunct="1"/>
            <a:r>
              <a:rPr lang="en-US" smtClean="0">
                <a:solidFill>
                  <a:schemeClr val="bg1"/>
                </a:solidFill>
                <a:latin typeface="Arial" charset="0"/>
              </a:rPr>
              <a:t>Electrocution </a:t>
            </a:r>
            <a:endParaRPr lang="en-US" smtClean="0">
              <a:solidFill>
                <a:schemeClr val="bg1"/>
              </a:solidFill>
            </a:endParaRPr>
          </a:p>
          <a:p>
            <a:pPr lvl="1" eaLnBrk="1" hangingPunct="1"/>
            <a:r>
              <a:rPr lang="en-US" smtClean="0">
                <a:solidFill>
                  <a:schemeClr val="bg1"/>
                </a:solidFill>
                <a:latin typeface="Arial" charset="0"/>
              </a:rPr>
              <a:t>Falls</a:t>
            </a:r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152400" y="6400800"/>
            <a:ext cx="3132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latin typeface="Arial" charset="0"/>
                <a:hlinkClick r:id="rId3"/>
              </a:rPr>
              <a:t>http://www.msha.gov/Accident_Prevention/Tips/ratchethoist.htm</a:t>
            </a:r>
            <a:r>
              <a:rPr lang="en-US" sz="800">
                <a:latin typeface="Arial" charset="0"/>
              </a:rPr>
              <a:t> </a:t>
            </a:r>
          </a:p>
          <a:p>
            <a:endParaRPr lang="en-US" sz="8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281738"/>
            <a:ext cx="1905000" cy="457200"/>
          </a:xfrm>
        </p:spPr>
        <p:txBody>
          <a:bodyPr/>
          <a:lstStyle/>
          <a:p>
            <a:pPr>
              <a:defRPr/>
            </a:pPr>
            <a:fld id="{050E1FC2-65D9-4381-AB7D-138548BB155C}" type="slidenum">
              <a:rPr lang="en-US" smtClean="0">
                <a:solidFill>
                  <a:srgbClr val="FFFF00"/>
                </a:solidFill>
              </a:rPr>
              <a:pPr>
                <a:defRPr/>
              </a:pPr>
              <a:t>8</a:t>
            </a:fld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FF00"/>
                </a:solidFill>
                <a:latin typeface="Arial" charset="0"/>
                <a:cs typeface="Arial" charset="0"/>
              </a:rPr>
              <a:t>Accidents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Accidents occur:</a:t>
            </a:r>
          </a:p>
          <a:p>
            <a:pPr lvl="1" eaLnBrk="1" hangingPunct="1"/>
            <a:r>
              <a:rPr lang="en-US" dirty="0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When the hook slips</a:t>
            </a:r>
          </a:p>
          <a:p>
            <a:pPr lvl="1" eaLnBrk="1" hangingPunct="1"/>
            <a:r>
              <a:rPr lang="en-US" dirty="0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When something in the ‘system' fails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Failures often cause the chain, rope, or wire to ‘whip’ back with considerable force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57200" y="6324600"/>
            <a:ext cx="32004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latin typeface="Arial" charset="0"/>
                <a:hlinkClick r:id="rId2"/>
              </a:rPr>
              <a:t>http://www.msha.gov/Accident_Prevention/Tips/ratchethoist.htm</a:t>
            </a:r>
            <a:r>
              <a:rPr lang="en-US" sz="800">
                <a:latin typeface="Arial" charset="0"/>
              </a:rPr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0E1FC2-65D9-4381-AB7D-138548BB155C}" type="slidenum">
              <a:rPr lang="en-US" smtClean="0">
                <a:solidFill>
                  <a:srgbClr val="FFFF00"/>
                </a:solidFill>
              </a:rPr>
              <a:pPr>
                <a:defRPr/>
              </a:pPr>
              <a:t>9</a:t>
            </a:fld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5230</TotalTime>
  <Words>648</Words>
  <Application>Microsoft Office PowerPoint</Application>
  <PresentationFormat>On-screen Show (4:3)</PresentationFormat>
  <Paragraphs>128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Default Design</vt:lpstr>
      <vt:lpstr>Come-a-longs</vt:lpstr>
      <vt:lpstr>Definition</vt:lpstr>
      <vt:lpstr>Definition</vt:lpstr>
      <vt:lpstr>History</vt:lpstr>
      <vt:lpstr>Applications</vt:lpstr>
      <vt:lpstr>Applications</vt:lpstr>
      <vt:lpstr>Injuries</vt:lpstr>
      <vt:lpstr>Injuries</vt:lpstr>
      <vt:lpstr>Accidents</vt:lpstr>
      <vt:lpstr>Stats (not specific to construction)</vt:lpstr>
      <vt:lpstr>Construction Fatalities</vt:lpstr>
      <vt:lpstr>Come-a-Long Fatality Case</vt:lpstr>
      <vt:lpstr>Come-a-Long Fatality Case</vt:lpstr>
      <vt:lpstr>OSHA Provision</vt:lpstr>
      <vt:lpstr>PPE for Safety</vt:lpstr>
      <vt:lpstr>Best Practices</vt:lpstr>
      <vt:lpstr>Best Practices</vt:lpstr>
      <vt:lpstr>Best Practices</vt:lpstr>
      <vt:lpstr>Best Practices</vt:lpstr>
      <vt:lpstr>Best Practices</vt:lpstr>
      <vt:lpstr>Best Practices</vt:lpstr>
      <vt:lpstr>     Think Safety  Work Safely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Come-a-longs</dc:title>
  <dc:creator>Jeff Dailey</dc:creator>
  <cp:lastModifiedBy>Jimmie</cp:lastModifiedBy>
  <cp:revision>22</cp:revision>
  <dcterms:created xsi:type="dcterms:W3CDTF">2009-11-30T20:25:06Z</dcterms:created>
  <dcterms:modified xsi:type="dcterms:W3CDTF">2013-03-26T19:53:31Z</dcterms:modified>
</cp:coreProperties>
</file>