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3" autoAdjust="0"/>
    <p:restoredTop sz="86391" autoAdjust="0"/>
  </p:normalViewPr>
  <p:slideViewPr>
    <p:cSldViewPr>
      <p:cViewPr>
        <p:scale>
          <a:sx n="100" d="100"/>
          <a:sy n="100" d="100"/>
        </p:scale>
        <p:origin x="-5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318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02443-FBEC-2349-8FD8-03C0A57FBD1C}" type="datetimeFigureOut">
              <a:rPr lang="en-US" smtClean="0"/>
              <a:pPr/>
              <a:t>3/25/2013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1C465-9EE6-4646-B7B0-8CF2A267D2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459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5100E-2F80-4CF5-A63F-D535189BB040}" type="datetimeFigureOut">
              <a:rPr lang="en-US" smtClean="0"/>
              <a:pPr/>
              <a:t>3/25/2013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C8E1E-063E-41B9-9450-21C92E48F4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20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C8E1E-063E-41B9-9450-21C92E48F40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C8E1E-063E-41B9-9450-21C92E48F40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2E46-790D-453D-AED1-5363B5696FA5}" type="datetime1">
              <a:rPr lang="en-US" smtClean="0"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9AE5-B9C2-47A1-B89B-F6094BED7E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D25D-5ACF-4D32-9652-4B34CA94CAE0}" type="datetime1">
              <a:rPr lang="en-US" smtClean="0"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9AE5-B9C2-47A1-B89B-F6094BED7E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6BCC-4AA8-4C84-9CD1-C0B8F0C7854B}" type="datetime1">
              <a:rPr lang="en-US" smtClean="0"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9AE5-B9C2-47A1-B89B-F6094BED7E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8839-F7FC-418E-A515-F6B2EEB80FBF}" type="datetime1">
              <a:rPr lang="en-US" smtClean="0"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9AE5-B9C2-47A1-B89B-F6094BED7E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DC2D-387E-42A4-9474-60A11D6442C3}" type="datetime1">
              <a:rPr lang="en-US" smtClean="0"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9AE5-B9C2-47A1-B89B-F6094BED7E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5D77-17DA-49D6-A551-6D096BC5F02B}" type="datetime1">
              <a:rPr lang="en-US" smtClean="0"/>
              <a:t>3/25/2013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9AE5-B9C2-47A1-B89B-F6094BED7E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DFFF-D6A3-40AE-983F-8FACB1FEE077}" type="datetime1">
              <a:rPr lang="en-US" smtClean="0"/>
              <a:t>3/25/2013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9AE5-B9C2-47A1-B89B-F6094BED7E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AE66-C45A-4F52-83B6-74784582C1DE}" type="datetime1">
              <a:rPr lang="en-US" smtClean="0"/>
              <a:t>3/25/2013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9AE5-B9C2-47A1-B89B-F6094BED7E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9F84-3D47-4022-9D50-C4DACEAE09BA}" type="datetime1">
              <a:rPr lang="en-US" smtClean="0"/>
              <a:t>3/25/2013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9AE5-B9C2-47A1-B89B-F6094BED7E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4046-9DCB-499C-8525-334A19B59A3C}" type="datetime1">
              <a:rPr lang="en-US" smtClean="0"/>
              <a:t>3/25/2013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9AE5-B9C2-47A1-B89B-F6094BED7E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55CB-A8FB-4EBF-BA94-AFF3A2A6B9CB}" type="datetime1">
              <a:rPr lang="en-US" smtClean="0"/>
              <a:t>3/25/2013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9AE5-B9C2-47A1-B89B-F6094BED7E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C1F67-E52A-4285-95E8-FFA02E41D222}" type="datetime1">
              <a:rPr lang="en-US" smtClean="0"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99AE5-B9C2-47A1-B89B-F6094BED7E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1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COLD WEATHER</a:t>
            </a:r>
            <a:endParaRPr 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248400"/>
            <a:ext cx="6400800" cy="228600"/>
          </a:xfrm>
        </p:spPr>
        <p:txBody>
          <a:bodyPr>
            <a:norm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Construction of Twins Baseball Stadium – Minneapolis, MN</a:t>
            </a:r>
          </a:p>
          <a:p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4478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9AE5-B9C2-47A1-B89B-F6094BED7E4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Fatality Example</a:t>
            </a:r>
            <a:endParaRPr lang="en-US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	A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worker was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staging bundles of shingles on the second story roof</a:t>
            </a:r>
            <a:r>
              <a:rPr lang="en-US" sz="24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of a </a:t>
            </a:r>
            <a:r>
              <a:rPr lang="en-US" sz="24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newly-constructed </a:t>
            </a:r>
            <a:r>
              <a:rPr lang="en-US" sz="24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house.  </a:t>
            </a:r>
            <a:r>
              <a:rPr lang="en-US" sz="24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The worker was </a:t>
            </a:r>
            <a:r>
              <a:rPr lang="en-US" sz="24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on the east side of the house near a valley when </a:t>
            </a:r>
            <a:r>
              <a:rPr lang="en-US" sz="24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he slipped </a:t>
            </a:r>
            <a:r>
              <a:rPr lang="en-US" sz="24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on frost or ice on the roof and fell 21 feet to the ground.  He was transported to the hospital where he died the next day.</a:t>
            </a:r>
          </a:p>
          <a:p>
            <a:pPr lvl="1">
              <a:buNone/>
            </a:pPr>
            <a:r>
              <a:rPr lang="en-US" sz="8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lvl="1">
              <a:buNone/>
            </a:pP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lvl="1">
              <a:buNone/>
            </a:pPr>
            <a:r>
              <a:rPr lang="en-US" sz="8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	Source: Extracted from OSHA Accident Investigation Data 1990-2009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9AE5-B9C2-47A1-B89B-F6094BED7E4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OSHA Regulations</a:t>
            </a:r>
            <a:endParaRPr lang="en-US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1926.451(a)(17)</a:t>
            </a:r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addresses snow buildup</a:t>
            </a:r>
          </a:p>
          <a:p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 a sample safety plan, OSHA regulations state: 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kern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When wet weather (rain, snow, or sleet) are present, roof sheathing operations shall be suspended unless safe footing can be assured for those workers installing sheathing”</a:t>
            </a:r>
          </a:p>
          <a:p>
            <a:pPr>
              <a:buNone/>
            </a:pPr>
            <a:endParaRPr lang="en-US" sz="800" kern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>
              <a:buNone/>
            </a:pP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en-US" sz="800" kern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>
              <a:buNone/>
            </a:pPr>
            <a:r>
              <a:rPr lang="en-US" sz="800" kern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	               Source: OSHA Regulations 1926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9AE5-B9C2-47A1-B89B-F6094BED7E4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Best Practices</a:t>
            </a:r>
            <a:endParaRPr lang="en-US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PPE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Care</a:t>
            </a:r>
            <a:r>
              <a:rPr lang="en-US" sz="24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must be taken to properly cover all exposed skin with appropriate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clothing made for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the cold weather</a:t>
            </a:r>
            <a:r>
              <a:rPr lang="en-US" sz="24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environment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Cold Weather c</a:t>
            </a:r>
            <a:r>
              <a:rPr lang="en-US" sz="24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lothing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should:</a:t>
            </a:r>
          </a:p>
          <a:p>
            <a:pPr lvl="2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Provide high insulation</a:t>
            </a:r>
          </a:p>
          <a:p>
            <a:pPr lvl="2"/>
            <a:r>
              <a:rPr lang="en-US" sz="20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Allow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Moisture to escape</a:t>
            </a:r>
          </a:p>
          <a:p>
            <a:pPr lvl="2"/>
            <a:r>
              <a:rPr lang="en-US" sz="20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Waterproof</a:t>
            </a:r>
          </a:p>
          <a:p>
            <a:pPr lvl="2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Shed snow</a:t>
            </a:r>
          </a:p>
          <a:p>
            <a:pPr lvl="2"/>
            <a:r>
              <a:rPr lang="en-US" sz="20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Allow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air flow</a:t>
            </a:r>
          </a:p>
          <a:p>
            <a:pPr lvl="2"/>
            <a:r>
              <a:rPr lang="en-US" sz="20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restrict movement</a:t>
            </a:r>
          </a:p>
          <a:p>
            <a:pPr lvl="2"/>
            <a:r>
              <a:rPr lang="en-US" sz="20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Have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minimum weight and bulk</a:t>
            </a:r>
          </a:p>
          <a:p>
            <a:pPr lvl="2">
              <a:buNone/>
            </a:pPr>
            <a:endParaRPr lang="en-US" sz="1600" baseline="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3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3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9AE5-B9C2-47A1-B89B-F6094BED7E4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pp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4099" y="2971800"/>
            <a:ext cx="3439901" cy="300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Best Practices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2999"/>
          </a:xfrm>
        </p:spPr>
        <p:txBody>
          <a:bodyPr>
            <a:normAutofit lnSpcReduction="10000"/>
          </a:bodyPr>
          <a:lstStyle/>
          <a:p>
            <a:r>
              <a:rPr lang="en-US" sz="3200" kern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Provide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an on-site break area that is </a:t>
            </a:r>
            <a:r>
              <a:rPr lang="en-US" sz="3200" kern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heated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and</a:t>
            </a:r>
            <a:r>
              <a:rPr lang="en-US" sz="3200" kern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dry</a:t>
            </a:r>
            <a:endParaRPr lang="en-US" sz="3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rtl="0" eaLnBrk="1" fontAlgn="auto" hangingPunct="1"/>
            <a:r>
              <a:rPr lang="en-US" sz="2400" kern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Require warm-up breaks based on </a:t>
            </a:r>
          </a:p>
          <a:p>
            <a:pPr lvl="1" rtl="0" eaLnBrk="1" fontAlgn="auto" hangingPunct="1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kern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length of shift and experienced </a:t>
            </a:r>
          </a:p>
          <a:p>
            <a:pPr lvl="1" rtl="0" eaLnBrk="1" fontAlgn="auto" hangingPunct="1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kern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temperature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rtl="0" eaLnBrk="1" fontAlgn="auto" hangingPunct="1"/>
            <a:r>
              <a:rPr lang="en-US" sz="3200" kern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Reduced visibility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rtl="0" eaLnBrk="1" fontAlgn="auto" hangingPunct="1"/>
            <a:r>
              <a:rPr lang="en-US" sz="2400" kern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Use brightly colored signs 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rtl="0" eaLnBrk="1" fontAlgn="auto" hangingPunct="1"/>
            <a:r>
              <a:rPr lang="en-US" sz="2400" kern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Double check for workers in area 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rtl="0" eaLnBrk="1" fontAlgn="auto" hangingPunct="1"/>
            <a:r>
              <a:rPr lang="en-US" sz="2400" kern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Cease current construction work </a:t>
            </a:r>
          </a:p>
          <a:p>
            <a:pPr lvl="1" rtl="0" eaLnBrk="1" fontAlgn="auto" hangingPunct="1">
              <a:buNone/>
            </a:pPr>
            <a:r>
              <a:rPr lang="en-US" sz="2400" kern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	if visibility is  significantly </a:t>
            </a:r>
          </a:p>
          <a:p>
            <a:pPr lvl="1" rtl="0" eaLnBrk="1" fontAlgn="auto" hangingPunct="1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kern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hampered by weather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9AE5-B9C2-47A1-B89B-F6094BED7E4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Untitle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895600"/>
            <a:ext cx="280775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Best Practices</a:t>
            </a:r>
            <a:endParaRPr lang="en-US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rtl="0" eaLnBrk="1" latinLnBrk="0" hangingPunct="1"/>
            <a:r>
              <a:rPr lang="en-US" sz="3200" kern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Environmental Awareness </a:t>
            </a:r>
            <a:endParaRPr lang="en-US" sz="3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rtl="0" eaLnBrk="1" latinLnBrk="0" hangingPunct="1"/>
            <a:r>
              <a:rPr lang="en-US" sz="2400" kern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Checks should be made each morning for potential</a:t>
            </a:r>
            <a:r>
              <a:rPr lang="en-US" sz="2400" kern="12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hazards that may have formed due to freezing overnight temperatures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rtl="0" eaLnBrk="1" latinLnBrk="0" hangingPunct="1"/>
            <a:r>
              <a:rPr lang="en-US" sz="2400" kern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Strictly enforce pre-task planning and its documentation</a:t>
            </a:r>
          </a:p>
          <a:p>
            <a:pPr lvl="1" rtl="0" eaLnBrk="1" latinLnBrk="0" hangingPunct="1"/>
            <a:endParaRPr lang="en-US" sz="2400" kern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lvl="0" rtl="0" eaLnBrk="1" latinLnBrk="0" hangingPunct="1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Training</a:t>
            </a:r>
          </a:p>
          <a:p>
            <a:pPr lvl="1" rtl="0" eaLnBrk="1" latinLnBrk="0" hangingPunct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Train workers in avoiding consequences</a:t>
            </a:r>
            <a:r>
              <a:rPr lang="en-US" sz="24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of cold weather exposure</a:t>
            </a:r>
          </a:p>
          <a:p>
            <a:pPr lvl="1" rtl="0" eaLnBrk="1" latinLnBrk="0" hangingPunct="1"/>
            <a:r>
              <a:rPr lang="en-US" sz="24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Train workers in recognizing symptoms of hypothermia, frostbite,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cold stress, and other cold-related illnesses.</a:t>
            </a:r>
            <a:r>
              <a:rPr lang="en-US" sz="24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9AE5-B9C2-47A1-B89B-F6094BED7E4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Best Practices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the</a:t>
            </a:r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</a:rPr>
              <a:t> buddy system so workers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are</a:t>
            </a:r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</a:rPr>
              <a:t> never working alone in isolated areas</a:t>
            </a:r>
          </a:p>
          <a:p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</a:rPr>
              <a:t>Food and Drink</a:t>
            </a:r>
          </a:p>
          <a:p>
            <a:pPr lvl="1"/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</a:rPr>
              <a:t>Be sure employees are staying </a:t>
            </a:r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</a:rPr>
              <a:t>well-hydrated</a:t>
            </a: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</a:rPr>
              <a:t>Avoid caffeine, alcohol, and other drugs</a:t>
            </a:r>
          </a:p>
          <a:p>
            <a:pPr lvl="1"/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</a:rPr>
              <a:t>Consume high-calorie foods and sports drinks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9AE5-B9C2-47A1-B89B-F6094BED7E4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algn="ctr"/>
            <a:endParaRPr lang="en-US" b="1" dirty="0" smtClean="0"/>
          </a:p>
          <a:p>
            <a:pPr algn="ctr">
              <a:buNone/>
            </a:pPr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Think </a:t>
            </a:r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Safety</a:t>
            </a:r>
          </a:p>
          <a:p>
            <a:pPr algn="ctr">
              <a:buNone/>
            </a:pPr>
            <a:endParaRPr lang="en-US" sz="5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Work Safely</a:t>
            </a:r>
            <a:endParaRPr 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9AE5-B9C2-47A1-B89B-F6094BED7E4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Cold Weather: Definition</a:t>
            </a:r>
            <a:b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Varies by region of the country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“Cold” temperatures &lt; 40</a:t>
            </a:r>
            <a:r>
              <a:rPr lang="en-US" sz="2800" baseline="30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F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“Cool” temperatures (40 - 60</a:t>
            </a:r>
            <a:r>
              <a:rPr lang="en-US" sz="2800" baseline="30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F)</a:t>
            </a:r>
          </a:p>
          <a:p>
            <a:pPr>
              <a:buNone/>
            </a:pPr>
            <a:endParaRPr lang="en-US" sz="8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	Temperature information inferred  from www.cdc.gov</a:t>
            </a:r>
          </a:p>
          <a:p>
            <a:pPr>
              <a:buNone/>
            </a:pPr>
            <a:endParaRPr lang="en-US" sz="8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C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429000"/>
            <a:ext cx="4114800" cy="308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6477000"/>
            <a:ext cx="3276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Taken from </a:t>
            </a:r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www.go-explore-trans.org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9AE5-B9C2-47A1-B89B-F6094BED7E4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Common Cold Weather Elements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Rain, freezing rain, snow, sleet, ice, and frost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Damp or wet clothing makes the body feel colder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Wind 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“wind chill” causes the air to feel colder than it really is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C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581400"/>
            <a:ext cx="4471416" cy="2851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400800"/>
            <a:ext cx="3429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Taken from www.cbc.ca</a:t>
            </a:r>
            <a:endParaRPr lang="en-U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9AE5-B9C2-47A1-B89B-F6094BED7E4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Wind Chill Effect</a:t>
            </a:r>
            <a:endParaRPr lang="en-US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9AE5-B9C2-47A1-B89B-F6094BED7E4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1447800"/>
            <a:ext cx="5105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For Example: </a:t>
            </a:r>
          </a:p>
          <a:p>
            <a:endParaRPr lang="en-US" sz="25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A temperature of 30 degrees Fahrenheit with a 40 mile per hour wind would feel like 13 degrees Fahrenheit.  </a:t>
            </a:r>
            <a:endParaRPr lang="en-US" sz="25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1143000"/>
          <a:ext cx="28194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50"/>
                <a:gridCol w="234950"/>
                <a:gridCol w="469900"/>
                <a:gridCol w="469900"/>
                <a:gridCol w="469900"/>
                <a:gridCol w="469900"/>
                <a:gridCol w="469900"/>
              </a:tblGrid>
              <a:tr h="626734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mph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temp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00832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300832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300832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300832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300832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</a:tr>
              <a:tr h="300832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</a:tr>
              <a:tr h="300832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</a:tr>
              <a:tr h="300832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</a:tr>
              <a:tr h="300832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00832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</a:tr>
              <a:tr h="300832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</a:tr>
              <a:tr h="300832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1828800" y="3429000"/>
            <a:ext cx="5334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3429000"/>
            <a:ext cx="1905000" cy="381000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05000" y="1905000"/>
            <a:ext cx="457200" cy="1905000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Hazards</a:t>
            </a:r>
            <a:endParaRPr lang="en-US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Loss of Grip Strength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 study by Horvath and Freedman found that “grip strength decreased by one-fourth even though the cold exposure was of relatively short duration”.  </a:t>
            </a:r>
          </a:p>
          <a:p>
            <a:pPr lvl="1"/>
            <a:endParaRPr lang="en-US" sz="16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Could lead to dropping of equipment such has hammers or torches</a:t>
            </a:r>
          </a:p>
          <a:p>
            <a:pPr lvl="1">
              <a:buNone/>
            </a:pPr>
            <a:endParaRPr lang="en-US" sz="8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	Horvath, S.M., and Freedman, A.  The Influence of Cold upon the Efficiency of Man.  </a:t>
            </a:r>
            <a:r>
              <a:rPr lang="en-US" sz="800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Journal of Aviation Medicine, </a:t>
            </a:r>
            <a:r>
              <a:rPr lang="en-US" sz="8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18, </a:t>
            </a: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158-164, 1947.</a:t>
            </a:r>
          </a:p>
          <a:p>
            <a:pPr lvl="1"/>
            <a:endParaRPr lang="en-US" sz="16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16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9AE5-B9C2-47A1-B89B-F6094BED7E4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PP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4495800"/>
            <a:ext cx="2862705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6477000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Taken from journalistopia.com</a:t>
            </a:r>
            <a:endParaRPr lang="en-U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Hazards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AutoNum type="arabicPeriod" startAt="2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Hypothermia</a:t>
            </a:r>
          </a:p>
          <a:p>
            <a:pPr marL="914400" lvl="1" indent="-514350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Lowered</a:t>
            </a:r>
            <a:r>
              <a:rPr lang="en-US" sz="20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core body temperature</a:t>
            </a:r>
          </a:p>
          <a:p>
            <a:pPr marL="914400" lvl="1" indent="-514350"/>
            <a:r>
              <a:rPr lang="en-US" sz="20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Drop in blood pressure</a:t>
            </a:r>
          </a:p>
          <a:p>
            <a:pPr marL="914400" lvl="1" indent="-514350"/>
            <a:r>
              <a:rPr lang="en-US" sz="20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Mental confusion </a:t>
            </a:r>
          </a:p>
          <a:p>
            <a:pPr marL="914400" lvl="1" indent="-514350"/>
            <a:r>
              <a:rPr lang="en-US" sz="20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Death (if left untreated)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9AE5-B9C2-47A1-B89B-F6094BED7E47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10200" y="1447800"/>
          <a:ext cx="3200400" cy="5120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00200"/>
                <a:gridCol w="1600200"/>
              </a:tblGrid>
              <a:tr h="561033">
                <a:tc>
                  <a:txBody>
                    <a:bodyPr/>
                    <a:lstStyle/>
                    <a:p>
                      <a:r>
                        <a:rPr lang="en-US" dirty="0" smtClean="0"/>
                        <a:t>Core Temp (°F)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Body’s Response</a:t>
                      </a:r>
                      <a:endParaRPr lang="en-US" dirty="0"/>
                    </a:p>
                  </a:txBody>
                  <a:tcPr/>
                </a:tc>
              </a:tr>
              <a:tr h="561033">
                <a:tc>
                  <a:txBody>
                    <a:bodyPr/>
                    <a:lstStyle/>
                    <a:p>
                      <a:r>
                        <a:rPr lang="en-US" dirty="0" smtClean="0"/>
                        <a:t>99.6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 body temperature</a:t>
                      </a:r>
                      <a:endParaRPr lang="en-US" dirty="0"/>
                    </a:p>
                  </a:txBody>
                  <a:tcPr/>
                </a:tc>
              </a:tr>
              <a:tr h="561033">
                <a:tc>
                  <a:txBody>
                    <a:bodyPr/>
                    <a:lstStyle/>
                    <a:p>
                      <a:r>
                        <a:rPr lang="en-US" dirty="0" smtClean="0"/>
                        <a:t>96.8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Metabolic</a:t>
                      </a:r>
                      <a:r>
                        <a:rPr lang="en-US" baseline="0" dirty="0" smtClean="0"/>
                        <a:t> rate increases</a:t>
                      </a:r>
                      <a:endParaRPr lang="en-US" dirty="0"/>
                    </a:p>
                  </a:txBody>
                  <a:tcPr/>
                </a:tc>
              </a:tr>
              <a:tr h="561033"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Pronounced shivering</a:t>
                      </a:r>
                      <a:endParaRPr lang="en-US" dirty="0"/>
                    </a:p>
                  </a:txBody>
                  <a:tcPr/>
                </a:tc>
              </a:tr>
              <a:tr h="561033">
                <a:tc>
                  <a:txBody>
                    <a:bodyPr/>
                    <a:lstStyle/>
                    <a:p>
                      <a:r>
                        <a:rPr lang="en-US" dirty="0" smtClean="0"/>
                        <a:t>91.4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Severe</a:t>
                      </a:r>
                      <a:r>
                        <a:rPr lang="en-US" baseline="0" dirty="0" smtClean="0"/>
                        <a:t> hypothermia</a:t>
                      </a:r>
                      <a:endParaRPr lang="en-US" dirty="0"/>
                    </a:p>
                  </a:txBody>
                  <a:tcPr/>
                </a:tc>
              </a:tr>
              <a:tr h="561033">
                <a:tc>
                  <a:txBody>
                    <a:bodyPr/>
                    <a:lstStyle/>
                    <a:p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Consciousness</a:t>
                      </a:r>
                      <a:r>
                        <a:rPr lang="en-US" baseline="0" dirty="0" smtClean="0"/>
                        <a:t> loss begins</a:t>
                      </a:r>
                      <a:endParaRPr lang="en-US" dirty="0"/>
                    </a:p>
                  </a:txBody>
                  <a:tcPr/>
                </a:tc>
              </a:tr>
              <a:tr h="561033">
                <a:tc>
                  <a:txBody>
                    <a:bodyPr/>
                    <a:lstStyle/>
                    <a:p>
                      <a:r>
                        <a:rPr lang="en-US" dirty="0" smtClean="0"/>
                        <a:t>75.2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Pulmonary edema</a:t>
                      </a:r>
                      <a:endParaRPr lang="en-US" dirty="0"/>
                    </a:p>
                  </a:txBody>
                  <a:tcPr/>
                </a:tc>
              </a:tr>
              <a:tr h="124460"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Cardiac</a:t>
                      </a:r>
                      <a:r>
                        <a:rPr lang="en-US" baseline="0" dirty="0" smtClean="0"/>
                        <a:t> Standstill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lvl="0" indent="-514350"/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Hazards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AutoNum type="arabicPeriod" startAt="3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Frost</a:t>
            </a:r>
          </a:p>
          <a:p>
            <a:pPr marL="914400" lvl="1" indent="-514350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Frost on roofs, scaffolding, ladders, etc, may present a danger of slipping and falling </a:t>
            </a:r>
          </a:p>
          <a:p>
            <a:pPr marL="914400" lvl="1" indent="-514350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Leading cause of deaths in the construction industry due to cold weather</a:t>
            </a:r>
            <a:endParaRPr lang="en-US" sz="3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AutoNum type="arabicPeriod" startAt="3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Frostbite</a:t>
            </a:r>
            <a:r>
              <a:rPr lang="en-US" sz="32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lvl="1" indent="-514350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Occurs when the body constricts blood flow to extremities in order to preserve core body temperature</a:t>
            </a:r>
          </a:p>
          <a:p>
            <a:pPr marL="914400" lvl="1" indent="-514350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Prolonged exposure will lead to permanent cell damage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9AE5-B9C2-47A1-B89B-F6094BED7E4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lvl="0" indent="-514350"/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Hazards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AutoNum type="arabicPeriod" startAt="5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Unpredictable</a:t>
            </a:r>
            <a:r>
              <a:rPr lang="en-US" sz="32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Conditions</a:t>
            </a:r>
          </a:p>
          <a:p>
            <a:pPr marL="914400" lvl="1" indent="-514350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Cold weather changes many of the conditions on the construction site such as soil</a:t>
            </a:r>
          </a:p>
          <a:p>
            <a:pPr marL="1314450" lvl="2" indent="-514350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Equipment may become frozen to the ground</a:t>
            </a:r>
          </a:p>
          <a:p>
            <a:pPr marL="1314450" lvl="2" indent="-514350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Trench conditions may become unpredictable</a:t>
            </a:r>
          </a:p>
          <a:p>
            <a:pPr marL="1314450" lvl="2" indent="-514350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Excavated soil can freeze, becoming dangerous if loose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9AE5-B9C2-47A1-B89B-F6094BED7E4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PP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4191000"/>
            <a:ext cx="3175000" cy="2114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6324600"/>
            <a:ext cx="3124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Taken from flickr.com/photos/ alohadave/2194113460/</a:t>
            </a:r>
          </a:p>
          <a:p>
            <a:endParaRPr lang="en-U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Fatalities</a:t>
            </a:r>
            <a:endParaRPr lang="en-US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28 </a:t>
            </a:r>
            <a:r>
              <a:rPr lang="en-US" sz="32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deaths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attributed to cold weather conditions were </a:t>
            </a:r>
            <a:r>
              <a:rPr lang="en-US" sz="32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investigated </a:t>
            </a:r>
            <a:r>
              <a:rPr lang="en-US" sz="32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by OSHA </a:t>
            </a:r>
            <a:r>
              <a:rPr lang="en-US" sz="32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32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1990 </a:t>
            </a:r>
            <a:r>
              <a:rPr lang="en-US" sz="32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thru 2009</a:t>
            </a:r>
            <a:endParaRPr lang="en-US" sz="3200" baseline="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Most</a:t>
            </a:r>
            <a:r>
              <a:rPr lang="en-US" sz="24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death cases are attributed to </a:t>
            </a:r>
            <a:r>
              <a:rPr lang="en-US" sz="24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slips </a:t>
            </a:r>
            <a:r>
              <a:rPr lang="en-US" sz="24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and falls due to frost, ice, and snow</a:t>
            </a:r>
          </a:p>
          <a:p>
            <a:pPr lvl="1"/>
            <a:r>
              <a:rPr lang="en-US" sz="24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Frozen soil conditions are also </a:t>
            </a:r>
            <a:r>
              <a:rPr lang="en-US" sz="24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causal factors</a:t>
            </a:r>
            <a:endParaRPr lang="en-US" sz="2400" baseline="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sz="800" baseline="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sz="8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sz="800" baseline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	Source: Extracted from OSHA Accident Investigation Data 1990-2009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9AE5-B9C2-47A1-B89B-F6094BED7E4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5681</TotalTime>
  <Words>632</Words>
  <Application>Microsoft Office PowerPoint</Application>
  <PresentationFormat>On-screen Show (4:3)</PresentationFormat>
  <Paragraphs>224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COLD WEATHER</vt:lpstr>
      <vt:lpstr>Cold Weather: Definition </vt:lpstr>
      <vt:lpstr>Common Cold Weather Elements</vt:lpstr>
      <vt:lpstr>Wind Chill Effect</vt:lpstr>
      <vt:lpstr>Hazards</vt:lpstr>
      <vt:lpstr>Hazards</vt:lpstr>
      <vt:lpstr>Hazards</vt:lpstr>
      <vt:lpstr>Hazards</vt:lpstr>
      <vt:lpstr>Fatalities</vt:lpstr>
      <vt:lpstr>Fatality Example</vt:lpstr>
      <vt:lpstr>OSHA Regulations</vt:lpstr>
      <vt:lpstr>Best Practices</vt:lpstr>
      <vt:lpstr>Best Practices</vt:lpstr>
      <vt:lpstr>Best Practices</vt:lpstr>
      <vt:lpstr>Best Practices</vt:lpstr>
      <vt:lpstr>PowerPoint Presentation</vt:lpstr>
    </vt:vector>
  </TitlesOfParts>
  <Company>bcn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WEATHER</dc:title>
  <dc:creator>bcn</dc:creator>
  <cp:lastModifiedBy>Jimmie</cp:lastModifiedBy>
  <cp:revision>64</cp:revision>
  <cp:lastPrinted>2011-03-28T05:47:29Z</cp:lastPrinted>
  <dcterms:created xsi:type="dcterms:W3CDTF">2011-03-28T02:04:46Z</dcterms:created>
  <dcterms:modified xsi:type="dcterms:W3CDTF">2013-03-26T03:28:23Z</dcterms:modified>
</cp:coreProperties>
</file>