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6" r:id="rId1"/>
  </p:sldMasterIdLst>
  <p:notesMasterIdLst>
    <p:notesMasterId r:id="rId16"/>
  </p:notesMasterIdLst>
  <p:sldIdLst>
    <p:sldId id="256" r:id="rId2"/>
    <p:sldId id="270" r:id="rId3"/>
    <p:sldId id="258" r:id="rId4"/>
    <p:sldId id="257" r:id="rId5"/>
    <p:sldId id="262" r:id="rId6"/>
    <p:sldId id="271" r:id="rId7"/>
    <p:sldId id="263" r:id="rId8"/>
    <p:sldId id="268" r:id="rId9"/>
    <p:sldId id="269" r:id="rId10"/>
    <p:sldId id="261" r:id="rId11"/>
    <p:sldId id="264" r:id="rId12"/>
    <p:sldId id="260" r:id="rId13"/>
    <p:sldId id="259" r:id="rId14"/>
    <p:sldId id="267" r:id="rId15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9" autoAdjust="0"/>
    <p:restoredTop sz="94838" autoAdjust="0"/>
  </p:normalViewPr>
  <p:slideViewPr>
    <p:cSldViewPr>
      <p:cViewPr>
        <p:scale>
          <a:sx n="100" d="100"/>
          <a:sy n="100" d="100"/>
        </p:scale>
        <p:origin x="-900" y="-24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79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520245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321D-8481-4CCA-85E0-3E2F7E7D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561F0-B347-43BC-909B-8156A016E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8B10A-D8F5-4333-B11D-583289FD1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2BE47-F8E2-4E05-98C8-DD69496AC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DFB47-3B02-44F3-BAC0-75DDD79E5E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7D2AD-B14C-460F-BBAD-B2B072F9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D105A-67A0-45B7-ACBA-C4CFA5D1B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2AC07-3504-4606-8B7B-84AB662E1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32132-5657-4C46-87D5-25D71DD66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230E6-75B7-4F00-AF9E-7996DFE15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377CA-5393-423D-AD84-B7975EBBB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F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43EB3E2-09A7-4BCB-8529-4618F038B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685800" y="685800"/>
            <a:ext cx="77724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5400" b="1">
                <a:solidFill>
                  <a:srgbClr val="FFFF00"/>
                </a:solidFill>
                <a:cs typeface="Arial" charset="0"/>
              </a:rPr>
              <a:t>Claw Hammers</a:t>
            </a: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9038" y="2209800"/>
            <a:ext cx="4170362" cy="4017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32132-5657-4C46-87D5-25D71DD6675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457200" y="457200"/>
            <a:ext cx="8229600" cy="960438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4400" b="1" dirty="0" smtClean="0">
                <a:solidFill>
                  <a:srgbClr val="FFFF00"/>
                </a:solidFill>
                <a:latin typeface="+mj-lt"/>
              </a:rPr>
              <a:t>OSHA Requirements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457200" y="2438400"/>
            <a:ext cx="8229600" cy="39925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3200" dirty="0" smtClean="0">
                <a:latin typeface="+mn-lt"/>
              </a:rPr>
              <a:t>The OSHA regulations (29 CFR 1926) do not specifically mention claw hammers</a:t>
            </a:r>
            <a:r>
              <a:rPr lang="pl-PL" sz="3200" dirty="0" smtClean="0">
                <a:latin typeface="+mn-lt"/>
              </a:rPr>
              <a:t>.</a:t>
            </a:r>
            <a:r>
              <a:rPr lang="en-US" sz="3200" dirty="0" smtClean="0">
                <a:latin typeface="+mn-lt"/>
              </a:rPr>
              <a:t/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/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/>
            </a:r>
            <a:br>
              <a:rPr lang="en-US" sz="3200" dirty="0" smtClean="0">
                <a:latin typeface="+mn-lt"/>
              </a:rPr>
            </a:br>
            <a:endParaRPr lang="en-US" sz="2400" dirty="0" smtClean="0">
              <a:latin typeface="+mn-lt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7581900" y="6642100"/>
            <a:ext cx="3124200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>
                <a:cs typeface="Arial" charset="0"/>
              </a:rPr>
              <a:t>Source: OSHA 29 CFR 1926</a:t>
            </a: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6500" y="398145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59100" y="398145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1700" y="3981450"/>
            <a:ext cx="14605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2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2200" y="398145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32132-5657-4C46-87D5-25D71DD6675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4400" b="1" dirty="0" smtClean="0">
                <a:solidFill>
                  <a:srgbClr val="FFFF00"/>
                </a:solidFill>
                <a:latin typeface="+mj-lt"/>
              </a:rPr>
              <a:t>Repetitive Motion Injuries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5105400" y="6689725"/>
            <a:ext cx="4191000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>
                <a:cs typeface="Arial" charset="0"/>
              </a:rPr>
              <a:t>Source: http://www.emedicinehealth.com/repetitive_motion_injuries/article_em.htm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800">
              <a:cs typeface="Arial" charset="0"/>
            </a:endParaRP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2600" dirty="0" smtClean="0">
                <a:latin typeface="+mn-lt"/>
              </a:rPr>
              <a:t>Among the most common injuries in the US.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2600" dirty="0" smtClean="0">
                <a:latin typeface="+mn-lt"/>
              </a:rPr>
              <a:t>are tendonitis and bursitis.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2600" dirty="0" smtClean="0">
                <a:latin typeface="+mn-lt"/>
              </a:rPr>
              <a:t>Symptoms</a:t>
            </a:r>
            <a:r>
              <a:rPr lang="pl-PL" sz="2600" dirty="0" smtClean="0">
                <a:latin typeface="+mn-lt"/>
              </a:rPr>
              <a:t> include:</a:t>
            </a:r>
            <a:r>
              <a:rPr lang="en-US" sz="2600" dirty="0" smtClean="0">
                <a:latin typeface="+mn-lt"/>
              </a:rPr>
              <a:t>  </a:t>
            </a:r>
            <a:r>
              <a:rPr lang="pl-PL" sz="2600" dirty="0" smtClean="0">
                <a:latin typeface="+mn-lt"/>
              </a:rPr>
              <a:t>p</a:t>
            </a:r>
            <a:r>
              <a:rPr lang="en-US" sz="2600" dirty="0" err="1" smtClean="0">
                <a:latin typeface="+mn-lt"/>
              </a:rPr>
              <a:t>ain</a:t>
            </a:r>
            <a:r>
              <a:rPr lang="en-US" sz="2600" dirty="0" smtClean="0">
                <a:latin typeface="+mn-lt"/>
              </a:rPr>
              <a:t>, swelling, decreased movement ability.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2600" dirty="0" smtClean="0">
                <a:latin typeface="+mn-lt"/>
              </a:rPr>
              <a:t>These conditions usually require long term treatment.</a:t>
            </a:r>
            <a:endParaRPr lang="pl-PL" sz="2600" dirty="0" smtClean="0">
              <a:latin typeface="+mn-lt"/>
            </a:endParaRP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2600" dirty="0" smtClean="0">
                <a:latin typeface="+mn-lt"/>
              </a:rPr>
              <a:t>Prevention: Take frequent breaks</a:t>
            </a:r>
            <a:br>
              <a:rPr lang="en-US" sz="2600" dirty="0" smtClean="0">
                <a:latin typeface="+mn-lt"/>
              </a:rPr>
            </a:br>
            <a:r>
              <a:rPr lang="en-US" sz="2600" dirty="0" smtClean="0">
                <a:latin typeface="+mn-lt"/>
              </a:rPr>
              <a:t>from work to allow the tissues </a:t>
            </a:r>
            <a:br>
              <a:rPr lang="en-US" sz="2600" dirty="0" smtClean="0">
                <a:latin typeface="+mn-lt"/>
              </a:rPr>
            </a:br>
            <a:r>
              <a:rPr lang="en-US" sz="2600" dirty="0" smtClean="0">
                <a:latin typeface="+mn-lt"/>
              </a:rPr>
              <a:t>of the arm to relax.</a:t>
            </a:r>
          </a:p>
        </p:txBody>
      </p:sp>
      <p:pic>
        <p:nvPicPr>
          <p:cNvPr id="12293" name="Picture 8" descr="get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4114800"/>
            <a:ext cx="30257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32132-5657-4C46-87D5-25D71DD6675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84582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pl-PL" sz="4000" b="1" dirty="0" smtClean="0">
                <a:solidFill>
                  <a:srgbClr val="FFFF00"/>
                </a:solidFill>
                <a:latin typeface="+mj-lt"/>
              </a:rPr>
              <a:t>PPE and 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</a:rPr>
              <a:t>Manufacturer’s Warnings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457200" y="1417638"/>
            <a:ext cx="8229600" cy="452596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3000" dirty="0" smtClean="0">
                <a:latin typeface="+mn-lt"/>
              </a:rPr>
              <a:t>Safety glasses are to be worn by the user and bystanders.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3000" dirty="0" smtClean="0">
                <a:latin typeface="+mn-lt"/>
              </a:rPr>
              <a:t>Never strike a hammer against any hardened metal objects or tools.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3000" dirty="0" smtClean="0">
                <a:latin typeface="+mn-lt"/>
              </a:rPr>
              <a:t>Use the hammer for its intended purpose; use the right hammer for the job.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3000" dirty="0" smtClean="0">
                <a:latin typeface="+mn-lt"/>
              </a:rPr>
              <a:t>Discard hammers with cracks, </a:t>
            </a:r>
            <a:endParaRPr lang="pl-PL" sz="3000" dirty="0" smtClean="0">
              <a:latin typeface="+mn-lt"/>
            </a:endParaRPr>
          </a:p>
          <a:p>
            <a:pPr marL="0" indent="0" eaLnBrk="1" hangingPunct="1">
              <a:spcBef>
                <a:spcPts val="800"/>
              </a:spcBef>
              <a:buClr>
                <a:srgbClr val="000000"/>
              </a:buClr>
              <a:buSzPct val="100000"/>
              <a:defRPr/>
            </a:pPr>
            <a:r>
              <a:rPr lang="pl-PL" sz="3000" dirty="0">
                <a:latin typeface="+mn-lt"/>
              </a:rPr>
              <a:t> </a:t>
            </a:r>
            <a:r>
              <a:rPr lang="pl-PL" sz="3000" dirty="0" smtClean="0">
                <a:latin typeface="+mn-lt"/>
              </a:rPr>
              <a:t>  </a:t>
            </a:r>
            <a:r>
              <a:rPr lang="en-US" sz="3000" dirty="0" smtClean="0">
                <a:latin typeface="+mn-lt"/>
              </a:rPr>
              <a:t>chips, or “mushroomed” heads.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6400800" y="6642100"/>
            <a:ext cx="3124200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>
                <a:cs typeface="Arial" charset="0"/>
              </a:rPr>
              <a:t>Source: http://www.estwing.com/safety_alerts.php</a:t>
            </a: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3275" y="5553075"/>
            <a:ext cx="10001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24100" y="5553075"/>
            <a:ext cx="10191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71575" y="5553075"/>
            <a:ext cx="11525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8" descr="Safety-glasses-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54775" y="4054475"/>
            <a:ext cx="2470150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32132-5657-4C46-87D5-25D71DD6675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4400" b="1" dirty="0" smtClean="0">
                <a:solidFill>
                  <a:srgbClr val="FFFF00"/>
                </a:solidFill>
                <a:latin typeface="+mj-lt"/>
              </a:rPr>
              <a:t>Safe Use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5675" y="4724400"/>
            <a:ext cx="2117725" cy="1825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8229600" cy="45259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3200" dirty="0" smtClean="0">
                <a:latin typeface="+mn-lt"/>
              </a:rPr>
              <a:t>Hold handle in the natural</a:t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position; do not choke up.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endParaRPr lang="en-US" sz="3200" dirty="0" smtClean="0">
              <a:latin typeface="+mn-lt"/>
            </a:endParaRP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3200" dirty="0" smtClean="0">
                <a:latin typeface="+mn-lt"/>
              </a:rPr>
              <a:t>Hit the nail directly, not from an </a:t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angle or with glancing blows.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endParaRPr lang="en-US" sz="3200" dirty="0" smtClean="0">
              <a:latin typeface="+mn-lt"/>
            </a:endParaRP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3200" dirty="0" smtClean="0">
                <a:latin typeface="+mn-lt"/>
              </a:rPr>
              <a:t>If nail removal is difficult, </a:t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use a block for leverage.</a:t>
            </a:r>
          </a:p>
        </p:txBody>
      </p:sp>
      <p:pic>
        <p:nvPicPr>
          <p:cNvPr id="14341" name="Picture 6" descr="hitnai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3200400"/>
            <a:ext cx="1139825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8" descr="hammer_n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1590675"/>
            <a:ext cx="20447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32132-5657-4C46-87D5-25D71DD6675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43434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FF00"/>
                </a:solidFill>
              </a:rPr>
              <a:t>Think Safety</a:t>
            </a:r>
            <a:br>
              <a:rPr lang="en-US" sz="5400" b="1" smtClean="0">
                <a:solidFill>
                  <a:srgbClr val="FFFF00"/>
                </a:solidFill>
              </a:rPr>
            </a:br>
            <a:r>
              <a:rPr lang="en-US" sz="5400" b="1" smtClean="0">
                <a:solidFill>
                  <a:srgbClr val="FFFF00"/>
                </a:solidFill>
              </a:rPr>
              <a:t/>
            </a:r>
            <a:br>
              <a:rPr lang="en-US" sz="5400" b="1" smtClean="0">
                <a:solidFill>
                  <a:srgbClr val="FFFF00"/>
                </a:solidFill>
              </a:rPr>
            </a:br>
            <a:r>
              <a:rPr lang="en-US" sz="5400" b="1" smtClean="0">
                <a:solidFill>
                  <a:srgbClr val="FFFF00"/>
                </a:solidFill>
              </a:rPr>
              <a:t>Work Safely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02321D-8481-4CCA-85E0-3E2F7E7D98A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What is a claw hammer?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66800" y="2362200"/>
            <a:ext cx="6705600" cy="2286000"/>
          </a:xfrm>
        </p:spPr>
        <p:txBody>
          <a:bodyPr/>
          <a:lstStyle/>
          <a:p>
            <a:pPr algn="l"/>
            <a:r>
              <a:rPr lang="en-US" smtClean="0"/>
              <a:t>Claw hammers are designed to drive nails of various types and sizes. They are also equipped with a “claw” by which to remove </a:t>
            </a:r>
            <a:r>
              <a:rPr lang="pl-PL" smtClean="0"/>
              <a:t>nails</a:t>
            </a:r>
          </a:p>
        </p:txBody>
      </p:sp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4495800"/>
            <a:ext cx="2809875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1143000" y="4419600"/>
            <a:ext cx="3276600" cy="2062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3200" dirty="0">
                <a:latin typeface="+mn-lt"/>
              </a:rPr>
              <a:t>In construction claw hammers are mainly used by carpenters.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02321D-8481-4CCA-85E0-3E2F7E7D98A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4400" b="1" dirty="0" smtClean="0">
                <a:solidFill>
                  <a:srgbClr val="FFFF00"/>
                </a:solidFill>
                <a:latin typeface="+mj-lt"/>
              </a:rPr>
              <a:t>History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139700" y="1658938"/>
            <a:ext cx="8894763" cy="3294062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45000" rIns="90000" bIns="45000"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3200" dirty="0" smtClean="0">
                <a:latin typeface="+mn-lt"/>
              </a:rPr>
              <a:t>Hammers date back to </a:t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the stone age, having </a:t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otherwise obscure origins. 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3200" dirty="0" smtClean="0">
                <a:latin typeface="+mn-lt"/>
              </a:rPr>
              <a:t>Early hammers </a:t>
            </a:r>
            <a:r>
              <a:rPr lang="pl-PL" sz="3200" dirty="0" smtClean="0">
                <a:latin typeface="+mn-lt"/>
              </a:rPr>
              <a:t>were</a:t>
            </a:r>
            <a:r>
              <a:rPr lang="en-US" sz="3200" dirty="0" smtClean="0">
                <a:latin typeface="+mn-lt"/>
              </a:rPr>
              <a:t> </a:t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stone with wooden handles.</a:t>
            </a:r>
            <a:endParaRPr lang="pl-PL" sz="3200" dirty="0" smtClean="0">
              <a:latin typeface="+mn-lt"/>
            </a:endParaRP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sz="3200" dirty="0" smtClean="0">
                <a:latin typeface="+mn-lt"/>
              </a:rPr>
              <a:t>Originally utilized for hunting, craftwork, and everyday use.</a:t>
            </a:r>
          </a:p>
        </p:txBody>
      </p:sp>
      <p:pic>
        <p:nvPicPr>
          <p:cNvPr id="4100" name="Picture 5" descr="stone-ax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18200" y="1417638"/>
            <a:ext cx="25495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4808538"/>
            <a:ext cx="2481263" cy="19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32132-5657-4C46-87D5-25D71DD6675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725863"/>
            <a:ext cx="3792538" cy="2840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4400" b="1" dirty="0" smtClean="0">
                <a:solidFill>
                  <a:srgbClr val="FFFF00"/>
                </a:solidFill>
                <a:latin typeface="+mj-lt"/>
              </a:rPr>
              <a:t>General Information</a:t>
            </a:r>
          </a:p>
        </p:txBody>
      </p:sp>
      <p:sp>
        <p:nvSpPr>
          <p:cNvPr id="4100" name="Text Box 2"/>
          <p:cNvSpPr txBox="1">
            <a:spLocks noChangeArrowheads="1"/>
          </p:cNvSpPr>
          <p:nvPr/>
        </p:nvSpPr>
        <p:spPr bwMode="auto">
          <a:xfrm>
            <a:off x="457200" y="1417638"/>
            <a:ext cx="8229600" cy="231616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3200" dirty="0" smtClean="0">
                <a:latin typeface="+mn-lt"/>
              </a:rPr>
              <a:t>Claw hammers range from 12 to 30 </a:t>
            </a:r>
            <a:r>
              <a:rPr lang="en-US" sz="3200" dirty="0" err="1" smtClean="0">
                <a:latin typeface="+mn-lt"/>
              </a:rPr>
              <a:t>oz</a:t>
            </a:r>
            <a:r>
              <a:rPr lang="en-US" sz="3200" dirty="0" smtClean="0">
                <a:latin typeface="+mn-lt"/>
              </a:rPr>
              <a:t>, </a:t>
            </a:r>
            <a:r>
              <a:rPr lang="pl-PL" sz="3200" dirty="0" smtClean="0">
                <a:latin typeface="+mn-lt"/>
              </a:rPr>
              <a:t> </a:t>
            </a:r>
            <a:r>
              <a:rPr lang="en-US" sz="3200" dirty="0" smtClean="0">
                <a:latin typeface="+mn-lt"/>
              </a:rPr>
              <a:t>11-16” in length.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3200" dirty="0" smtClean="0">
                <a:latin typeface="+mn-lt"/>
              </a:rPr>
              <a:t>Face can be milled (framing hammer), </a:t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or smooth (finish hammer).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endParaRPr lang="en-US" sz="3200" dirty="0" smtClean="0">
              <a:latin typeface="+mn-lt"/>
            </a:endParaRPr>
          </a:p>
        </p:txBody>
      </p:sp>
      <p:pic>
        <p:nvPicPr>
          <p:cNvPr id="512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3749675"/>
            <a:ext cx="256063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Text Box 8"/>
          <p:cNvSpPr txBox="1">
            <a:spLocks noChangeArrowheads="1"/>
          </p:cNvSpPr>
          <p:nvPr/>
        </p:nvSpPr>
        <p:spPr bwMode="auto">
          <a:xfrm rot="-5400000">
            <a:off x="-53975" y="5006975"/>
            <a:ext cx="2763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/>
              <a:t>Common Hammer Sizes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32132-5657-4C46-87D5-25D71DD6675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4400" b="1" dirty="0" smtClean="0">
                <a:solidFill>
                  <a:srgbClr val="FFFF00"/>
                </a:solidFill>
                <a:latin typeface="+mj-lt"/>
              </a:rPr>
              <a:t>Safety Concerns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457200" y="1676400"/>
            <a:ext cx="8229600" cy="45259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1363" indent="-2841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marL="457200" indent="-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600" dirty="0" smtClean="0">
                <a:latin typeface="+mn-lt"/>
              </a:rPr>
              <a:t>The claw hammer is not a direct cause of construction fatalities.</a:t>
            </a:r>
            <a:r>
              <a:rPr lang="pl-PL" sz="2600" dirty="0" smtClean="0">
                <a:latin typeface="+mn-lt"/>
              </a:rPr>
              <a:t> I</a:t>
            </a:r>
            <a:r>
              <a:rPr lang="en-US" sz="2600" dirty="0" err="1" smtClean="0">
                <a:latin typeface="+mn-lt"/>
              </a:rPr>
              <a:t>nstead</a:t>
            </a:r>
            <a:r>
              <a:rPr lang="en-US" sz="2600" dirty="0" smtClean="0">
                <a:latin typeface="+mn-lt"/>
              </a:rPr>
              <a:t>, fatalities and injuries result from misuse of the claw hammer outside of its intended purpose.</a:t>
            </a:r>
          </a:p>
          <a:p>
            <a:pPr marL="457200" indent="-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600" dirty="0" smtClean="0">
                <a:latin typeface="+mn-lt"/>
              </a:rPr>
              <a:t>Striking fingers with a claw hammer is a common type of injury</a:t>
            </a:r>
            <a:r>
              <a:rPr lang="pl-PL" sz="2600" dirty="0" smtClean="0">
                <a:latin typeface="+mn-lt"/>
              </a:rPr>
              <a:t>.</a:t>
            </a:r>
            <a:endParaRPr lang="en-US" sz="2600" dirty="0" smtClean="0">
              <a:latin typeface="+mn-lt"/>
            </a:endParaRPr>
          </a:p>
          <a:p>
            <a:pPr marL="457200" indent="-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600" dirty="0" smtClean="0">
                <a:latin typeface="+mn-lt"/>
              </a:rPr>
              <a:t>Dropped hammers can cause injuries to workers working below</a:t>
            </a:r>
            <a:r>
              <a:rPr lang="pl-PL" sz="2600" dirty="0" smtClean="0">
                <a:latin typeface="+mn-lt"/>
              </a:rPr>
              <a:t>.</a:t>
            </a:r>
          </a:p>
          <a:p>
            <a:pPr marL="457200" indent="-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pl-PL" sz="2600" dirty="0" smtClean="0">
                <a:latin typeface="+mn-lt"/>
              </a:rPr>
              <a:t>Claw hammers may cause serious injuries to workers </a:t>
            </a:r>
            <a:r>
              <a:rPr lang="en-US" sz="2600" dirty="0" smtClean="0">
                <a:latin typeface="+mn-lt"/>
              </a:rPr>
              <a:t>in the </a:t>
            </a:r>
            <a:r>
              <a:rPr lang="pl-PL" sz="2600" dirty="0" smtClean="0">
                <a:latin typeface="+mn-lt"/>
              </a:rPr>
              <a:t>surrounding </a:t>
            </a:r>
            <a:r>
              <a:rPr lang="en-US" sz="2600" dirty="0" smtClean="0">
                <a:latin typeface="+mn-lt"/>
              </a:rPr>
              <a:t>area</a:t>
            </a:r>
            <a:r>
              <a:rPr lang="pl-PL" sz="2600" dirty="0" smtClean="0">
                <a:latin typeface="+mn-lt"/>
              </a:rPr>
              <a:t>, </a:t>
            </a:r>
            <a:r>
              <a:rPr lang="en-US" sz="2600" dirty="0" smtClean="0">
                <a:latin typeface="+mn-lt"/>
              </a:rPr>
              <a:t>as when</a:t>
            </a:r>
            <a:r>
              <a:rPr lang="pl-PL" sz="2600" dirty="0" smtClean="0">
                <a:latin typeface="+mn-lt"/>
              </a:rPr>
              <a:t> they are in the path of the hammer’s swing.</a:t>
            </a:r>
            <a:endParaRPr lang="en-US" sz="2600" dirty="0" smtClean="0">
              <a:latin typeface="+mn-lt"/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5334000" y="6642100"/>
            <a:ext cx="4267200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>
                <a:cs typeface="Arial" charset="0"/>
              </a:rPr>
              <a:t>Source:</a:t>
            </a:r>
            <a:r>
              <a:rPr lang="en-US" sz="800"/>
              <a:t>Extracted from OSHA Accident Investigation Data 1990-2009</a:t>
            </a:r>
            <a:endParaRPr lang="en-US" sz="800"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32132-5657-4C46-87D5-25D71DD6675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pl-PL" b="1" smtClean="0">
                <a:solidFill>
                  <a:srgbClr val="FFFF00"/>
                </a:solidFill>
              </a:rPr>
              <a:t>Related statistics</a:t>
            </a:r>
            <a:endParaRPr lang="en-US" b="1" smtClean="0">
              <a:solidFill>
                <a:srgbClr val="FFFF00"/>
              </a:solidFill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1295400" y="1981200"/>
            <a:ext cx="6400800" cy="3962400"/>
          </a:xfrm>
        </p:spPr>
        <p:txBody>
          <a:bodyPr/>
          <a:lstStyle/>
          <a:p>
            <a:pPr marL="457200" indent="-457200" algn="l">
              <a:buFontTx/>
              <a:buChar char="•"/>
            </a:pPr>
            <a:r>
              <a:rPr lang="pl-PL" dirty="0" smtClean="0"/>
              <a:t>7 accidents in</a:t>
            </a:r>
            <a:r>
              <a:rPr lang="en-US" dirty="0" smtClean="0"/>
              <a:t>v</a:t>
            </a:r>
            <a:r>
              <a:rPr lang="pl-PL" dirty="0" smtClean="0"/>
              <a:t>olving the use of claw hammers </a:t>
            </a:r>
            <a:r>
              <a:rPr lang="en-US" dirty="0" smtClean="0"/>
              <a:t>were investigated by </a:t>
            </a:r>
            <a:r>
              <a:rPr lang="pl-PL" dirty="0" smtClean="0"/>
              <a:t>OSHA </a:t>
            </a:r>
            <a:r>
              <a:rPr lang="en-US" dirty="0" smtClean="0"/>
              <a:t>from </a:t>
            </a:r>
            <a:r>
              <a:rPr lang="pl-PL" dirty="0" smtClean="0"/>
              <a:t>1990</a:t>
            </a:r>
            <a:r>
              <a:rPr lang="en-US" dirty="0" smtClean="0"/>
              <a:t> thru </a:t>
            </a:r>
            <a:r>
              <a:rPr lang="pl-PL" dirty="0" smtClean="0"/>
              <a:t>2009.</a:t>
            </a:r>
          </a:p>
          <a:p>
            <a:pPr marL="457200" indent="-457200" algn="l">
              <a:buFontTx/>
              <a:buChar char="•"/>
            </a:pPr>
            <a:r>
              <a:rPr lang="pl-PL" dirty="0" smtClean="0"/>
              <a:t>They resulted in 7 deaths and  1 injury.</a:t>
            </a:r>
            <a:endParaRPr lang="en-US" dirty="0" smtClean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724400"/>
            <a:ext cx="4210050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02321D-8481-4CCA-85E0-3E2F7E7D98A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4400" b="1" dirty="0" smtClean="0">
                <a:solidFill>
                  <a:srgbClr val="FFFF00"/>
                </a:solidFill>
                <a:latin typeface="+mj-lt"/>
              </a:rPr>
              <a:t>Example Fatality Description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2262981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3200" dirty="0" smtClean="0">
                <a:latin typeface="+mn-lt"/>
              </a:rPr>
              <a:t>Fatality caused by claw hammer misuse:</a:t>
            </a:r>
          </a:p>
          <a:p>
            <a:pPr lvl="1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2400" dirty="0" smtClean="0">
                <a:latin typeface="+mn-lt"/>
              </a:rPr>
              <a:t>Employee fell approximately 20 feet from the structural steel while ‘shaking out’ web joists. The employee was using a claw hammer to grasp the joists and pull them into position. 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5257800" y="6642100"/>
            <a:ext cx="4343400" cy="217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>
                <a:cs typeface="Arial" charset="0"/>
              </a:rPr>
              <a:t>Source:</a:t>
            </a:r>
            <a:r>
              <a:rPr lang="en-US" sz="800"/>
              <a:t>Extracted from OSHA Accident Investigation Data 1990-2009</a:t>
            </a:r>
            <a:endParaRPr lang="en-US" sz="800">
              <a:cs typeface="Arial" charset="0"/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3895725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381000" y="4038600"/>
            <a:ext cx="5486400" cy="2410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2400" dirty="0"/>
              <a:t>The worker swung and missed</a:t>
            </a:r>
          </a:p>
          <a:p>
            <a:pPr lvl="1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2400" dirty="0"/>
              <a:t>with the </a:t>
            </a:r>
            <a:r>
              <a:rPr lang="en-US" sz="2400" dirty="0" smtClean="0"/>
              <a:t>hammer and </a:t>
            </a:r>
            <a:r>
              <a:rPr lang="en-US" sz="2400" dirty="0"/>
              <a:t>the </a:t>
            </a:r>
            <a:r>
              <a:rPr lang="pl-PL" sz="2400" dirty="0" smtClean="0"/>
              <a:t>                                     </a:t>
            </a:r>
            <a:r>
              <a:rPr lang="en-US" sz="2400" dirty="0" smtClean="0"/>
              <a:t>momentum </a:t>
            </a:r>
            <a:r>
              <a:rPr lang="en-US" sz="2400" dirty="0"/>
              <a:t>caused him to lose </a:t>
            </a:r>
            <a:r>
              <a:rPr lang="pl-PL" sz="2400" dirty="0" smtClean="0"/>
              <a:t>                                    </a:t>
            </a:r>
            <a:r>
              <a:rPr lang="en-US" sz="2400" dirty="0" smtClean="0"/>
              <a:t>his </a:t>
            </a:r>
            <a:r>
              <a:rPr lang="en-US" sz="2400" dirty="0"/>
              <a:t>balance.</a:t>
            </a:r>
            <a:r>
              <a:rPr lang="pl-PL" sz="2400" dirty="0"/>
              <a:t>  </a:t>
            </a:r>
            <a:r>
              <a:rPr lang="en-US" sz="2400" dirty="0" smtClean="0"/>
              <a:t>The worker fell</a:t>
            </a:r>
            <a:r>
              <a:rPr lang="pl-PL" sz="2400" dirty="0" smtClean="0"/>
              <a:t>                             </a:t>
            </a:r>
            <a:r>
              <a:rPr lang="en-US" sz="2400" dirty="0" smtClean="0"/>
              <a:t>to </a:t>
            </a:r>
            <a:r>
              <a:rPr lang="en-US" sz="2400" dirty="0"/>
              <a:t>the concrete floor </a:t>
            </a:r>
            <a:r>
              <a:rPr lang="en-US" sz="2400" dirty="0" smtClean="0"/>
              <a:t>where he </a:t>
            </a:r>
            <a:r>
              <a:rPr lang="en-US" sz="2400" dirty="0"/>
              <a:t>struck</a:t>
            </a:r>
            <a:r>
              <a:rPr lang="pl-PL" sz="2400" dirty="0"/>
              <a:t> </a:t>
            </a:r>
            <a:r>
              <a:rPr lang="en-US" sz="2400" dirty="0"/>
              <a:t>his </a:t>
            </a:r>
            <a:r>
              <a:rPr lang="en-US" sz="2400" dirty="0" smtClean="0"/>
              <a:t>head and died.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32132-5657-4C46-87D5-25D71DD6675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4400" b="1" dirty="0" smtClean="0">
                <a:solidFill>
                  <a:srgbClr val="FFFF00"/>
                </a:solidFill>
                <a:latin typeface="+mj-lt"/>
              </a:rPr>
              <a:t>Example Fatality Description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09600" y="1676400"/>
            <a:ext cx="80772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lvl="5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2400" dirty="0" smtClean="0"/>
              <a:t>A worker was standing on a ladder beside an 8-ton sandblasting pot. The pot was pressurized to 140 psi and contained coal slag. The lid (12’ diameter, 20 </a:t>
            </a:r>
            <a:r>
              <a:rPr lang="en-US" sz="2400" dirty="0" err="1" smtClean="0"/>
              <a:t>lb</a:t>
            </a:r>
            <a:r>
              <a:rPr lang="en-US" sz="2400" dirty="0" smtClean="0"/>
              <a:t>) was held in place by 5 bolts and tightening handles.  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2400" dirty="0" smtClean="0"/>
              <a:t>The worker loosened the lid by using the claw hammer which resulted in a sudden release of air pressure and slag.  The lid was blasted in an upward direction, knocking the worker to the ground.  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2400" dirty="0" smtClean="0"/>
              <a:t>He was decapitated by the lid. The head was found approximately 153 feet from the pot.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5334000" y="6642100"/>
            <a:ext cx="4267200" cy="217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>
                <a:cs typeface="Arial" charset="0"/>
              </a:rPr>
              <a:t>Source:</a:t>
            </a:r>
            <a:r>
              <a:rPr lang="pl-PL" sz="800">
                <a:cs typeface="Arial" charset="0"/>
              </a:rPr>
              <a:t> </a:t>
            </a:r>
            <a:r>
              <a:rPr lang="en-US" sz="800"/>
              <a:t>Extracted from OSHA Accident Investigation Data 1990-2009</a:t>
            </a:r>
            <a:endParaRPr lang="en-US" sz="800">
              <a:cs typeface="Arial" charset="0"/>
            </a:endParaRP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5" y="1436688"/>
            <a:ext cx="2300288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32132-5657-4C46-87D5-25D71DD6675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4400" b="1" dirty="0" smtClean="0">
                <a:solidFill>
                  <a:srgbClr val="FFFF00"/>
                </a:solidFill>
                <a:latin typeface="+mj-lt"/>
              </a:rPr>
              <a:t>Example Fatality Description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200" dirty="0"/>
              <a:t>A</a:t>
            </a:r>
            <a:r>
              <a:rPr lang="en-US" sz="2200" dirty="0"/>
              <a:t> piece of glass (approx. 77"5/8 X 94"1/2,   250 </a:t>
            </a:r>
            <a:r>
              <a:rPr lang="en-US" sz="2200" dirty="0" err="1"/>
              <a:t>lbs</a:t>
            </a:r>
            <a:r>
              <a:rPr lang="en-US" sz="2200" dirty="0"/>
              <a:t>) was being installed into the tracks of </a:t>
            </a:r>
            <a:r>
              <a:rPr lang="en-US" sz="2200" dirty="0" smtClean="0"/>
              <a:t>a showcase </a:t>
            </a:r>
            <a:r>
              <a:rPr lang="en-US" sz="2200" dirty="0"/>
              <a:t>but the glass did not fit and was jammed between </a:t>
            </a:r>
            <a:r>
              <a:rPr lang="en-US" sz="2200" dirty="0" smtClean="0"/>
              <a:t>the upper </a:t>
            </a:r>
            <a:r>
              <a:rPr lang="en-US" sz="2200" dirty="0"/>
              <a:t>and lower tracks.</a:t>
            </a:r>
            <a:endParaRPr lang="pl-PL" sz="2200" dirty="0"/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 smtClean="0"/>
              <a:t>A worker </a:t>
            </a:r>
            <a:r>
              <a:rPr lang="en-US" sz="2200" dirty="0"/>
              <a:t>tried to force the pane of glass into the tracks by hitting the left corner of the glass with a metal hammer  protecting the glass with only a thin and narrow piece of wood</a:t>
            </a:r>
            <a:endParaRPr lang="pl-PL" sz="2200" dirty="0"/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200" dirty="0"/>
              <a:t>T</a:t>
            </a:r>
            <a:r>
              <a:rPr lang="en-US" sz="2200" dirty="0"/>
              <a:t>he glass suddenly shattered and the cracked shards, some as large as several square inches</a:t>
            </a:r>
            <a:r>
              <a:rPr lang="pl-PL" sz="2200" dirty="0"/>
              <a:t> </a:t>
            </a:r>
            <a:r>
              <a:rPr lang="en-US" sz="2200" dirty="0"/>
              <a:t>fell on </a:t>
            </a:r>
            <a:r>
              <a:rPr lang="en-US" sz="2200" dirty="0" smtClean="0"/>
              <a:t>workers that were holding the glass in place. One </a:t>
            </a:r>
            <a:r>
              <a:rPr lang="en-US" sz="2200" dirty="0"/>
              <a:t>worker </a:t>
            </a:r>
            <a:r>
              <a:rPr lang="en-US" sz="2200" dirty="0" smtClean="0"/>
              <a:t>who received deep </a:t>
            </a:r>
            <a:r>
              <a:rPr lang="en-US" sz="2200" dirty="0"/>
              <a:t>lacerations on the right lateral neck </a:t>
            </a:r>
            <a:r>
              <a:rPr lang="en-US" sz="2200" dirty="0" smtClean="0"/>
              <a:t>was </a:t>
            </a:r>
            <a:r>
              <a:rPr lang="en-US" sz="2200" dirty="0"/>
              <a:t>pronounced dead</a:t>
            </a:r>
            <a:r>
              <a:rPr lang="pl-PL" sz="2200" dirty="0"/>
              <a:t> </a:t>
            </a:r>
            <a:r>
              <a:rPr lang="en-US" sz="2200" dirty="0" smtClean="0"/>
              <a:t>at the scene and another worker was </a:t>
            </a:r>
            <a:r>
              <a:rPr lang="en-US" sz="2200" dirty="0"/>
              <a:t>treated in the </a:t>
            </a:r>
            <a:r>
              <a:rPr lang="en-US" sz="2200" dirty="0" smtClean="0"/>
              <a:t>emergency room </a:t>
            </a:r>
            <a:r>
              <a:rPr lang="en-US" sz="2200" dirty="0"/>
              <a:t>and released. 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5334000" y="6642100"/>
            <a:ext cx="4267200" cy="217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>
                <a:cs typeface="Arial" charset="0"/>
              </a:rPr>
              <a:t>Source:</a:t>
            </a:r>
            <a:r>
              <a:rPr lang="pl-PL" sz="800">
                <a:cs typeface="Arial" charset="0"/>
              </a:rPr>
              <a:t> </a:t>
            </a:r>
            <a:r>
              <a:rPr lang="en-US" sz="800"/>
              <a:t>Extracted from OSHA Accident Investigation Data 1990-2009</a:t>
            </a:r>
            <a:endParaRPr lang="en-US" sz="800"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32132-5657-4C46-87D5-25D71DD6675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2">
      <a:dk1>
        <a:srgbClr val="2D2015"/>
      </a:dk1>
      <a:lt1>
        <a:srgbClr val="FFFFFF"/>
      </a:lt1>
      <a:dk2>
        <a:srgbClr val="523E26"/>
      </a:dk2>
      <a:lt2>
        <a:srgbClr val="DFC08D"/>
      </a:lt2>
      <a:accent1>
        <a:srgbClr val="8C7B70"/>
      </a:accent1>
      <a:accent2>
        <a:srgbClr val="8F5F2F"/>
      </a:accent2>
      <a:accent3>
        <a:srgbClr val="B3AFAC"/>
      </a:accent3>
      <a:accent4>
        <a:srgbClr val="DADADA"/>
      </a:accent4>
      <a:accent5>
        <a:srgbClr val="C5BFBB"/>
      </a:accent5>
      <a:accent6>
        <a:srgbClr val="81552A"/>
      </a:accent6>
      <a:hlink>
        <a:srgbClr val="CCB400"/>
      </a:hlink>
      <a:folHlink>
        <a:srgbClr val="8C9EA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3545</TotalTime>
  <Words>693</Words>
  <Application>Microsoft Office PowerPoint</Application>
  <PresentationFormat>On-screen Show (4:3)</PresentationFormat>
  <Paragraphs>75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PowerPoint Presentation</vt:lpstr>
      <vt:lpstr>What is a claw hammer?</vt:lpstr>
      <vt:lpstr>PowerPoint Presentation</vt:lpstr>
      <vt:lpstr>PowerPoint Presentation</vt:lpstr>
      <vt:lpstr>PowerPoint Presentation</vt:lpstr>
      <vt:lpstr>Related statistics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Think Safety  Work Safely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Claw Hammer</dc:title>
  <dc:creator>CIRCA</dc:creator>
  <cp:lastModifiedBy>Jimmie</cp:lastModifiedBy>
  <cp:revision>29</cp:revision>
  <cp:lastPrinted>1601-01-01T00:00:00Z</cp:lastPrinted>
  <dcterms:created xsi:type="dcterms:W3CDTF">2009-04-21T16:26:10Z</dcterms:created>
  <dcterms:modified xsi:type="dcterms:W3CDTF">2013-03-27T02:57:47Z</dcterms:modified>
</cp:coreProperties>
</file>